
<file path=[Content_Types].xml><?xml version="1.0" encoding="utf-8"?>
<Types xmlns="http://schemas.openxmlformats.org/package/2006/content-types">
  <Default Extension="tmp" ContentType="image/png"/>
  <Default Extension="bin" ContentType="application/vnd.openxmlformats-officedocument.oleObject"/>
  <Default Extension="png" ContentType="image/png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3" r:id="rId1"/>
    <p:sldMasterId id="2147483806" r:id="rId2"/>
    <p:sldMasterId id="2147483818" r:id="rId3"/>
  </p:sldMasterIdLst>
  <p:notesMasterIdLst>
    <p:notesMasterId r:id="rId111"/>
  </p:notesMasterIdLst>
  <p:handoutMasterIdLst>
    <p:handoutMasterId r:id="rId112"/>
  </p:handoutMasterIdLst>
  <p:sldIdLst>
    <p:sldId id="860" r:id="rId4"/>
    <p:sldId id="459" r:id="rId5"/>
    <p:sldId id="862" r:id="rId6"/>
    <p:sldId id="863" r:id="rId7"/>
    <p:sldId id="825" r:id="rId8"/>
    <p:sldId id="1099" r:id="rId9"/>
    <p:sldId id="864" r:id="rId10"/>
    <p:sldId id="996" r:id="rId11"/>
    <p:sldId id="865" r:id="rId12"/>
    <p:sldId id="1081" r:id="rId13"/>
    <p:sldId id="993" r:id="rId14"/>
    <p:sldId id="994" r:id="rId15"/>
    <p:sldId id="1085" r:id="rId16"/>
    <p:sldId id="867" r:id="rId17"/>
    <p:sldId id="868" r:id="rId18"/>
    <p:sldId id="869" r:id="rId19"/>
    <p:sldId id="870" r:id="rId20"/>
    <p:sldId id="871" r:id="rId21"/>
    <p:sldId id="872" r:id="rId22"/>
    <p:sldId id="873" r:id="rId23"/>
    <p:sldId id="992" r:id="rId24"/>
    <p:sldId id="875" r:id="rId25"/>
    <p:sldId id="876" r:id="rId26"/>
    <p:sldId id="877" r:id="rId27"/>
    <p:sldId id="982" r:id="rId28"/>
    <p:sldId id="878" r:id="rId29"/>
    <p:sldId id="879" r:id="rId30"/>
    <p:sldId id="880" r:id="rId31"/>
    <p:sldId id="881" r:id="rId32"/>
    <p:sldId id="1097" r:id="rId33"/>
    <p:sldId id="882" r:id="rId34"/>
    <p:sldId id="985" r:id="rId35"/>
    <p:sldId id="883" r:id="rId36"/>
    <p:sldId id="884" r:id="rId37"/>
    <p:sldId id="1098" r:id="rId38"/>
    <p:sldId id="885" r:id="rId39"/>
    <p:sldId id="886" r:id="rId40"/>
    <p:sldId id="887" r:id="rId41"/>
    <p:sldId id="889" r:id="rId42"/>
    <p:sldId id="489" r:id="rId43"/>
    <p:sldId id="490" r:id="rId44"/>
    <p:sldId id="890" r:id="rId45"/>
    <p:sldId id="891" r:id="rId46"/>
    <p:sldId id="984" r:id="rId47"/>
    <p:sldId id="894" r:id="rId48"/>
    <p:sldId id="895" r:id="rId49"/>
    <p:sldId id="898" r:id="rId50"/>
    <p:sldId id="897" r:id="rId51"/>
    <p:sldId id="899" r:id="rId52"/>
    <p:sldId id="900" r:id="rId53"/>
    <p:sldId id="901" r:id="rId54"/>
    <p:sldId id="902" r:id="rId55"/>
    <p:sldId id="903" r:id="rId56"/>
    <p:sldId id="904" r:id="rId57"/>
    <p:sldId id="905" r:id="rId58"/>
    <p:sldId id="906" r:id="rId59"/>
    <p:sldId id="907" r:id="rId60"/>
    <p:sldId id="908" r:id="rId61"/>
    <p:sldId id="708" r:id="rId62"/>
    <p:sldId id="709" r:id="rId63"/>
    <p:sldId id="713" r:id="rId64"/>
    <p:sldId id="714" r:id="rId65"/>
    <p:sldId id="715" r:id="rId66"/>
    <p:sldId id="721" r:id="rId67"/>
    <p:sldId id="716" r:id="rId68"/>
    <p:sldId id="717" r:id="rId69"/>
    <p:sldId id="722" r:id="rId70"/>
    <p:sldId id="723" r:id="rId71"/>
    <p:sldId id="738" r:id="rId72"/>
    <p:sldId id="739" r:id="rId73"/>
    <p:sldId id="740" r:id="rId74"/>
    <p:sldId id="756" r:id="rId75"/>
    <p:sldId id="757" r:id="rId76"/>
    <p:sldId id="759" r:id="rId77"/>
    <p:sldId id="755" r:id="rId78"/>
    <p:sldId id="851" r:id="rId79"/>
    <p:sldId id="910" r:id="rId80"/>
    <p:sldId id="911" r:id="rId81"/>
    <p:sldId id="788" r:id="rId82"/>
    <p:sldId id="1078" r:id="rId83"/>
    <p:sldId id="1079" r:id="rId84"/>
    <p:sldId id="1080" r:id="rId85"/>
    <p:sldId id="1086" r:id="rId86"/>
    <p:sldId id="998" r:id="rId87"/>
    <p:sldId id="999" r:id="rId88"/>
    <p:sldId id="1000" r:id="rId89"/>
    <p:sldId id="1001" r:id="rId90"/>
    <p:sldId id="1002" r:id="rId91"/>
    <p:sldId id="1003" r:id="rId92"/>
    <p:sldId id="1004" r:id="rId93"/>
    <p:sldId id="1005" r:id="rId94"/>
    <p:sldId id="1006" r:id="rId95"/>
    <p:sldId id="1007" r:id="rId96"/>
    <p:sldId id="1008" r:id="rId97"/>
    <p:sldId id="1009" r:id="rId98"/>
    <p:sldId id="1010" r:id="rId99"/>
    <p:sldId id="1027" r:id="rId100"/>
    <p:sldId id="1011" r:id="rId101"/>
    <p:sldId id="1012" r:id="rId102"/>
    <p:sldId id="1100" r:id="rId103"/>
    <p:sldId id="1013" r:id="rId104"/>
    <p:sldId id="1014" r:id="rId105"/>
    <p:sldId id="1015" r:id="rId106"/>
    <p:sldId id="1016" r:id="rId107"/>
    <p:sldId id="1017" r:id="rId108"/>
    <p:sldId id="991" r:id="rId109"/>
    <p:sldId id="689" r:id="rId110"/>
  </p:sldIdLst>
  <p:sldSz cx="9144000" cy="6858000" type="screen4x3"/>
  <p:notesSz cx="6669088" cy="9926638"/>
  <p:defaultTextStyle>
    <a:defPPr>
      <a:defRPr lang="zh-CN"/>
    </a:defPPr>
    <a:lvl1pPr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5pPr>
    <a:lvl6pPr marL="22860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6pPr>
    <a:lvl7pPr marL="27432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7pPr>
    <a:lvl8pPr marL="32004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8pPr>
    <a:lvl9pPr marL="3657600" algn="l" defTabSz="914400" rtl="0" eaLnBrk="1" latinLnBrk="0" hangingPunct="1">
      <a:defRPr kumimoji="1" sz="2400" b="1" kern="1200">
        <a:solidFill>
          <a:schemeClr val="tx1"/>
        </a:solidFill>
        <a:latin typeface="Times New Roman" pitchFamily="18" charset="0"/>
        <a:ea typeface="楷体_GB2312" pitchFamily="49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6">
          <p15:clr>
            <a:srgbClr val="A4A3A4"/>
          </p15:clr>
        </p15:guide>
        <p15:guide id="2" pos="210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3399"/>
    <a:srgbClr val="800000"/>
    <a:srgbClr val="FF0000"/>
    <a:srgbClr val="9900FF"/>
    <a:srgbClr val="99FFCC"/>
    <a:srgbClr val="FF99CC"/>
    <a:srgbClr val="FFFF00"/>
    <a:srgbClr val="B2B2B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35" autoAdjust="0"/>
    <p:restoredTop sz="93763" autoAdjust="0"/>
  </p:normalViewPr>
  <p:slideViewPr>
    <p:cSldViewPr>
      <p:cViewPr varScale="1">
        <p:scale>
          <a:sx n="59" d="100"/>
          <a:sy n="59" d="100"/>
        </p:scale>
        <p:origin x="1716" y="5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  <p:sldLst>
      <p:sld r:id="rId1" collapse="1"/>
    </p:sldLst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5784"/>
    </p:cViewPr>
  </p:sorterViewPr>
  <p:notesViewPr>
    <p:cSldViewPr>
      <p:cViewPr varScale="1">
        <p:scale>
          <a:sx n="48" d="100"/>
          <a:sy n="48" d="100"/>
        </p:scale>
        <p:origin x="-1896" y="-90"/>
      </p:cViewPr>
      <p:guideLst>
        <p:guide orient="horz" pos="3126"/>
        <p:guide pos="2101"/>
      </p:guideLst>
    </p:cSldViewPr>
  </p:notesViewPr>
  <p:gridSpacing cx="45005" cy="45005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47" Type="http://schemas.openxmlformats.org/officeDocument/2006/relationships/slide" Target="slides/slide44.xml"/><Relationship Id="rId63" Type="http://schemas.openxmlformats.org/officeDocument/2006/relationships/slide" Target="slides/slide60.xml"/><Relationship Id="rId68" Type="http://schemas.openxmlformats.org/officeDocument/2006/relationships/slide" Target="slides/slide65.xml"/><Relationship Id="rId84" Type="http://schemas.openxmlformats.org/officeDocument/2006/relationships/slide" Target="slides/slide81.xml"/><Relationship Id="rId89" Type="http://schemas.openxmlformats.org/officeDocument/2006/relationships/slide" Target="slides/slide86.xml"/><Relationship Id="rId112" Type="http://schemas.openxmlformats.org/officeDocument/2006/relationships/handoutMaster" Target="handoutMasters/handoutMaster1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presProps" Target="presProps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slide" Target="slides/slide46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14" Type="http://schemas.openxmlformats.org/officeDocument/2006/relationships/viewProps" Target="viewProps.xml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44" Type="http://schemas.openxmlformats.org/officeDocument/2006/relationships/slide" Target="slides/slide41.xml"/><Relationship Id="rId52" Type="http://schemas.openxmlformats.org/officeDocument/2006/relationships/slide" Target="slides/slide49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theme" Target="theme/theme1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tableStyles" Target="tableStyle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notesMaster" Target="notesMasters/notesMaster1.xml"/></Relationships>
</file>

<file path=ppt/_rels/viewProps.xml.rels><?xml version="1.0" encoding="UTF-8" standalone="yes"?>
<Relationships xmlns="http://schemas.openxmlformats.org/package/2006/relationships"><Relationship Id="rId1" Type="http://schemas.openxmlformats.org/officeDocument/2006/relationships/slide" Target="slides/slide1.xml"/></Relationships>
</file>

<file path=ppt/drawings/_rels/vmlDrawing1.v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image" Target="../media/image4.emf"/><Relationship Id="rId1" Type="http://schemas.openxmlformats.org/officeDocument/2006/relationships/image" Target="../media/image3.emf"/><Relationship Id="rId6" Type="http://schemas.openxmlformats.org/officeDocument/2006/relationships/image" Target="../media/image8.emf"/><Relationship Id="rId11" Type="http://schemas.openxmlformats.org/officeDocument/2006/relationships/image" Target="../media/image13.emf"/><Relationship Id="rId5" Type="http://schemas.openxmlformats.org/officeDocument/2006/relationships/image" Target="../media/image7.emf"/><Relationship Id="rId10" Type="http://schemas.openxmlformats.org/officeDocument/2006/relationships/image" Target="../media/image12.emf"/><Relationship Id="rId4" Type="http://schemas.openxmlformats.org/officeDocument/2006/relationships/image" Target="../media/image6.emf"/><Relationship Id="rId9" Type="http://schemas.openxmlformats.org/officeDocument/2006/relationships/image" Target="../media/image11.e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image" Target="../media/image96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97.png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wmf"/><Relationship Id="rId1" Type="http://schemas.openxmlformats.org/officeDocument/2006/relationships/image" Target="../media/image101.wmf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04.wmf"/></Relationships>
</file>

<file path=ppt/drawings/_rels/vmlDrawing14.v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wmf"/><Relationship Id="rId2" Type="http://schemas.openxmlformats.org/officeDocument/2006/relationships/image" Target="../media/image142.wmf"/><Relationship Id="rId1" Type="http://schemas.openxmlformats.org/officeDocument/2006/relationships/image" Target="../media/image141.wmf"/></Relationships>
</file>

<file path=ppt/drawings/_rels/vmlDrawing2.vml.rels><?xml version="1.0" encoding="UTF-8" standalone="yes"?>
<Relationships xmlns="http://schemas.openxmlformats.org/package/2006/relationships"><Relationship Id="rId8" Type="http://schemas.openxmlformats.org/officeDocument/2006/relationships/image" Target="../media/image21.emf"/><Relationship Id="rId13" Type="http://schemas.openxmlformats.org/officeDocument/2006/relationships/image" Target="../media/image26.emf"/><Relationship Id="rId18" Type="http://schemas.openxmlformats.org/officeDocument/2006/relationships/image" Target="../media/image31.emf"/><Relationship Id="rId3" Type="http://schemas.openxmlformats.org/officeDocument/2006/relationships/image" Target="../media/image16.emf"/><Relationship Id="rId21" Type="http://schemas.openxmlformats.org/officeDocument/2006/relationships/image" Target="../media/image34.emf"/><Relationship Id="rId7" Type="http://schemas.openxmlformats.org/officeDocument/2006/relationships/image" Target="../media/image20.emf"/><Relationship Id="rId12" Type="http://schemas.openxmlformats.org/officeDocument/2006/relationships/image" Target="../media/image25.emf"/><Relationship Id="rId17" Type="http://schemas.openxmlformats.org/officeDocument/2006/relationships/image" Target="../media/image30.emf"/><Relationship Id="rId2" Type="http://schemas.openxmlformats.org/officeDocument/2006/relationships/image" Target="../media/image15.emf"/><Relationship Id="rId16" Type="http://schemas.openxmlformats.org/officeDocument/2006/relationships/image" Target="../media/image29.emf"/><Relationship Id="rId20" Type="http://schemas.openxmlformats.org/officeDocument/2006/relationships/image" Target="../media/image33.emf"/><Relationship Id="rId1" Type="http://schemas.openxmlformats.org/officeDocument/2006/relationships/image" Target="../media/image14.emf"/><Relationship Id="rId6" Type="http://schemas.openxmlformats.org/officeDocument/2006/relationships/image" Target="../media/image19.emf"/><Relationship Id="rId11" Type="http://schemas.openxmlformats.org/officeDocument/2006/relationships/image" Target="../media/image24.emf"/><Relationship Id="rId5" Type="http://schemas.openxmlformats.org/officeDocument/2006/relationships/image" Target="../media/image18.emf"/><Relationship Id="rId15" Type="http://schemas.openxmlformats.org/officeDocument/2006/relationships/image" Target="../media/image28.emf"/><Relationship Id="rId10" Type="http://schemas.openxmlformats.org/officeDocument/2006/relationships/image" Target="../media/image23.emf"/><Relationship Id="rId19" Type="http://schemas.openxmlformats.org/officeDocument/2006/relationships/image" Target="../media/image32.emf"/><Relationship Id="rId4" Type="http://schemas.openxmlformats.org/officeDocument/2006/relationships/image" Target="../media/image17.emf"/><Relationship Id="rId9" Type="http://schemas.openxmlformats.org/officeDocument/2006/relationships/image" Target="../media/image22.emf"/><Relationship Id="rId14" Type="http://schemas.openxmlformats.org/officeDocument/2006/relationships/image" Target="../media/image27.emf"/><Relationship Id="rId22" Type="http://schemas.openxmlformats.org/officeDocument/2006/relationships/image" Target="../media/image35.emf"/></Relationships>
</file>

<file path=ppt/drawings/_rels/vmlDrawing3.vml.rels><?xml version="1.0" encoding="UTF-8" standalone="yes"?>
<Relationships xmlns="http://schemas.openxmlformats.org/package/2006/relationships"><Relationship Id="rId8" Type="http://schemas.openxmlformats.org/officeDocument/2006/relationships/image" Target="../media/image43.emf"/><Relationship Id="rId13" Type="http://schemas.openxmlformats.org/officeDocument/2006/relationships/image" Target="../media/image48.emf"/><Relationship Id="rId18" Type="http://schemas.openxmlformats.org/officeDocument/2006/relationships/image" Target="../media/image53.emf"/><Relationship Id="rId3" Type="http://schemas.openxmlformats.org/officeDocument/2006/relationships/image" Target="../media/image38.emf"/><Relationship Id="rId21" Type="http://schemas.openxmlformats.org/officeDocument/2006/relationships/image" Target="../media/image56.emf"/><Relationship Id="rId7" Type="http://schemas.openxmlformats.org/officeDocument/2006/relationships/image" Target="../media/image42.emf"/><Relationship Id="rId12" Type="http://schemas.openxmlformats.org/officeDocument/2006/relationships/image" Target="../media/image47.emf"/><Relationship Id="rId17" Type="http://schemas.openxmlformats.org/officeDocument/2006/relationships/image" Target="../media/image52.emf"/><Relationship Id="rId2" Type="http://schemas.openxmlformats.org/officeDocument/2006/relationships/image" Target="../media/image37.emf"/><Relationship Id="rId16" Type="http://schemas.openxmlformats.org/officeDocument/2006/relationships/image" Target="../media/image51.emf"/><Relationship Id="rId20" Type="http://schemas.openxmlformats.org/officeDocument/2006/relationships/image" Target="../media/image55.emf"/><Relationship Id="rId1" Type="http://schemas.openxmlformats.org/officeDocument/2006/relationships/image" Target="../media/image36.emf"/><Relationship Id="rId6" Type="http://schemas.openxmlformats.org/officeDocument/2006/relationships/image" Target="../media/image41.emf"/><Relationship Id="rId11" Type="http://schemas.openxmlformats.org/officeDocument/2006/relationships/image" Target="../media/image46.emf"/><Relationship Id="rId5" Type="http://schemas.openxmlformats.org/officeDocument/2006/relationships/image" Target="../media/image40.emf"/><Relationship Id="rId15" Type="http://schemas.openxmlformats.org/officeDocument/2006/relationships/image" Target="../media/image50.emf"/><Relationship Id="rId10" Type="http://schemas.openxmlformats.org/officeDocument/2006/relationships/image" Target="../media/image45.emf"/><Relationship Id="rId19" Type="http://schemas.openxmlformats.org/officeDocument/2006/relationships/image" Target="../media/image54.emf"/><Relationship Id="rId4" Type="http://schemas.openxmlformats.org/officeDocument/2006/relationships/image" Target="../media/image39.emf"/><Relationship Id="rId9" Type="http://schemas.openxmlformats.org/officeDocument/2006/relationships/image" Target="../media/image44.emf"/><Relationship Id="rId14" Type="http://schemas.openxmlformats.org/officeDocument/2006/relationships/image" Target="../media/image49.emf"/><Relationship Id="rId22" Type="http://schemas.openxmlformats.org/officeDocument/2006/relationships/image" Target="../media/image57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wmf"/><Relationship Id="rId1" Type="http://schemas.openxmlformats.org/officeDocument/2006/relationships/image" Target="../media/image58.wmf"/></Relationships>
</file>

<file path=ppt/drawings/_rels/vmlDrawing5.v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image" Target="../media/image60.emf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drawings/_rels/vmlDrawing6.vml.rels><?xml version="1.0" encoding="UTF-8" standalone="yes"?>
<Relationships xmlns="http://schemas.openxmlformats.org/package/2006/relationships"><Relationship Id="rId8" Type="http://schemas.openxmlformats.org/officeDocument/2006/relationships/image" Target="../media/image74.emf"/><Relationship Id="rId13" Type="http://schemas.openxmlformats.org/officeDocument/2006/relationships/image" Target="../media/image79.emf"/><Relationship Id="rId3" Type="http://schemas.openxmlformats.org/officeDocument/2006/relationships/image" Target="../media/image69.emf"/><Relationship Id="rId7" Type="http://schemas.openxmlformats.org/officeDocument/2006/relationships/image" Target="../media/image73.emf"/><Relationship Id="rId12" Type="http://schemas.openxmlformats.org/officeDocument/2006/relationships/image" Target="../media/image78.emf"/><Relationship Id="rId2" Type="http://schemas.openxmlformats.org/officeDocument/2006/relationships/image" Target="../media/image68.emf"/><Relationship Id="rId1" Type="http://schemas.openxmlformats.org/officeDocument/2006/relationships/image" Target="../media/image67.emf"/><Relationship Id="rId6" Type="http://schemas.openxmlformats.org/officeDocument/2006/relationships/image" Target="../media/image72.emf"/><Relationship Id="rId11" Type="http://schemas.openxmlformats.org/officeDocument/2006/relationships/image" Target="../media/image77.emf"/><Relationship Id="rId5" Type="http://schemas.openxmlformats.org/officeDocument/2006/relationships/image" Target="../media/image71.emf"/><Relationship Id="rId10" Type="http://schemas.openxmlformats.org/officeDocument/2006/relationships/image" Target="../media/image76.emf"/><Relationship Id="rId4" Type="http://schemas.openxmlformats.org/officeDocument/2006/relationships/image" Target="../media/image70.emf"/><Relationship Id="rId9" Type="http://schemas.openxmlformats.org/officeDocument/2006/relationships/image" Target="../media/image75.emf"/><Relationship Id="rId14" Type="http://schemas.openxmlformats.org/officeDocument/2006/relationships/image" Target="../media/image80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82.wmf"/><Relationship Id="rId1" Type="http://schemas.openxmlformats.org/officeDocument/2006/relationships/image" Target="../media/image81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491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4915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4916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94917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pPr>
              <a:defRPr/>
            </a:pPr>
            <a:fld id="{0530C9DD-F028-4CEB-B17F-C6BC6F714E5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823641549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779838" y="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30404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852488" y="744538"/>
            <a:ext cx="4964112" cy="3722687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307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889000" y="4714875"/>
            <a:ext cx="4891088" cy="4467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noProof="0" smtClean="0"/>
              <a:t>单击此处编辑母版文本样式</a:t>
            </a:r>
          </a:p>
          <a:p>
            <a:pPr lvl="1"/>
            <a:r>
              <a:rPr lang="zh-CN" altLang="en-US" noProof="0" smtClean="0"/>
              <a:t>第二级</a:t>
            </a:r>
          </a:p>
          <a:p>
            <a:pPr lvl="2"/>
            <a:r>
              <a:rPr lang="zh-CN" altLang="en-US" noProof="0" smtClean="0"/>
              <a:t>第三级</a:t>
            </a:r>
          </a:p>
          <a:p>
            <a:pPr lvl="3"/>
            <a:r>
              <a:rPr lang="zh-CN" altLang="en-US" noProof="0" smtClean="0"/>
              <a:t>第四级</a:t>
            </a:r>
          </a:p>
          <a:p>
            <a:pPr lvl="4"/>
            <a:r>
              <a:rPr lang="zh-CN" altLang="en-US" noProof="0" smtClean="0"/>
              <a:t>第五级</a:t>
            </a:r>
          </a:p>
        </p:txBody>
      </p:sp>
      <p:sp>
        <p:nvSpPr>
          <p:cNvPr id="307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07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779838" y="9429750"/>
            <a:ext cx="2889250" cy="496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 b="0">
                <a:ea typeface="宋体" pitchFamily="2" charset="-122"/>
              </a:defRPr>
            </a:lvl1pPr>
          </a:lstStyle>
          <a:p>
            <a:pPr>
              <a:defRPr/>
            </a:pPr>
            <a:fld id="{0F701FD5-82DA-43F1-A3FB-A1D3917457A4}" type="slidenum">
              <a:rPr lang="en-US" altLang="zh-CN"/>
              <a:pPr>
                <a:defRPr/>
              </a:pPr>
              <a:t>‹#›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48340933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kumimoji="1" sz="1200" kern="1200">
        <a:solidFill>
          <a:schemeClr val="tx1"/>
        </a:solidFill>
        <a:latin typeface="Times New Roman" pitchFamily="18" charset="0"/>
        <a:ea typeface="宋体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5AD0CBCB-4BB0-4EE6-B090-D3CEA7CA3E20}" type="slidenum">
              <a:rPr lang="en-US" altLang="zh-CN" smtClean="0">
                <a:latin typeface="Arial" charset="0"/>
                <a:ea typeface="宋体" charset="-122"/>
              </a:rPr>
              <a:pPr/>
              <a:t>1</a:t>
            </a:fld>
            <a:endParaRPr lang="en-US" altLang="zh-CN" smtClean="0">
              <a:latin typeface="Arial" charset="0"/>
              <a:ea typeface="宋体" charset="-122"/>
            </a:endParaRPr>
          </a:p>
        </p:txBody>
      </p:sp>
      <p:sp>
        <p:nvSpPr>
          <p:cNvPr id="501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5018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89212" y="4715154"/>
            <a:ext cx="4890665" cy="4466987"/>
          </a:xfrm>
          <a:noFill/>
          <a:ln/>
        </p:spPr>
        <p:txBody>
          <a:bodyPr/>
          <a:lstStyle/>
          <a:p>
            <a:pPr eaLnBrk="1" hangingPunct="1"/>
            <a:endParaRPr lang="zh-CN" altLang="zh-CN" smtClean="0">
              <a:solidFill>
                <a:srgbClr val="FF3300"/>
              </a:solidFill>
              <a:latin typeface="Arial" charset="0"/>
              <a:ea typeface="宋体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9533521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618" name="Rectangle 7"/>
          <p:cNvSpPr txBox="1">
            <a:spLocks noGrp="1" noChangeArrowheads="1"/>
          </p:cNvSpPr>
          <p:nvPr/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FFA3B9CD-5E42-4911-9827-16BCB45B8696}" type="slidenum">
              <a:rPr kumimoji="0" lang="zh-CN" altLang="en-US" sz="1200" b="0">
                <a:latin typeface="Arial" pitchFamily="34" charset="0"/>
                <a:ea typeface="宋体" pitchFamily="2" charset="-122"/>
                <a:cs typeface="Arial" pitchFamily="34" charset="0"/>
              </a:rPr>
              <a:pPr algn="r"/>
              <a:t>63</a:t>
            </a:fld>
            <a:endParaRPr kumimoji="0" lang="en-US" altLang="zh-CN" sz="12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3961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962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The question is how to find the right seam to remove</a:t>
            </a:r>
          </a:p>
        </p:txBody>
      </p:sp>
    </p:spTree>
    <p:extLst>
      <p:ext uri="{BB962C8B-B14F-4D97-AF65-F5344CB8AC3E}">
        <p14:creationId xmlns:p14="http://schemas.microsoft.com/office/powerpoint/2010/main" val="15298009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642" name="Rectangle 7"/>
          <p:cNvSpPr txBox="1">
            <a:spLocks noGrp="1" noChangeArrowheads="1"/>
          </p:cNvSpPr>
          <p:nvPr/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8542C4E-42FB-446B-AF5F-25D24536A3AD}" type="slidenum">
              <a:rPr kumimoji="0" lang="zh-CN" altLang="en-US" sz="1200" b="0">
                <a:latin typeface="Arial" pitchFamily="34" charset="0"/>
                <a:ea typeface="宋体" pitchFamily="2" charset="-122"/>
                <a:cs typeface="Arial" pitchFamily="34" charset="0"/>
              </a:rPr>
              <a:pPr algn="r"/>
              <a:t>65</a:t>
            </a:fld>
            <a:endParaRPr kumimoji="0" lang="en-US" altLang="zh-CN" sz="12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4064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0644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This can be done using some energy function and choosing the seam with least amount of energy</a:t>
            </a:r>
          </a:p>
        </p:txBody>
      </p:sp>
    </p:spTree>
    <p:extLst>
      <p:ext uri="{BB962C8B-B14F-4D97-AF65-F5344CB8AC3E}">
        <p14:creationId xmlns:p14="http://schemas.microsoft.com/office/powerpoint/2010/main" val="268907578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666" name="Rectangle 7"/>
          <p:cNvSpPr txBox="1">
            <a:spLocks noGrp="1" noChangeArrowheads="1"/>
          </p:cNvSpPr>
          <p:nvPr/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92817D0-F398-49FB-AE1A-1640AA34DA0F}" type="slidenum">
              <a:rPr kumimoji="0" lang="zh-CN" altLang="en-US" sz="1200" b="0">
                <a:latin typeface="Arial" pitchFamily="34" charset="0"/>
                <a:ea typeface="宋体" pitchFamily="2" charset="-122"/>
                <a:cs typeface="Arial" pitchFamily="34" charset="0"/>
              </a:rPr>
              <a:pPr algn="r"/>
              <a:t>66</a:t>
            </a:fld>
            <a:endParaRPr kumimoji="0" lang="en-US" altLang="zh-CN" sz="12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4166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166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We have shown how this could be done in an efficient manner on images using dynamic programming</a:t>
            </a:r>
          </a:p>
        </p:txBody>
      </p:sp>
    </p:spTree>
    <p:extLst>
      <p:ext uri="{BB962C8B-B14F-4D97-AF65-F5344CB8AC3E}">
        <p14:creationId xmlns:p14="http://schemas.microsoft.com/office/powerpoint/2010/main" val="27161389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714" name="Rectangle 7"/>
          <p:cNvSpPr txBox="1">
            <a:spLocks noGrp="1" noChangeArrowheads="1"/>
          </p:cNvSpPr>
          <p:nvPr/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057FFB5E-D871-48C9-9248-8EFF147D83F1}" type="slidenum">
              <a:rPr kumimoji="0" lang="zh-CN" altLang="en-US" sz="1200" b="0">
                <a:latin typeface="Arial" pitchFamily="34" charset="0"/>
                <a:ea typeface="宋体" pitchFamily="2" charset="-122"/>
                <a:cs typeface="Arial" pitchFamily="34" charset="0"/>
              </a:rPr>
              <a:pPr algn="r"/>
              <a:t>67</a:t>
            </a:fld>
            <a:endParaRPr kumimoji="0" lang="en-US" altLang="zh-CN" sz="12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4371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4371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Now lets examine the graph constructed. We concentrate on four adjacent pixels, but this graph structure repeats over the whole image</a:t>
            </a:r>
          </a:p>
        </p:txBody>
      </p:sp>
    </p:spTree>
    <p:extLst>
      <p:ext uri="{BB962C8B-B14F-4D97-AF65-F5344CB8AC3E}">
        <p14:creationId xmlns:p14="http://schemas.microsoft.com/office/powerpoint/2010/main" val="6800088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810" name="Rectangle 7"/>
          <p:cNvSpPr txBox="1">
            <a:spLocks noGrp="1" noChangeArrowheads="1"/>
          </p:cNvSpPr>
          <p:nvPr/>
        </p:nvSpPr>
        <p:spPr bwMode="auto">
          <a:xfrm>
            <a:off x="3776663" y="942975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827" tIns="45414" rIns="90827" bIns="45414" anchor="b"/>
          <a:lstStyle/>
          <a:p>
            <a:pPr algn="r" defTabSz="908050"/>
            <a:fld id="{CD3C77BD-0576-45D4-A9E4-3917A4780190}" type="slidenum">
              <a:rPr lang="en-US" altLang="ja-JP" sz="1200" b="0">
                <a:latin typeface="Arial" pitchFamily="34" charset="0"/>
                <a:ea typeface="MS PGothic" pitchFamily="34" charset="-128"/>
              </a:rPr>
              <a:pPr algn="r" defTabSz="908050"/>
              <a:t>72</a:t>
            </a:fld>
            <a:endParaRPr lang="en-US" altLang="ja-JP" sz="1200" b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78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2525" cy="3722687"/>
          </a:xfrm>
          <a:ln/>
        </p:spPr>
      </p:sp>
      <p:sp>
        <p:nvSpPr>
          <p:cNvPr id="24781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 lIns="90827" tIns="45414" rIns="90827" bIns="45414"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18998116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834" name="Rectangle 7"/>
          <p:cNvSpPr txBox="1">
            <a:spLocks noGrp="1" noChangeArrowheads="1"/>
          </p:cNvSpPr>
          <p:nvPr/>
        </p:nvSpPr>
        <p:spPr bwMode="auto">
          <a:xfrm>
            <a:off x="3776663" y="942975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827" tIns="45414" rIns="90827" bIns="45414" anchor="b"/>
          <a:lstStyle/>
          <a:p>
            <a:pPr algn="r" defTabSz="908050"/>
            <a:fld id="{A4B2A3D2-D9ED-4915-9A94-B71AED10D59B}" type="slidenum">
              <a:rPr lang="en-US" altLang="ja-JP" sz="1200" b="0">
                <a:latin typeface="Arial" pitchFamily="34" charset="0"/>
                <a:ea typeface="MS PGothic" pitchFamily="34" charset="-128"/>
              </a:rPr>
              <a:pPr algn="r" defTabSz="908050"/>
              <a:t>73</a:t>
            </a:fld>
            <a:endParaRPr lang="en-US" altLang="ja-JP" sz="1200" b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8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2525" cy="3722687"/>
          </a:xfrm>
          <a:ln/>
        </p:spPr>
      </p:sp>
      <p:sp>
        <p:nvSpPr>
          <p:cNvPr id="24883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 lIns="90827" tIns="45414" rIns="90827" bIns="45414"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15000049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858" name="Rectangle 7"/>
          <p:cNvSpPr txBox="1">
            <a:spLocks noGrp="1" noChangeArrowheads="1"/>
          </p:cNvSpPr>
          <p:nvPr/>
        </p:nvSpPr>
        <p:spPr bwMode="auto">
          <a:xfrm>
            <a:off x="3776663" y="942975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827" tIns="45414" rIns="90827" bIns="45414" anchor="b"/>
          <a:lstStyle/>
          <a:p>
            <a:pPr algn="r" defTabSz="908050"/>
            <a:fld id="{CBBD3FF5-3A55-41C0-A45F-E78E7DE7009A}" type="slidenum">
              <a:rPr lang="en-US" altLang="ja-JP" sz="1200" b="0">
                <a:latin typeface="Arial" pitchFamily="34" charset="0"/>
                <a:ea typeface="MS PGothic" pitchFamily="34" charset="-128"/>
              </a:rPr>
              <a:pPr algn="r" defTabSz="908050"/>
              <a:t>74</a:t>
            </a:fld>
            <a:endParaRPr lang="en-US" altLang="ja-JP" sz="1200" b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98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6125"/>
            <a:ext cx="4960938" cy="3721100"/>
          </a:xfrm>
          <a:ln/>
        </p:spPr>
      </p:sp>
      <p:sp>
        <p:nvSpPr>
          <p:cNvPr id="24986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5638"/>
          </a:xfrm>
          <a:noFill/>
          <a:ln/>
        </p:spPr>
        <p:txBody>
          <a:bodyPr lIns="90827" tIns="45414" rIns="90827" bIns="45414"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4601265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786" name="Rectangle 7"/>
          <p:cNvSpPr txBox="1">
            <a:spLocks noGrp="1" noChangeArrowheads="1"/>
          </p:cNvSpPr>
          <p:nvPr/>
        </p:nvSpPr>
        <p:spPr bwMode="auto">
          <a:xfrm>
            <a:off x="3776663" y="9429750"/>
            <a:ext cx="2890837" cy="495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90827" tIns="45414" rIns="90827" bIns="45414" anchor="b"/>
          <a:lstStyle/>
          <a:p>
            <a:pPr algn="r" defTabSz="908050"/>
            <a:fld id="{48EE7E8B-04F7-4234-A6E4-C05A6E6D8571}" type="slidenum">
              <a:rPr lang="en-US" altLang="ja-JP" sz="1200" b="0">
                <a:latin typeface="Arial" pitchFamily="34" charset="0"/>
                <a:ea typeface="MS PGothic" pitchFamily="34" charset="-128"/>
              </a:rPr>
              <a:pPr algn="r" defTabSz="908050"/>
              <a:t>75</a:t>
            </a:fld>
            <a:endParaRPr lang="en-US" altLang="ja-JP" sz="1200" b="0">
              <a:latin typeface="Arial" pitchFamily="34" charset="0"/>
              <a:ea typeface="MS PGothic" pitchFamily="34" charset="-128"/>
            </a:endParaRPr>
          </a:p>
        </p:txBody>
      </p:sp>
      <p:sp>
        <p:nvSpPr>
          <p:cNvPr id="246787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854075" y="744538"/>
            <a:ext cx="4962525" cy="3722687"/>
          </a:xfrm>
          <a:ln/>
        </p:spPr>
      </p:sp>
      <p:sp>
        <p:nvSpPr>
          <p:cNvPr id="24678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 lIns="90827" tIns="45414" rIns="90827" bIns="45414"/>
          <a:lstStyle/>
          <a:p>
            <a:pPr eaLnBrk="1" hangingPunct="1"/>
            <a:endParaRPr lang="zh-CN" altLang="en-US" smtClean="0"/>
          </a:p>
        </p:txBody>
      </p:sp>
    </p:spTree>
    <p:extLst>
      <p:ext uri="{BB962C8B-B14F-4D97-AF65-F5344CB8AC3E}">
        <p14:creationId xmlns:p14="http://schemas.microsoft.com/office/powerpoint/2010/main" val="29143141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78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96720831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这是做卷积操作的例子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C8334-D64D-497C-A754-497783A1B418}" type="slidenum">
              <a:rPr lang="en-US" altLang="ja-JP" smtClean="0"/>
              <a:pPr>
                <a:defRPr/>
              </a:pPr>
              <a:t>80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7321375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8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4019875148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这是做卷积操作的例子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C8334-D64D-497C-A754-497783A1B418}" type="slidenum">
              <a:rPr lang="en-US" altLang="ja-JP" smtClean="0"/>
              <a:pPr>
                <a:defRPr/>
              </a:pPr>
              <a:t>81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293646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b="0" dirty="0" smtClean="0"/>
              <a:t>这是做卷积操作的例子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C2C8334-D64D-497C-A754-497783A1B418}" type="slidenum">
              <a:rPr lang="en-US" altLang="ja-JP" smtClean="0"/>
              <a:pPr>
                <a:defRPr/>
              </a:pPr>
              <a:t>82</a:t>
            </a:fld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6171916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107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2201822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10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552324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25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254141722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F701FD5-82DA-43F1-A3FB-A1D3917457A4}" type="slidenum">
              <a:rPr lang="en-US" altLang="zh-CN" smtClean="0"/>
              <a:pPr>
                <a:defRPr/>
              </a:pPr>
              <a:t>35</a:t>
            </a:fld>
            <a:endParaRPr lang="en-US" altLang="zh-CN"/>
          </a:p>
        </p:txBody>
      </p:sp>
    </p:spTree>
    <p:extLst>
      <p:ext uri="{BB962C8B-B14F-4D97-AF65-F5344CB8AC3E}">
        <p14:creationId xmlns:p14="http://schemas.microsoft.com/office/powerpoint/2010/main" val="39754372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22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5523" name="Notes Placeholder 2"/>
          <p:cNvSpPr>
            <a:spLocks noGrp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Media retargeting is the process of adapting media to different display sizes</a:t>
            </a:r>
          </a:p>
          <a:p>
            <a:pPr eaLnBrk="1" hangingPunct="1">
              <a:spcBef>
                <a:spcPct val="0"/>
              </a:spcBef>
            </a:pPr>
            <a:endParaRPr lang="zh-CN" altLang="en-US" smtClean="0"/>
          </a:p>
        </p:txBody>
      </p:sp>
      <p:sp>
        <p:nvSpPr>
          <p:cNvPr id="235524" name="Slide Number Placeholder 3"/>
          <p:cNvSpPr txBox="1">
            <a:spLocks noGrp="1"/>
          </p:cNvSpPr>
          <p:nvPr/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7309E6A-8F95-43CD-B7A6-1358D6B7A283}" type="slidenum">
              <a:rPr kumimoji="0" lang="zh-CN" altLang="en-US" sz="1200" b="0">
                <a:latin typeface="Arial" pitchFamily="34" charset="0"/>
                <a:ea typeface="宋体" pitchFamily="2" charset="-122"/>
                <a:cs typeface="Arial" pitchFamily="34" charset="0"/>
              </a:rPr>
              <a:pPr algn="r"/>
              <a:t>59</a:t>
            </a:fld>
            <a:endParaRPr kumimoji="0" lang="en-US" altLang="zh-CN" sz="12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11219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5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236547" name="Notes Placeholder 2"/>
          <p:cNvSpPr>
            <a:spLocks noGrp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/>
          <a:lstStyle/>
          <a:p>
            <a:r>
              <a:rPr lang="en-US" altLang="zh-CN" smtClean="0"/>
              <a:t>In some cases, the media must undergo extreme deformation, resulting in large distortions in the results</a:t>
            </a:r>
          </a:p>
        </p:txBody>
      </p:sp>
      <p:sp>
        <p:nvSpPr>
          <p:cNvPr id="236548" name="Slide Number Placeholder 3"/>
          <p:cNvSpPr txBox="1">
            <a:spLocks noGrp="1"/>
          </p:cNvSpPr>
          <p:nvPr/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B61D14F0-B902-424A-87A7-2B50B06135A7}" type="slidenum">
              <a:rPr kumimoji="0" lang="zh-CN" altLang="en-US" sz="1200" b="0">
                <a:latin typeface="Arial" pitchFamily="34" charset="0"/>
                <a:ea typeface="宋体" pitchFamily="2" charset="-122"/>
                <a:cs typeface="Arial" pitchFamily="34" charset="0"/>
              </a:rPr>
              <a:pPr algn="r"/>
              <a:t>60</a:t>
            </a:fld>
            <a:endParaRPr kumimoji="0" lang="en-US" altLang="zh-CN" sz="12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73334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570" name="Rectangle 7"/>
          <p:cNvSpPr txBox="1">
            <a:spLocks noGrp="1" noChangeArrowheads="1"/>
          </p:cNvSpPr>
          <p:nvPr/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A9836015-3FFF-4C3F-9FB0-A383C2238660}" type="slidenum">
              <a:rPr kumimoji="0" lang="zh-CN" altLang="en-US" sz="1200" b="0">
                <a:latin typeface="Arial" pitchFamily="34" charset="0"/>
                <a:ea typeface="宋体" pitchFamily="2" charset="-122"/>
                <a:cs typeface="Arial" pitchFamily="34" charset="0"/>
              </a:rPr>
              <a:pPr algn="r"/>
              <a:t>61</a:t>
            </a:fld>
            <a:endParaRPr kumimoji="0" lang="en-US" altLang="zh-CN" sz="12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3757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7572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A vertical seam is a vertical path from the top of the image to the bottom containing just one pixel in each row.</a:t>
            </a:r>
          </a:p>
          <a:p>
            <a:pPr eaLnBrk="1" hangingPunct="1">
              <a:spcBef>
                <a:spcPct val="0"/>
              </a:spcBef>
            </a:pPr>
            <a:r>
              <a:rPr lang="en-US" altLang="zh-CN" smtClean="0"/>
              <a:t>Similarly we can define a horizontal seam from left to right.</a:t>
            </a:r>
          </a:p>
        </p:txBody>
      </p:sp>
    </p:spTree>
    <p:extLst>
      <p:ext uri="{BB962C8B-B14F-4D97-AF65-F5344CB8AC3E}">
        <p14:creationId xmlns:p14="http://schemas.microsoft.com/office/powerpoint/2010/main" val="31495345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Rectangle 7"/>
          <p:cNvSpPr txBox="1">
            <a:spLocks noGrp="1" noChangeArrowheads="1"/>
          </p:cNvSpPr>
          <p:nvPr/>
        </p:nvSpPr>
        <p:spPr bwMode="auto">
          <a:xfrm>
            <a:off x="3778250" y="9428163"/>
            <a:ext cx="2889250" cy="496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r"/>
            <a:fld id="{7E2326A7-65A5-4637-B5F4-DBA3C78F54C6}" type="slidenum">
              <a:rPr kumimoji="0" lang="zh-CN" altLang="en-US" sz="1200" b="0">
                <a:latin typeface="Arial" pitchFamily="34" charset="0"/>
                <a:ea typeface="宋体" pitchFamily="2" charset="-122"/>
                <a:cs typeface="Arial" pitchFamily="34" charset="0"/>
              </a:rPr>
              <a:pPr algn="r"/>
              <a:t>62</a:t>
            </a:fld>
            <a:endParaRPr kumimoji="0" lang="en-US" altLang="zh-CN" sz="12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23859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23859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66750" y="4714875"/>
            <a:ext cx="5335588" cy="4467225"/>
          </a:xfrm>
          <a:noFill/>
          <a:ln/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altLang="zh-CN" smtClean="0"/>
              <a:t>If we remove a seam the size of the image is reduced by exactly one.</a:t>
            </a:r>
          </a:p>
        </p:txBody>
      </p:sp>
    </p:spTree>
    <p:extLst>
      <p:ext uri="{BB962C8B-B14F-4D97-AF65-F5344CB8AC3E}">
        <p14:creationId xmlns:p14="http://schemas.microsoft.com/office/powerpoint/2010/main" val="36026768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/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15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A7E98-741B-4340-A8A3-83AD39137AB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0075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A199-89A0-4DAA-B10B-8E6B09FDD179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25291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6E382487-BB7B-4AB4-A7D9-366EE518AA51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5454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627" y="1259113"/>
            <a:ext cx="8026401" cy="5214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30A690-F317-4ED3-8476-06A468B1BCC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888291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D0C2F3-97E3-4ABB-B9FC-6B2DF20DC0F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1199658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8BDF7-BDE1-407A-8C7E-D5A0DA949910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7235867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1C769-4ED5-4761-89EE-182A135D0915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42121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1D0E5-B544-4249-9EED-E8B8BB01262A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891048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1BCC8-560B-4A60-B760-5B343B1339D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6996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E9BBA-E48B-4841-BCC2-F4584AB964CE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6463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11560" y="1268760"/>
            <a:ext cx="8026401" cy="5214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686800" y="6439250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8882917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364EF-38AA-432F-98B6-70AD8182196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5996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A7E98-741B-4340-A8A3-83AD39137AB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429007548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A199-89A0-4DAA-B10B-8E6B09FDD179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32529134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0"/>
          <p:cNvSpPr/>
          <p:nvPr/>
        </p:nvSpPr>
        <p:spPr>
          <a:xfrm>
            <a:off x="0" y="0"/>
            <a:ext cx="752475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grpSp>
        <p:nvGrpSpPr>
          <p:cNvPr id="5" name="Group 6"/>
          <p:cNvGrpSpPr/>
          <p:nvPr/>
        </p:nvGrpSpPr>
        <p:grpSpPr>
          <a:xfrm>
            <a:off x="7467600" y="209550"/>
            <a:ext cx="657226" cy="431800"/>
            <a:chOff x="7467600" y="209550"/>
            <a:chExt cx="657226" cy="431800"/>
          </a:xfrm>
          <a:solidFill>
            <a:schemeClr val="tx2">
              <a:lumMod val="60000"/>
              <a:lumOff val="40000"/>
            </a:schemeClr>
          </a:solidFill>
        </p:grpSpPr>
        <p:sp>
          <p:nvSpPr>
            <p:cNvPr id="6" name="Freeform 5"/>
            <p:cNvSpPr>
              <a:spLocks/>
            </p:cNvSpPr>
            <p:nvPr/>
          </p:nvSpPr>
          <p:spPr bwMode="auto">
            <a:xfrm>
              <a:off x="7467600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7" name="Freeform 5"/>
            <p:cNvSpPr>
              <a:spLocks/>
            </p:cNvSpPr>
            <p:nvPr/>
          </p:nvSpPr>
          <p:spPr bwMode="auto">
            <a:xfrm>
              <a:off x="7677151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8" name="Freeform 5"/>
            <p:cNvSpPr>
              <a:spLocks/>
            </p:cNvSpPr>
            <p:nvPr/>
          </p:nvSpPr>
          <p:spPr bwMode="auto">
            <a:xfrm>
              <a:off x="7881939" y="209550"/>
              <a:ext cx="242887" cy="431800"/>
            </a:xfrm>
            <a:custGeom>
              <a:avLst/>
              <a:gdLst/>
              <a:ahLst/>
              <a:cxnLst>
                <a:cxn ang="0">
                  <a:pos x="62" y="0"/>
                </a:cxn>
                <a:cxn ang="0">
                  <a:pos x="0" y="0"/>
                </a:cxn>
                <a:cxn ang="0">
                  <a:pos x="89" y="136"/>
                </a:cxn>
                <a:cxn ang="0">
                  <a:pos x="89" y="136"/>
                </a:cxn>
                <a:cxn ang="0">
                  <a:pos x="0" y="272"/>
                </a:cxn>
                <a:cxn ang="0">
                  <a:pos x="62" y="272"/>
                </a:cxn>
                <a:cxn ang="0">
                  <a:pos x="153" y="136"/>
                </a:cxn>
                <a:cxn ang="0">
                  <a:pos x="62" y="0"/>
                </a:cxn>
              </a:cxnLst>
              <a:rect l="0" t="0" r="r" b="b"/>
              <a:pathLst>
                <a:path w="153" h="272">
                  <a:moveTo>
                    <a:pt x="62" y="0"/>
                  </a:moveTo>
                  <a:lnTo>
                    <a:pt x="0" y="0"/>
                  </a:lnTo>
                  <a:lnTo>
                    <a:pt x="89" y="136"/>
                  </a:lnTo>
                  <a:lnTo>
                    <a:pt x="89" y="136"/>
                  </a:lnTo>
                  <a:lnTo>
                    <a:pt x="0" y="272"/>
                  </a:lnTo>
                  <a:lnTo>
                    <a:pt x="62" y="272"/>
                  </a:lnTo>
                  <a:lnTo>
                    <a:pt x="153" y="136"/>
                  </a:lnTo>
                  <a:lnTo>
                    <a:pt x="62" y="0"/>
                  </a:lnTo>
                  <a:close/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16152" y="1267485"/>
            <a:ext cx="7235981" cy="5133316"/>
          </a:xfrm>
        </p:spPr>
        <p:txBody>
          <a:bodyPr/>
          <a:lstStyle>
            <a:lvl1pPr>
              <a:defRPr sz="4400"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16151" y="201702"/>
            <a:ext cx="6189583" cy="949569"/>
          </a:xfrm>
        </p:spPr>
        <p:txBody>
          <a:bodyPr>
            <a:normAutofit/>
          </a:bodyPr>
          <a:lstStyle>
            <a:lvl1pPr marL="0" indent="0" algn="r">
              <a:buNone/>
              <a:defRPr sz="240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10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150225" y="236538"/>
            <a:ext cx="785813" cy="365125"/>
          </a:xfrm>
        </p:spPr>
        <p:txBody>
          <a:bodyPr/>
          <a:lstStyle>
            <a:lvl1pPr>
              <a:defRPr sz="1400"/>
            </a:lvl1pPr>
          </a:lstStyle>
          <a:p>
            <a:pPr>
              <a:defRPr/>
            </a:pPr>
            <a:fld id="{6E382487-BB7B-4AB4-A7D9-366EE518AA51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831270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effectLst/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8627" y="1259113"/>
            <a:ext cx="8026401" cy="5214257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1800">
                <a:solidFill>
                  <a:srgbClr val="000000"/>
                </a:solidFill>
              </a:defRPr>
            </a:lvl2pPr>
            <a:lvl3pPr>
              <a:defRPr sz="1800">
                <a:solidFill>
                  <a:srgbClr val="000000"/>
                </a:solidFill>
              </a:defRPr>
            </a:lvl3pPr>
            <a:lvl4pPr>
              <a:defRPr sz="1800">
                <a:solidFill>
                  <a:srgbClr val="000000"/>
                </a:solidFill>
              </a:defRPr>
            </a:lvl4pPr>
            <a:lvl5pPr>
              <a:defRPr sz="1800">
                <a:solidFill>
                  <a:srgbClr val="000000"/>
                </a:solidFill>
              </a:defRPr>
            </a:lvl5pPr>
          </a:lstStyle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70685" y="6233886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930A690-F317-4ED3-8476-06A468B1BCC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7470505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570686" y="6291943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0C2F3-97E3-4ABB-B9FC-6B2DF20DC0F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657947632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358BDF7-BDE1-407A-8C7E-D5A0DA949910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501064011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BC1C769-4ED5-4761-89EE-182A135D0915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523689729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1D0E5-B544-4249-9EED-E8B8BB01262A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23086389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B1BCC8-560B-4A60-B760-5B343B1339D6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09953131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199" y="4484080"/>
            <a:ext cx="7239001" cy="762000"/>
          </a:xfrm>
        </p:spPr>
        <p:txBody>
          <a:bodyPr bIns="0" anchor="b"/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1219200" y="5257800"/>
            <a:ext cx="7239000" cy="1143000"/>
          </a:xfrm>
        </p:spPr>
        <p:txBody>
          <a:bodyPr/>
          <a:lstStyle>
            <a:lvl1pPr algn="l">
              <a:defRPr sz="4400" baseline="0">
                <a:ln w="12700">
                  <a:solidFill>
                    <a:schemeClr val="tx2"/>
                  </a:solidFill>
                </a:ln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63000" y="6492875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5D0C2F3-97E3-4ABB-B9FC-6B2DF20DC0F6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1199658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E9BBA-E48B-4841-BCC2-F4584AB964CE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2860941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364EF-38AA-432F-98B6-70AD8182196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113971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CDA7E98-741B-4340-A8A3-83AD39137AB3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7878947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 algn="ctr">
              <a:defRPr/>
            </a:lvl1pPr>
          </a:lstStyle>
          <a:p>
            <a:r>
              <a:rPr lang="zh-CN" altLang="en-US" dirty="0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6DDA199-89A0-4DAA-B10B-8E6B09FDD179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07950859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216152" y="841248"/>
            <a:ext cx="3730752" cy="43891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4"/>
          </p:nvPr>
        </p:nvSpPr>
        <p:spPr>
          <a:xfrm>
            <a:off x="5102352" y="841248"/>
            <a:ext cx="3730752" cy="438912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756957" y="6479117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0723586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19200" y="841248"/>
            <a:ext cx="3733800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105400" y="841248"/>
            <a:ext cx="3735267" cy="533400"/>
          </a:xfrm>
        </p:spPr>
        <p:txBody>
          <a:bodyPr>
            <a:normAutofit/>
          </a:bodyPr>
          <a:lstStyle>
            <a:lvl1pPr marL="0" indent="0">
              <a:buNone/>
              <a:defRPr sz="18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216152" y="1380744"/>
            <a:ext cx="3730752" cy="38404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5102352" y="1380743"/>
            <a:ext cx="3730752" cy="384048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6"/>
          </p:nvPr>
        </p:nvSpPr>
        <p:spPr>
          <a:xfrm>
            <a:off x="8742636" y="6491390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BC1C769-4ED5-4761-89EE-182A135D0915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17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3684212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63000" y="6492875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989104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 dirty="0"/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1"/>
          </p:nvPr>
        </p:nvSpPr>
        <p:spPr>
          <a:xfrm>
            <a:off x="8740589" y="6444335"/>
            <a:ext cx="381000" cy="365125"/>
          </a:xfrm>
        </p:spPr>
        <p:txBody>
          <a:bodyPr/>
          <a:lstStyle>
            <a:lvl1pPr>
              <a:defRPr/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44699632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15000" y="395287"/>
            <a:ext cx="3008313" cy="1162050"/>
          </a:xfrm>
        </p:spPr>
        <p:txBody>
          <a:bodyPr/>
          <a:lstStyle>
            <a:lvl1pPr algn="l">
              <a:defRPr sz="2000" b="1">
                <a:ln>
                  <a:noFill/>
                </a:ln>
                <a:solidFill>
                  <a:srgbClr val="FF7605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5715000" y="1557337"/>
            <a:ext cx="3008313" cy="4386263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Content Placeholder 13"/>
          <p:cNvSpPr>
            <a:spLocks noGrp="1"/>
          </p:cNvSpPr>
          <p:nvPr>
            <p:ph sz="quarter" idx="13"/>
          </p:nvPr>
        </p:nvSpPr>
        <p:spPr>
          <a:xfrm>
            <a:off x="914400" y="381000"/>
            <a:ext cx="4800600" cy="59436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5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CAE9BBA-E48B-4841-BCC2-F4584AB964CE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194646321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19200" y="4624754"/>
            <a:ext cx="5486400" cy="404446"/>
          </a:xfrm>
        </p:spPr>
        <p:txBody>
          <a:bodyPr bIns="0"/>
          <a:lstStyle>
            <a:lvl1pPr algn="l">
              <a:defRPr sz="2000" b="1">
                <a:ln w="12700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323975" y="381000"/>
            <a:ext cx="5867400" cy="4081462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19200" y="5029200"/>
            <a:ext cx="4038600" cy="1371600"/>
          </a:xfrm>
        </p:spPr>
        <p:txBody>
          <a:bodyPr/>
          <a:lstStyle>
            <a:lvl1pPr marL="0" indent="0">
              <a:buNone/>
              <a:defRPr sz="1400">
                <a:solidFill>
                  <a:schemeClr val="tx1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0364EF-38AA-432F-98B6-70AD81821963}" type="slidenum">
              <a:rPr lang="en-US" altLang="ja-JP"/>
              <a:pPr>
                <a:defRPr/>
              </a:pPr>
              <a:t>‹#›</a:t>
            </a:fld>
            <a:endParaRPr lang="en-US" altLang="ja-JP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ja-JP"/>
          </a:p>
        </p:txBody>
      </p:sp>
    </p:spTree>
    <p:extLst>
      <p:ext uri="{BB962C8B-B14F-4D97-AF65-F5344CB8AC3E}">
        <p14:creationId xmlns:p14="http://schemas.microsoft.com/office/powerpoint/2010/main" val="27599625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8628" y="0"/>
            <a:ext cx="8011885" cy="957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08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629" y="1320800"/>
            <a:ext cx="8026399" cy="50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fld id="{5BE44E5F-2E60-4FC0-AC9C-9B4D140E3829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cxnSp>
        <p:nvCxnSpPr>
          <p:cNvPr id="11" name="直接连接符 10"/>
          <p:cNvCxnSpPr/>
          <p:nvPr/>
        </p:nvCxnSpPr>
        <p:spPr>
          <a:xfrm>
            <a:off x="638629" y="1103086"/>
            <a:ext cx="80554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  <p:sldLayoutId id="2147483797" r:id="rId4"/>
    <p:sldLayoutId id="2147483798" r:id="rId5"/>
    <p:sldLayoutId id="2147483799" r:id="rId6"/>
    <p:sldLayoutId id="2147483800" r:id="rId7"/>
    <p:sldLayoutId id="2147483801" r:id="rId8"/>
    <p:sldLayoutId id="2147483802" r:id="rId9"/>
    <p:sldLayoutId id="2147483803" r:id="rId10"/>
    <p:sldLayoutId id="2147483804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ln w="12700">
            <a:solidFill>
              <a:schemeClr val="tx2"/>
            </a:solidFill>
          </a:ln>
          <a:solidFill>
            <a:schemeClr val="bg1"/>
          </a:solidFill>
          <a:effectLst/>
          <a:latin typeface="+mn-ea"/>
          <a:ea typeface="+mn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800"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˃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Calibri" pitchFamily="34" charset="0"/>
        <a:buChar char="+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kern="1200">
          <a:solidFill>
            <a:srgbClr val="000000"/>
          </a:solidFill>
          <a:latin typeface="+mn-lt"/>
          <a:ea typeface="MS Mincho" pitchFamily="49" charset="-128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8628" y="0"/>
            <a:ext cx="8011885" cy="957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08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629" y="1320800"/>
            <a:ext cx="8026399" cy="50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72AFAD0F-6848-4FA4-9C02-A9ED2BF7004B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4D5B6B"/>
              </a:solidFill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ja-JP"/>
          </a:p>
        </p:txBody>
      </p:sp>
      <p:cxnSp>
        <p:nvCxnSpPr>
          <p:cNvPr id="11" name="直接连接符 10"/>
          <p:cNvCxnSpPr/>
          <p:nvPr/>
        </p:nvCxnSpPr>
        <p:spPr>
          <a:xfrm>
            <a:off x="638629" y="1103086"/>
            <a:ext cx="80554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7" r:id="rId1"/>
    <p:sldLayoutId id="2147483808" r:id="rId2"/>
    <p:sldLayoutId id="2147483809" r:id="rId3"/>
    <p:sldLayoutId id="2147483810" r:id="rId4"/>
    <p:sldLayoutId id="2147483811" r:id="rId5"/>
    <p:sldLayoutId id="2147483812" r:id="rId6"/>
    <p:sldLayoutId id="2147483813" r:id="rId7"/>
    <p:sldLayoutId id="2147483814" r:id="rId8"/>
    <p:sldLayoutId id="2147483815" r:id="rId9"/>
    <p:sldLayoutId id="2147483816" r:id="rId10"/>
    <p:sldLayoutId id="2147483817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 kern="1200">
          <a:ln w="12700">
            <a:solidFill>
              <a:schemeClr val="tx2"/>
            </a:solidFill>
          </a:ln>
          <a:solidFill>
            <a:schemeClr val="bg1"/>
          </a:solidFill>
          <a:effectLst/>
          <a:latin typeface="+mn-ea"/>
          <a:ea typeface="+mn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sz="2800" b="1" kern="1200">
          <a:solidFill>
            <a:srgbClr val="000000"/>
          </a:solidFill>
          <a:latin typeface="+mn-ea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˃"/>
        <a:defRPr b="1" kern="1200">
          <a:solidFill>
            <a:srgbClr val="000000"/>
          </a:solidFill>
          <a:latin typeface="+mn-ea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Calibri" pitchFamily="34" charset="0"/>
        <a:buChar char="+"/>
        <a:defRPr b="1" kern="1200">
          <a:solidFill>
            <a:srgbClr val="000000"/>
          </a:solidFill>
          <a:latin typeface="+mn-ea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–"/>
        <a:defRPr b="1" kern="1200">
          <a:solidFill>
            <a:srgbClr val="000000"/>
          </a:solidFill>
          <a:latin typeface="+mn-ea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pitchFamily="34" charset="0"/>
        <a:buChar char="»"/>
        <a:defRPr b="1" kern="1200">
          <a:solidFill>
            <a:srgbClr val="000000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/>
              </a:gs>
              <a:gs pos="52000">
                <a:schemeClr val="accent6">
                  <a:lumMod val="75000"/>
                </a:schemeClr>
              </a:gs>
              <a:gs pos="100000">
                <a:schemeClr val="accent6">
                  <a:lumMod val="50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0" y="0"/>
            <a:ext cx="228600" cy="6858000"/>
          </a:xfrm>
          <a:prstGeom prst="rect">
            <a:avLst/>
          </a:pr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50000">
                <a:schemeClr val="accent1"/>
              </a:gs>
              <a:gs pos="100000">
                <a:schemeClr val="accent6">
                  <a:lumMod val="75000"/>
                </a:schemeClr>
              </a:gs>
            </a:gsLst>
            <a:lin ang="5400000" scaled="0"/>
          </a:gradFill>
          <a:ln>
            <a:noFill/>
          </a:ln>
          <a:effectLst>
            <a:innerShdw blurRad="190500" dist="25400">
              <a:prstClr val="black">
                <a:alpha val="6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effectLst>
                <a:innerShdw blurRad="63500" dist="50800" dir="18900000">
                  <a:prstClr val="black">
                    <a:alpha val="50000"/>
                  </a:prstClr>
                </a:innerShdw>
              </a:effectLst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38628" y="0"/>
            <a:ext cx="8011885" cy="957943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/>
          <a:p>
            <a:endParaRPr lang="en-US" dirty="0"/>
          </a:p>
        </p:txBody>
      </p:sp>
      <p:sp>
        <p:nvSpPr>
          <p:cNvPr id="3081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38629" y="1320800"/>
            <a:ext cx="8026399" cy="50545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 smtClean="0"/>
              <a:t>单击此处编辑母版文本样式</a:t>
            </a:r>
          </a:p>
          <a:p>
            <a:pPr lvl="1"/>
            <a:r>
              <a:rPr lang="zh-CN" altLang="en-US" dirty="0" smtClean="0"/>
              <a:t>第二级</a:t>
            </a:r>
          </a:p>
          <a:p>
            <a:pPr lvl="2"/>
            <a:r>
              <a:rPr lang="zh-CN" altLang="en-US" dirty="0" smtClean="0"/>
              <a:t>第三级</a:t>
            </a:r>
          </a:p>
          <a:p>
            <a:pPr lvl="3"/>
            <a:r>
              <a:rPr lang="zh-CN" altLang="en-US" dirty="0" smtClean="0"/>
              <a:t>第四级</a:t>
            </a:r>
          </a:p>
          <a:p>
            <a:pPr lvl="4"/>
            <a:r>
              <a:rPr lang="zh-CN" altLang="en-US" dirty="0" smtClean="0"/>
              <a:t>第五级</a:t>
            </a:r>
            <a:endParaRPr lang="en-US" dirty="0" smtClean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58888" y="6553200"/>
            <a:ext cx="7162800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endParaRPr lang="en-US" altLang="ja-JP">
              <a:solidFill>
                <a:srgbClr val="4D5B6B">
                  <a:lumMod val="60000"/>
                  <a:lumOff val="40000"/>
                </a:srgb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86800" y="5740400"/>
            <a:ext cx="3810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</a:lstStyle>
          <a:p>
            <a:pPr>
              <a:defRPr/>
            </a:pPr>
            <a:fld id="{72AFAD0F-6848-4FA4-9C02-A9ED2BF7004B}" type="slidenum">
              <a:rPr lang="en-US" altLang="ja-JP">
                <a:solidFill>
                  <a:srgbClr val="675D59">
                    <a:lumMod val="60000"/>
                    <a:lumOff val="40000"/>
                  </a:srgbClr>
                </a:solidFill>
                <a:latin typeface="Arial" pitchFamily="34" charset="0"/>
                <a:ea typeface="宋体" pitchFamily="2" charset="-122"/>
              </a:rPr>
              <a:pPr>
                <a:defRPr/>
              </a:pPr>
              <a:t>‹#›</a:t>
            </a:fld>
            <a:endParaRPr lang="en-US" altLang="ja-JP">
              <a:solidFill>
                <a:srgbClr val="675D59">
                  <a:lumMod val="60000"/>
                  <a:lumOff val="40000"/>
                </a:srgbClr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6" name="Freeform 5"/>
          <p:cNvSpPr>
            <a:spLocks/>
          </p:cNvSpPr>
          <p:nvPr/>
        </p:nvSpPr>
        <p:spPr bwMode="auto">
          <a:xfrm>
            <a:off x="8453438" y="5715000"/>
            <a:ext cx="242887" cy="431800"/>
          </a:xfrm>
          <a:custGeom>
            <a:avLst/>
            <a:gdLst/>
            <a:ahLst/>
            <a:cxnLst>
              <a:cxn ang="0">
                <a:pos x="62" y="0"/>
              </a:cxn>
              <a:cxn ang="0">
                <a:pos x="0" y="0"/>
              </a:cxn>
              <a:cxn ang="0">
                <a:pos x="89" y="136"/>
              </a:cxn>
              <a:cxn ang="0">
                <a:pos x="89" y="136"/>
              </a:cxn>
              <a:cxn ang="0">
                <a:pos x="0" y="272"/>
              </a:cxn>
              <a:cxn ang="0">
                <a:pos x="62" y="272"/>
              </a:cxn>
              <a:cxn ang="0">
                <a:pos x="153" y="136"/>
              </a:cxn>
              <a:cxn ang="0">
                <a:pos x="62" y="0"/>
              </a:cxn>
            </a:cxnLst>
            <a:rect l="0" t="0" r="r" b="b"/>
            <a:pathLst>
              <a:path w="153" h="272">
                <a:moveTo>
                  <a:pt x="62" y="0"/>
                </a:moveTo>
                <a:lnTo>
                  <a:pt x="0" y="0"/>
                </a:lnTo>
                <a:lnTo>
                  <a:pt x="89" y="136"/>
                </a:lnTo>
                <a:lnTo>
                  <a:pt x="89" y="136"/>
                </a:lnTo>
                <a:lnTo>
                  <a:pt x="0" y="272"/>
                </a:lnTo>
                <a:lnTo>
                  <a:pt x="62" y="272"/>
                </a:lnTo>
                <a:lnTo>
                  <a:pt x="153" y="136"/>
                </a:lnTo>
                <a:lnTo>
                  <a:pt x="6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 w="9525">
            <a:noFill/>
            <a:round/>
            <a:headEnd/>
            <a:tailEnd/>
          </a:ln>
        </p:spPr>
        <p:txBody>
          <a:bodyPr/>
          <a:lstStyle/>
          <a:p>
            <a:pPr>
              <a:defRPr/>
            </a:pPr>
            <a:endParaRPr lang="en-US">
              <a:solidFill>
                <a:srgbClr val="4D5B6B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16200000">
            <a:off x="-1198563" y="4821238"/>
            <a:ext cx="2625725" cy="228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rgbClr val="FFFFFF"/>
                </a:solidFill>
              </a:defRPr>
            </a:lvl1pPr>
          </a:lstStyle>
          <a:p>
            <a:pPr>
              <a:defRPr/>
            </a:pPr>
            <a:endParaRPr lang="en-US" altLang="ja-JP">
              <a:latin typeface="Arial" pitchFamily="34" charset="0"/>
              <a:ea typeface="宋体" pitchFamily="2" charset="-122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38629" y="1103086"/>
            <a:ext cx="8055428" cy="0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460934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19" r:id="rId1"/>
    <p:sldLayoutId id="2147483820" r:id="rId2"/>
    <p:sldLayoutId id="2147483821" r:id="rId3"/>
    <p:sldLayoutId id="2147483822" r:id="rId4"/>
    <p:sldLayoutId id="2147483823" r:id="rId5"/>
    <p:sldLayoutId id="2147483824" r:id="rId6"/>
    <p:sldLayoutId id="2147483825" r:id="rId7"/>
    <p:sldLayoutId id="2147483826" r:id="rId8"/>
    <p:sldLayoutId id="2147483827" r:id="rId9"/>
    <p:sldLayoutId id="2147483828" r:id="rId10"/>
    <p:sldLayoutId id="2147483829" r:id="rId11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  <p:hf sldNum="0" hdr="0" ftr="0" dt="0"/>
  <p:txStyles>
    <p:titleStyle>
      <a:lvl1pPr algn="l" rtl="0" eaLnBrk="0" fontAlgn="base" hangingPunct="0">
        <a:spcBef>
          <a:spcPct val="0"/>
        </a:spcBef>
        <a:spcAft>
          <a:spcPct val="0"/>
        </a:spcAft>
        <a:defRPr sz="4400" b="1" kern="1200">
          <a:ln w="12700">
            <a:solidFill>
              <a:schemeClr val="tx2"/>
            </a:solidFill>
          </a:ln>
          <a:solidFill>
            <a:schemeClr val="bg1"/>
          </a:solidFill>
          <a:effectLst/>
          <a:latin typeface="+mn-ea"/>
          <a:ea typeface="+mn-ea"/>
          <a:cs typeface="+mj-cs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5pPr>
      <a:lvl6pPr marL="4572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6pPr>
      <a:lvl7pPr marL="9144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7pPr>
      <a:lvl8pPr marL="13716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8pPr>
      <a:lvl9pPr marL="1828800" algn="l" rtl="0" fontAlgn="base">
        <a:spcBef>
          <a:spcPct val="0"/>
        </a:spcBef>
        <a:spcAft>
          <a:spcPct val="0"/>
        </a:spcAft>
        <a:defRPr sz="7200" b="1">
          <a:solidFill>
            <a:schemeClr val="bg1"/>
          </a:solidFill>
          <a:latin typeface="Calibri" pitchFamily="34" charset="0"/>
          <a:ea typeface="MS PGothic" pitchFamily="34" charset="-128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sz="2800" b="1" kern="1200">
          <a:solidFill>
            <a:srgbClr val="000000"/>
          </a:solidFill>
          <a:latin typeface="+mn-ea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˃"/>
        <a:defRPr b="1" kern="1200">
          <a:solidFill>
            <a:srgbClr val="000000"/>
          </a:solidFill>
          <a:latin typeface="+mn-ea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Calibri" pitchFamily="34" charset="0"/>
        <a:buChar char="+"/>
        <a:defRPr b="1" kern="1200">
          <a:solidFill>
            <a:srgbClr val="000000"/>
          </a:solidFill>
          <a:latin typeface="+mn-ea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–"/>
        <a:defRPr b="1" kern="1200">
          <a:solidFill>
            <a:srgbClr val="000000"/>
          </a:solidFill>
          <a:latin typeface="+mn-ea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pitchFamily="34" charset="0"/>
        <a:buChar char="»"/>
        <a:defRPr b="1" kern="1200">
          <a:solidFill>
            <a:srgbClr val="000000"/>
          </a:solidFill>
          <a:latin typeface="+mn-ea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&gt;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Calibri" pitchFamily="34" charset="0"/>
        <a:buChar char="+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>
          <a:schemeClr val="tx1"/>
        </a:buClr>
        <a:buFont typeface="Calibri" pitchFamily="34" charset="0"/>
        <a:buChar char="−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8" Type="http://schemas.openxmlformats.org/officeDocument/2006/relationships/tags" Target="../tags/tag61.xml"/><Relationship Id="rId13" Type="http://schemas.openxmlformats.org/officeDocument/2006/relationships/tags" Target="../tags/tag66.xml"/><Relationship Id="rId3" Type="http://schemas.openxmlformats.org/officeDocument/2006/relationships/tags" Target="../tags/tag56.xml"/><Relationship Id="rId7" Type="http://schemas.openxmlformats.org/officeDocument/2006/relationships/tags" Target="../tags/tag60.xml"/><Relationship Id="rId12" Type="http://schemas.openxmlformats.org/officeDocument/2006/relationships/tags" Target="../tags/tag65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tags" Target="../tags/tag59.xml"/><Relationship Id="rId11" Type="http://schemas.openxmlformats.org/officeDocument/2006/relationships/tags" Target="../tags/tag64.xml"/><Relationship Id="rId5" Type="http://schemas.openxmlformats.org/officeDocument/2006/relationships/tags" Target="../tags/tag58.xml"/><Relationship Id="rId15" Type="http://schemas.openxmlformats.org/officeDocument/2006/relationships/image" Target="../media/image2.tmp"/><Relationship Id="rId10" Type="http://schemas.openxmlformats.org/officeDocument/2006/relationships/tags" Target="../tags/tag63.xml"/><Relationship Id="rId4" Type="http://schemas.openxmlformats.org/officeDocument/2006/relationships/tags" Target="../tags/tag57.xml"/><Relationship Id="rId9" Type="http://schemas.openxmlformats.org/officeDocument/2006/relationships/tags" Target="../tags/tag62.xml"/><Relationship Id="rId14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3.wmf"/><Relationship Id="rId3" Type="http://schemas.openxmlformats.org/officeDocument/2006/relationships/oleObject" Target="../embeddings/oleObject88.bin"/><Relationship Id="rId7" Type="http://schemas.openxmlformats.org/officeDocument/2006/relationships/oleObject" Target="../embeddings/oleObject90.bin"/><Relationship Id="rId2" Type="http://schemas.openxmlformats.org/officeDocument/2006/relationships/slideLayout" Target="../slideLayouts/slideLayout24.xml"/><Relationship Id="rId1" Type="http://schemas.openxmlformats.org/officeDocument/2006/relationships/vmlDrawing" Target="../drawings/vmlDrawing14.vml"/><Relationship Id="rId6" Type="http://schemas.openxmlformats.org/officeDocument/2006/relationships/image" Target="../media/image142.wmf"/><Relationship Id="rId5" Type="http://schemas.openxmlformats.org/officeDocument/2006/relationships/oleObject" Target="../embeddings/oleObject89.bin"/><Relationship Id="rId4" Type="http://schemas.openxmlformats.org/officeDocument/2006/relationships/image" Target="../media/image141.wmf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emf"/><Relationship Id="rId13" Type="http://schemas.openxmlformats.org/officeDocument/2006/relationships/oleObject" Target="../embeddings/oleObject6.bin"/><Relationship Id="rId18" Type="http://schemas.openxmlformats.org/officeDocument/2006/relationships/image" Target="../media/image10.emf"/><Relationship Id="rId3" Type="http://schemas.openxmlformats.org/officeDocument/2006/relationships/oleObject" Target="../embeddings/oleObject1.bin"/><Relationship Id="rId21" Type="http://schemas.openxmlformats.org/officeDocument/2006/relationships/oleObject" Target="../embeddings/oleObject10.bin"/><Relationship Id="rId7" Type="http://schemas.openxmlformats.org/officeDocument/2006/relationships/oleObject" Target="../embeddings/oleObject3.bin"/><Relationship Id="rId12" Type="http://schemas.openxmlformats.org/officeDocument/2006/relationships/image" Target="../media/image7.emf"/><Relationship Id="rId17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9.emf"/><Relationship Id="rId20" Type="http://schemas.openxmlformats.org/officeDocument/2006/relationships/image" Target="../media/image11.emf"/><Relationship Id="rId1" Type="http://schemas.openxmlformats.org/officeDocument/2006/relationships/vmlDrawing" Target="../drawings/vmlDrawing1.vml"/><Relationship Id="rId6" Type="http://schemas.openxmlformats.org/officeDocument/2006/relationships/image" Target="../media/image4.emf"/><Relationship Id="rId11" Type="http://schemas.openxmlformats.org/officeDocument/2006/relationships/oleObject" Target="../embeddings/oleObject5.bin"/><Relationship Id="rId24" Type="http://schemas.openxmlformats.org/officeDocument/2006/relationships/image" Target="../media/image13.emf"/><Relationship Id="rId5" Type="http://schemas.openxmlformats.org/officeDocument/2006/relationships/oleObject" Target="../embeddings/oleObject2.bin"/><Relationship Id="rId15" Type="http://schemas.openxmlformats.org/officeDocument/2006/relationships/oleObject" Target="../embeddings/oleObject7.bin"/><Relationship Id="rId23" Type="http://schemas.openxmlformats.org/officeDocument/2006/relationships/oleObject" Target="../embeddings/oleObject11.bin"/><Relationship Id="rId10" Type="http://schemas.openxmlformats.org/officeDocument/2006/relationships/image" Target="../media/image6.emf"/><Relationship Id="rId19" Type="http://schemas.openxmlformats.org/officeDocument/2006/relationships/oleObject" Target="../embeddings/oleObject9.bin"/><Relationship Id="rId4" Type="http://schemas.openxmlformats.org/officeDocument/2006/relationships/image" Target="../media/image3.emf"/><Relationship Id="rId9" Type="http://schemas.openxmlformats.org/officeDocument/2006/relationships/oleObject" Target="../embeddings/oleObject4.bin"/><Relationship Id="rId14" Type="http://schemas.openxmlformats.org/officeDocument/2006/relationships/image" Target="../media/image8.emf"/><Relationship Id="rId22" Type="http://schemas.openxmlformats.org/officeDocument/2006/relationships/image" Target="../media/image12.emf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17.bin"/><Relationship Id="rId18" Type="http://schemas.openxmlformats.org/officeDocument/2006/relationships/image" Target="../media/image21.emf"/><Relationship Id="rId26" Type="http://schemas.openxmlformats.org/officeDocument/2006/relationships/image" Target="../media/image25.emf"/><Relationship Id="rId39" Type="http://schemas.openxmlformats.org/officeDocument/2006/relationships/oleObject" Target="../embeddings/oleObject30.bin"/><Relationship Id="rId21" Type="http://schemas.openxmlformats.org/officeDocument/2006/relationships/oleObject" Target="../embeddings/oleObject21.bin"/><Relationship Id="rId34" Type="http://schemas.openxmlformats.org/officeDocument/2006/relationships/image" Target="../media/image29.emf"/><Relationship Id="rId42" Type="http://schemas.openxmlformats.org/officeDocument/2006/relationships/image" Target="../media/image33.emf"/><Relationship Id="rId7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0.emf"/><Relationship Id="rId29" Type="http://schemas.openxmlformats.org/officeDocument/2006/relationships/oleObject" Target="../embeddings/oleObject25.bin"/><Relationship Id="rId1" Type="http://schemas.openxmlformats.org/officeDocument/2006/relationships/vmlDrawing" Target="../drawings/vmlDrawing2.vml"/><Relationship Id="rId6" Type="http://schemas.openxmlformats.org/officeDocument/2006/relationships/image" Target="../media/image15.emf"/><Relationship Id="rId11" Type="http://schemas.openxmlformats.org/officeDocument/2006/relationships/oleObject" Target="../embeddings/oleObject16.bin"/><Relationship Id="rId24" Type="http://schemas.openxmlformats.org/officeDocument/2006/relationships/image" Target="../media/image24.emf"/><Relationship Id="rId32" Type="http://schemas.openxmlformats.org/officeDocument/2006/relationships/image" Target="../media/image28.emf"/><Relationship Id="rId37" Type="http://schemas.openxmlformats.org/officeDocument/2006/relationships/oleObject" Target="../embeddings/oleObject29.bin"/><Relationship Id="rId40" Type="http://schemas.openxmlformats.org/officeDocument/2006/relationships/image" Target="../media/image32.emf"/><Relationship Id="rId45" Type="http://schemas.openxmlformats.org/officeDocument/2006/relationships/oleObject" Target="../embeddings/oleObject33.bin"/><Relationship Id="rId5" Type="http://schemas.openxmlformats.org/officeDocument/2006/relationships/oleObject" Target="../embeddings/oleObject13.bin"/><Relationship Id="rId15" Type="http://schemas.openxmlformats.org/officeDocument/2006/relationships/oleObject" Target="../embeddings/oleObject18.bin"/><Relationship Id="rId23" Type="http://schemas.openxmlformats.org/officeDocument/2006/relationships/oleObject" Target="../embeddings/oleObject22.bin"/><Relationship Id="rId28" Type="http://schemas.openxmlformats.org/officeDocument/2006/relationships/image" Target="../media/image26.emf"/><Relationship Id="rId36" Type="http://schemas.openxmlformats.org/officeDocument/2006/relationships/image" Target="../media/image30.emf"/><Relationship Id="rId10" Type="http://schemas.openxmlformats.org/officeDocument/2006/relationships/image" Target="../media/image17.emf"/><Relationship Id="rId19" Type="http://schemas.openxmlformats.org/officeDocument/2006/relationships/oleObject" Target="../embeddings/oleObject20.bin"/><Relationship Id="rId31" Type="http://schemas.openxmlformats.org/officeDocument/2006/relationships/oleObject" Target="../embeddings/oleObject26.bin"/><Relationship Id="rId44" Type="http://schemas.openxmlformats.org/officeDocument/2006/relationships/image" Target="../media/image34.emf"/><Relationship Id="rId4" Type="http://schemas.openxmlformats.org/officeDocument/2006/relationships/image" Target="../media/image14.emf"/><Relationship Id="rId9" Type="http://schemas.openxmlformats.org/officeDocument/2006/relationships/oleObject" Target="../embeddings/oleObject15.bin"/><Relationship Id="rId14" Type="http://schemas.openxmlformats.org/officeDocument/2006/relationships/image" Target="../media/image19.emf"/><Relationship Id="rId22" Type="http://schemas.openxmlformats.org/officeDocument/2006/relationships/image" Target="../media/image23.emf"/><Relationship Id="rId27" Type="http://schemas.openxmlformats.org/officeDocument/2006/relationships/oleObject" Target="../embeddings/oleObject24.bin"/><Relationship Id="rId30" Type="http://schemas.openxmlformats.org/officeDocument/2006/relationships/image" Target="../media/image27.emf"/><Relationship Id="rId35" Type="http://schemas.openxmlformats.org/officeDocument/2006/relationships/oleObject" Target="../embeddings/oleObject28.bin"/><Relationship Id="rId43" Type="http://schemas.openxmlformats.org/officeDocument/2006/relationships/oleObject" Target="../embeddings/oleObject32.bin"/><Relationship Id="rId8" Type="http://schemas.openxmlformats.org/officeDocument/2006/relationships/image" Target="../media/image16.emf"/><Relationship Id="rId3" Type="http://schemas.openxmlformats.org/officeDocument/2006/relationships/oleObject" Target="../embeddings/oleObject12.bin"/><Relationship Id="rId12" Type="http://schemas.openxmlformats.org/officeDocument/2006/relationships/image" Target="../media/image18.emf"/><Relationship Id="rId17" Type="http://schemas.openxmlformats.org/officeDocument/2006/relationships/oleObject" Target="../embeddings/oleObject19.bin"/><Relationship Id="rId25" Type="http://schemas.openxmlformats.org/officeDocument/2006/relationships/oleObject" Target="../embeddings/oleObject23.bin"/><Relationship Id="rId33" Type="http://schemas.openxmlformats.org/officeDocument/2006/relationships/oleObject" Target="../embeddings/oleObject27.bin"/><Relationship Id="rId38" Type="http://schemas.openxmlformats.org/officeDocument/2006/relationships/image" Target="../media/image31.emf"/><Relationship Id="rId46" Type="http://schemas.openxmlformats.org/officeDocument/2006/relationships/image" Target="../media/image35.emf"/><Relationship Id="rId20" Type="http://schemas.openxmlformats.org/officeDocument/2006/relationships/image" Target="../media/image22.emf"/><Relationship Id="rId41" Type="http://schemas.openxmlformats.org/officeDocument/2006/relationships/oleObject" Target="../embeddings/oleObject31.bin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chenlee@tsinghua.edu.cn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oleObject" Target="../embeddings/oleObject39.bin"/><Relationship Id="rId18" Type="http://schemas.openxmlformats.org/officeDocument/2006/relationships/image" Target="../media/image43.emf"/><Relationship Id="rId26" Type="http://schemas.openxmlformats.org/officeDocument/2006/relationships/image" Target="../media/image47.emf"/><Relationship Id="rId39" Type="http://schemas.openxmlformats.org/officeDocument/2006/relationships/oleObject" Target="../embeddings/oleObject52.bin"/><Relationship Id="rId21" Type="http://schemas.openxmlformats.org/officeDocument/2006/relationships/oleObject" Target="../embeddings/oleObject43.bin"/><Relationship Id="rId34" Type="http://schemas.openxmlformats.org/officeDocument/2006/relationships/image" Target="../media/image51.emf"/><Relationship Id="rId42" Type="http://schemas.openxmlformats.org/officeDocument/2006/relationships/image" Target="../media/image55.emf"/><Relationship Id="rId7" Type="http://schemas.openxmlformats.org/officeDocument/2006/relationships/oleObject" Target="../embeddings/oleObject3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42.emf"/><Relationship Id="rId29" Type="http://schemas.openxmlformats.org/officeDocument/2006/relationships/oleObject" Target="../embeddings/oleObject47.bin"/><Relationship Id="rId1" Type="http://schemas.openxmlformats.org/officeDocument/2006/relationships/vmlDrawing" Target="../drawings/vmlDrawing3.vml"/><Relationship Id="rId6" Type="http://schemas.openxmlformats.org/officeDocument/2006/relationships/image" Target="../media/image37.emf"/><Relationship Id="rId11" Type="http://schemas.openxmlformats.org/officeDocument/2006/relationships/oleObject" Target="../embeddings/oleObject38.bin"/><Relationship Id="rId24" Type="http://schemas.openxmlformats.org/officeDocument/2006/relationships/image" Target="../media/image46.emf"/><Relationship Id="rId32" Type="http://schemas.openxmlformats.org/officeDocument/2006/relationships/image" Target="../media/image50.emf"/><Relationship Id="rId37" Type="http://schemas.openxmlformats.org/officeDocument/2006/relationships/oleObject" Target="../embeddings/oleObject51.bin"/><Relationship Id="rId40" Type="http://schemas.openxmlformats.org/officeDocument/2006/relationships/image" Target="../media/image54.emf"/><Relationship Id="rId45" Type="http://schemas.openxmlformats.org/officeDocument/2006/relationships/oleObject" Target="../embeddings/oleObject55.bin"/><Relationship Id="rId5" Type="http://schemas.openxmlformats.org/officeDocument/2006/relationships/oleObject" Target="../embeddings/oleObject35.bin"/><Relationship Id="rId15" Type="http://schemas.openxmlformats.org/officeDocument/2006/relationships/oleObject" Target="../embeddings/oleObject40.bin"/><Relationship Id="rId23" Type="http://schemas.openxmlformats.org/officeDocument/2006/relationships/oleObject" Target="../embeddings/oleObject44.bin"/><Relationship Id="rId28" Type="http://schemas.openxmlformats.org/officeDocument/2006/relationships/image" Target="../media/image48.emf"/><Relationship Id="rId36" Type="http://schemas.openxmlformats.org/officeDocument/2006/relationships/image" Target="../media/image52.emf"/><Relationship Id="rId10" Type="http://schemas.openxmlformats.org/officeDocument/2006/relationships/image" Target="../media/image39.emf"/><Relationship Id="rId19" Type="http://schemas.openxmlformats.org/officeDocument/2006/relationships/oleObject" Target="../embeddings/oleObject42.bin"/><Relationship Id="rId31" Type="http://schemas.openxmlformats.org/officeDocument/2006/relationships/oleObject" Target="../embeddings/oleObject48.bin"/><Relationship Id="rId44" Type="http://schemas.openxmlformats.org/officeDocument/2006/relationships/image" Target="../media/image56.emf"/><Relationship Id="rId4" Type="http://schemas.openxmlformats.org/officeDocument/2006/relationships/image" Target="../media/image36.emf"/><Relationship Id="rId9" Type="http://schemas.openxmlformats.org/officeDocument/2006/relationships/oleObject" Target="../embeddings/oleObject37.bin"/><Relationship Id="rId14" Type="http://schemas.openxmlformats.org/officeDocument/2006/relationships/image" Target="../media/image41.emf"/><Relationship Id="rId22" Type="http://schemas.openxmlformats.org/officeDocument/2006/relationships/image" Target="../media/image45.emf"/><Relationship Id="rId27" Type="http://schemas.openxmlformats.org/officeDocument/2006/relationships/oleObject" Target="../embeddings/oleObject46.bin"/><Relationship Id="rId30" Type="http://schemas.openxmlformats.org/officeDocument/2006/relationships/image" Target="../media/image49.emf"/><Relationship Id="rId35" Type="http://schemas.openxmlformats.org/officeDocument/2006/relationships/oleObject" Target="../embeddings/oleObject50.bin"/><Relationship Id="rId43" Type="http://schemas.openxmlformats.org/officeDocument/2006/relationships/oleObject" Target="../embeddings/oleObject54.bin"/><Relationship Id="rId8" Type="http://schemas.openxmlformats.org/officeDocument/2006/relationships/image" Target="../media/image38.emf"/><Relationship Id="rId3" Type="http://schemas.openxmlformats.org/officeDocument/2006/relationships/oleObject" Target="../embeddings/oleObject34.bin"/><Relationship Id="rId12" Type="http://schemas.openxmlformats.org/officeDocument/2006/relationships/image" Target="../media/image40.emf"/><Relationship Id="rId17" Type="http://schemas.openxmlformats.org/officeDocument/2006/relationships/oleObject" Target="../embeddings/oleObject41.bin"/><Relationship Id="rId25" Type="http://schemas.openxmlformats.org/officeDocument/2006/relationships/oleObject" Target="../embeddings/oleObject45.bin"/><Relationship Id="rId33" Type="http://schemas.openxmlformats.org/officeDocument/2006/relationships/oleObject" Target="../embeddings/oleObject49.bin"/><Relationship Id="rId38" Type="http://schemas.openxmlformats.org/officeDocument/2006/relationships/image" Target="../media/image53.emf"/><Relationship Id="rId46" Type="http://schemas.openxmlformats.org/officeDocument/2006/relationships/image" Target="../media/image57.emf"/><Relationship Id="rId20" Type="http://schemas.openxmlformats.org/officeDocument/2006/relationships/image" Target="../media/image44.emf"/><Relationship Id="rId41" Type="http://schemas.openxmlformats.org/officeDocument/2006/relationships/oleObject" Target="../embeddings/oleObject53.bin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3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59.w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58.wmf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15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16.xml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2.emf"/><Relationship Id="rId3" Type="http://schemas.openxmlformats.org/officeDocument/2006/relationships/oleObject" Target="../embeddings/oleObject58.bin"/><Relationship Id="rId7" Type="http://schemas.openxmlformats.org/officeDocument/2006/relationships/oleObject" Target="../embeddings/oleObject60.bin"/><Relationship Id="rId12" Type="http://schemas.openxmlformats.org/officeDocument/2006/relationships/image" Target="../media/image64.e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61.emf"/><Relationship Id="rId11" Type="http://schemas.openxmlformats.org/officeDocument/2006/relationships/oleObject" Target="../embeddings/oleObject62.bin"/><Relationship Id="rId5" Type="http://schemas.openxmlformats.org/officeDocument/2006/relationships/oleObject" Target="../embeddings/oleObject59.bin"/><Relationship Id="rId10" Type="http://schemas.openxmlformats.org/officeDocument/2006/relationships/image" Target="../media/image63.emf"/><Relationship Id="rId4" Type="http://schemas.openxmlformats.org/officeDocument/2006/relationships/image" Target="../media/image60.emf"/><Relationship Id="rId9" Type="http://schemas.openxmlformats.org/officeDocument/2006/relationships/oleObject" Target="../embeddings/oleObject61.bin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2" Type="http://schemas.openxmlformats.org/officeDocument/2006/relationships/tags" Target="../tags/tag18.xml"/><Relationship Id="rId16" Type="http://schemas.openxmlformats.org/officeDocument/2006/relationships/image" Target="../media/image2.tmp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image" Target="../media/image65.jpeg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tags" Target="../tags/tag38.xml"/><Relationship Id="rId13" Type="http://schemas.openxmlformats.org/officeDocument/2006/relationships/tags" Target="../tags/tag43.xml"/><Relationship Id="rId18" Type="http://schemas.openxmlformats.org/officeDocument/2006/relationships/tags" Target="../tags/tag48.xml"/><Relationship Id="rId26" Type="http://schemas.openxmlformats.org/officeDocument/2006/relationships/image" Target="../media/image2.tmp"/><Relationship Id="rId3" Type="http://schemas.openxmlformats.org/officeDocument/2006/relationships/tags" Target="../tags/tag33.xml"/><Relationship Id="rId21" Type="http://schemas.openxmlformats.org/officeDocument/2006/relationships/tags" Target="../tags/tag51.xml"/><Relationship Id="rId7" Type="http://schemas.openxmlformats.org/officeDocument/2006/relationships/tags" Target="../tags/tag37.xml"/><Relationship Id="rId12" Type="http://schemas.openxmlformats.org/officeDocument/2006/relationships/tags" Target="../tags/tag42.xml"/><Relationship Id="rId17" Type="http://schemas.openxmlformats.org/officeDocument/2006/relationships/tags" Target="../tags/tag47.xml"/><Relationship Id="rId25" Type="http://schemas.openxmlformats.org/officeDocument/2006/relationships/notesSlide" Target="../notesSlides/notesSlide5.xml"/><Relationship Id="rId2" Type="http://schemas.openxmlformats.org/officeDocument/2006/relationships/tags" Target="../tags/tag32.xml"/><Relationship Id="rId16" Type="http://schemas.openxmlformats.org/officeDocument/2006/relationships/tags" Target="../tags/tag46.xml"/><Relationship Id="rId20" Type="http://schemas.openxmlformats.org/officeDocument/2006/relationships/tags" Target="../tags/tag50.xml"/><Relationship Id="rId1" Type="http://schemas.openxmlformats.org/officeDocument/2006/relationships/tags" Target="../tags/tag31.xml"/><Relationship Id="rId6" Type="http://schemas.openxmlformats.org/officeDocument/2006/relationships/tags" Target="../tags/tag36.xml"/><Relationship Id="rId11" Type="http://schemas.openxmlformats.org/officeDocument/2006/relationships/tags" Target="../tags/tag41.xml"/><Relationship Id="rId24" Type="http://schemas.openxmlformats.org/officeDocument/2006/relationships/slideLayout" Target="../slideLayouts/slideLayout7.xml"/><Relationship Id="rId5" Type="http://schemas.openxmlformats.org/officeDocument/2006/relationships/tags" Target="../tags/tag35.xml"/><Relationship Id="rId15" Type="http://schemas.openxmlformats.org/officeDocument/2006/relationships/tags" Target="../tags/tag45.xml"/><Relationship Id="rId23" Type="http://schemas.openxmlformats.org/officeDocument/2006/relationships/tags" Target="../tags/tag53.xml"/><Relationship Id="rId10" Type="http://schemas.openxmlformats.org/officeDocument/2006/relationships/tags" Target="../tags/tag40.xml"/><Relationship Id="rId19" Type="http://schemas.openxmlformats.org/officeDocument/2006/relationships/tags" Target="../tags/tag49.xml"/><Relationship Id="rId4" Type="http://schemas.openxmlformats.org/officeDocument/2006/relationships/tags" Target="../tags/tag34.xml"/><Relationship Id="rId9" Type="http://schemas.openxmlformats.org/officeDocument/2006/relationships/tags" Target="../tags/tag39.xml"/><Relationship Id="rId14" Type="http://schemas.openxmlformats.org/officeDocument/2006/relationships/tags" Target="../tags/tag44.xml"/><Relationship Id="rId22" Type="http://schemas.openxmlformats.org/officeDocument/2006/relationships/tags" Target="../tags/tag5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emf"/><Relationship Id="rId13" Type="http://schemas.openxmlformats.org/officeDocument/2006/relationships/oleObject" Target="../embeddings/oleObject68.bin"/><Relationship Id="rId18" Type="http://schemas.openxmlformats.org/officeDocument/2006/relationships/image" Target="../media/image74.emf"/><Relationship Id="rId26" Type="http://schemas.openxmlformats.org/officeDocument/2006/relationships/image" Target="../media/image78.emf"/><Relationship Id="rId3" Type="http://schemas.openxmlformats.org/officeDocument/2006/relationships/oleObject" Target="../embeddings/oleObject63.bin"/><Relationship Id="rId21" Type="http://schemas.openxmlformats.org/officeDocument/2006/relationships/oleObject" Target="../embeddings/oleObject72.bin"/><Relationship Id="rId7" Type="http://schemas.openxmlformats.org/officeDocument/2006/relationships/oleObject" Target="../embeddings/oleObject65.bin"/><Relationship Id="rId12" Type="http://schemas.openxmlformats.org/officeDocument/2006/relationships/image" Target="../media/image71.emf"/><Relationship Id="rId17" Type="http://schemas.openxmlformats.org/officeDocument/2006/relationships/oleObject" Target="../embeddings/oleObject70.bin"/><Relationship Id="rId25" Type="http://schemas.openxmlformats.org/officeDocument/2006/relationships/oleObject" Target="../embeddings/oleObject74.bin"/><Relationship Id="rId2" Type="http://schemas.openxmlformats.org/officeDocument/2006/relationships/slideLayout" Target="../slideLayouts/slideLayout7.xml"/><Relationship Id="rId16" Type="http://schemas.openxmlformats.org/officeDocument/2006/relationships/image" Target="../media/image73.emf"/><Relationship Id="rId20" Type="http://schemas.openxmlformats.org/officeDocument/2006/relationships/image" Target="../media/image75.emf"/><Relationship Id="rId29" Type="http://schemas.openxmlformats.org/officeDocument/2006/relationships/oleObject" Target="../embeddings/oleObject76.bin"/><Relationship Id="rId1" Type="http://schemas.openxmlformats.org/officeDocument/2006/relationships/vmlDrawing" Target="../drawings/vmlDrawing6.vml"/><Relationship Id="rId6" Type="http://schemas.openxmlformats.org/officeDocument/2006/relationships/image" Target="../media/image68.emf"/><Relationship Id="rId11" Type="http://schemas.openxmlformats.org/officeDocument/2006/relationships/oleObject" Target="../embeddings/oleObject67.bin"/><Relationship Id="rId24" Type="http://schemas.openxmlformats.org/officeDocument/2006/relationships/image" Target="../media/image77.emf"/><Relationship Id="rId5" Type="http://schemas.openxmlformats.org/officeDocument/2006/relationships/oleObject" Target="../embeddings/oleObject64.bin"/><Relationship Id="rId15" Type="http://schemas.openxmlformats.org/officeDocument/2006/relationships/oleObject" Target="../embeddings/oleObject69.bin"/><Relationship Id="rId23" Type="http://schemas.openxmlformats.org/officeDocument/2006/relationships/oleObject" Target="../embeddings/oleObject73.bin"/><Relationship Id="rId28" Type="http://schemas.openxmlformats.org/officeDocument/2006/relationships/image" Target="../media/image79.emf"/><Relationship Id="rId10" Type="http://schemas.openxmlformats.org/officeDocument/2006/relationships/image" Target="../media/image70.emf"/><Relationship Id="rId19" Type="http://schemas.openxmlformats.org/officeDocument/2006/relationships/oleObject" Target="../embeddings/oleObject71.bin"/><Relationship Id="rId4" Type="http://schemas.openxmlformats.org/officeDocument/2006/relationships/image" Target="../media/image67.emf"/><Relationship Id="rId9" Type="http://schemas.openxmlformats.org/officeDocument/2006/relationships/oleObject" Target="../embeddings/oleObject66.bin"/><Relationship Id="rId14" Type="http://schemas.openxmlformats.org/officeDocument/2006/relationships/image" Target="../media/image72.emf"/><Relationship Id="rId22" Type="http://schemas.openxmlformats.org/officeDocument/2006/relationships/image" Target="../media/image76.emf"/><Relationship Id="rId27" Type="http://schemas.openxmlformats.org/officeDocument/2006/relationships/oleObject" Target="../embeddings/oleObject75.bin"/><Relationship Id="rId30" Type="http://schemas.openxmlformats.org/officeDocument/2006/relationships/image" Target="../media/image80.emf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7.bin"/><Relationship Id="rId7" Type="http://schemas.openxmlformats.org/officeDocument/2006/relationships/oleObject" Target="../embeddings/oleObject7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82.wmf"/><Relationship Id="rId5" Type="http://schemas.openxmlformats.org/officeDocument/2006/relationships/oleObject" Target="../embeddings/oleObject78.bin"/><Relationship Id="rId4" Type="http://schemas.openxmlformats.org/officeDocument/2006/relationships/image" Target="../media/image81.emf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3.emf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84.emf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image" Target="../media/image85.jpeg"/><Relationship Id="rId7" Type="http://schemas.openxmlformats.org/officeDocument/2006/relationships/image" Target="../media/image8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8.jpeg"/><Relationship Id="rId5" Type="http://schemas.openxmlformats.org/officeDocument/2006/relationships/image" Target="../media/image87.jpeg"/><Relationship Id="rId4" Type="http://schemas.openxmlformats.org/officeDocument/2006/relationships/image" Target="../media/image86.png"/><Relationship Id="rId9" Type="http://schemas.openxmlformats.org/officeDocument/2006/relationships/image" Target="../media/image91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3" Type="http://schemas.openxmlformats.org/officeDocument/2006/relationships/tags" Target="../tags/tag4.xml"/><Relationship Id="rId7" Type="http://schemas.openxmlformats.org/officeDocument/2006/relationships/tags" Target="../tags/tag8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image" Target="../media/image2.tmp"/><Relationship Id="rId5" Type="http://schemas.openxmlformats.org/officeDocument/2006/relationships/tags" Target="../tags/tag6.xml"/><Relationship Id="rId10" Type="http://schemas.openxmlformats.org/officeDocument/2006/relationships/slideLayout" Target="../slideLayouts/slideLayout7.xml"/><Relationship Id="rId4" Type="http://schemas.openxmlformats.org/officeDocument/2006/relationships/tags" Target="../tags/tag5.xml"/><Relationship Id="rId9" Type="http://schemas.openxmlformats.org/officeDocument/2006/relationships/tags" Target="../tags/tag10.xm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png"/><Relationship Id="rId3" Type="http://schemas.openxmlformats.org/officeDocument/2006/relationships/image" Target="../media/image86.png"/><Relationship Id="rId7" Type="http://schemas.openxmlformats.org/officeDocument/2006/relationships/image" Target="../media/image94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jpeg"/><Relationship Id="rId5" Type="http://schemas.openxmlformats.org/officeDocument/2006/relationships/image" Target="../media/image92.jpeg"/><Relationship Id="rId4" Type="http://schemas.openxmlformats.org/officeDocument/2006/relationships/image" Target="../media/image9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7" Type="http://schemas.openxmlformats.org/officeDocument/2006/relationships/image" Target="../media/image97.png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oleObject" Target="../embeddings/oleObject83.bin"/><Relationship Id="rId5" Type="http://schemas.openxmlformats.org/officeDocument/2006/relationships/image" Target="../media/image96.png"/><Relationship Id="rId4" Type="http://schemas.openxmlformats.org/officeDocument/2006/relationships/oleObject" Target="../embeddings/oleObject82.bin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98.jpeg"/><Relationship Id="rId2" Type="http://schemas.openxmlformats.org/officeDocument/2006/relationships/video" Target="file:///E:\course\&#31163;&#25955;2011\BicycleCarving.WMV" TargetMode="Externa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97.png"/><Relationship Id="rId5" Type="http://schemas.openxmlformats.org/officeDocument/2006/relationships/oleObject" Target="../embeddings/oleObject84.bin"/><Relationship Id="rId4" Type="http://schemas.openxmlformats.org/officeDocument/2006/relationships/notesSlide" Target="../notesSlides/notesSlide9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7.xml"/><Relationship Id="rId1" Type="http://schemas.openxmlformats.org/officeDocument/2006/relationships/video" Target="file:///E:\course\&#31163;&#25955;&#25968;&#23398;\&#31163;&#25955;2020\BicycleCarving.WMV" TargetMode="External"/></Relationships>
</file>

<file path=ppt/slides/_rels/slide65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86.bin"/><Relationship Id="rId3" Type="http://schemas.openxmlformats.org/officeDocument/2006/relationships/notesSlide" Target="../notesSlides/notesSlide11.xml"/><Relationship Id="rId7" Type="http://schemas.openxmlformats.org/officeDocument/2006/relationships/image" Target="../media/image101.wmf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oleObject" Target="../embeddings/oleObject85.bin"/><Relationship Id="rId5" Type="http://schemas.openxmlformats.org/officeDocument/2006/relationships/image" Target="../media/image103.png"/><Relationship Id="rId4" Type="http://schemas.openxmlformats.org/officeDocument/2006/relationships/image" Target="../media/image99.jpeg"/><Relationship Id="rId9" Type="http://schemas.openxmlformats.org/officeDocument/2006/relationships/image" Target="../media/image102.w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05.jpeg"/><Relationship Id="rId5" Type="http://schemas.openxmlformats.org/officeDocument/2006/relationships/image" Target="../media/image104.wmf"/><Relationship Id="rId4" Type="http://schemas.openxmlformats.org/officeDocument/2006/relationships/oleObject" Target="../embeddings/oleObject87.bin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7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jpeg"/><Relationship Id="rId2" Type="http://schemas.openxmlformats.org/officeDocument/2006/relationships/image" Target="../media/image10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2.png"/><Relationship Id="rId4" Type="http://schemas.openxmlformats.org/officeDocument/2006/relationships/image" Target="../media/image111.jpe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file:///E:\course\&#31163;&#25955;&#25968;&#23398;\&#31163;&#25955;2020\ratatouille1_retarget_gcut_mie.WMV" TargetMode="External"/><Relationship Id="rId1" Type="http://schemas.openxmlformats.org/officeDocument/2006/relationships/video" Target="file:///E:\course\&#31163;&#25955;&#25968;&#23398;\&#31163;&#25955;2020\video3_retarget_gcut_mie.WMV" TargetMode="External"/><Relationship Id="rId5" Type="http://schemas.openxmlformats.org/officeDocument/2006/relationships/image" Target="../media/image114.jpeg"/><Relationship Id="rId4" Type="http://schemas.openxmlformats.org/officeDocument/2006/relationships/image" Target="../media/image11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w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7.wmf"/><Relationship Id="rId4" Type="http://schemas.openxmlformats.org/officeDocument/2006/relationships/image" Target="../media/image116.wmf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jpeg"/><Relationship Id="rId3" Type="http://schemas.openxmlformats.org/officeDocument/2006/relationships/image" Target="../media/image120.wmf"/><Relationship Id="rId7" Type="http://schemas.openxmlformats.org/officeDocument/2006/relationships/image" Target="../media/image1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Relationship Id="rId9" Type="http://schemas.openxmlformats.org/officeDocument/2006/relationships/image" Target="../media/image126.jpe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w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hyperlink" Target="http://cg.cs.tsinghua.edu.cn/montage/home.ht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dcgi.felk.cvut.cz/home/sykorad/gridcut.html" TargetMode="Externa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9.png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gi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5.jpeg"/><Relationship Id="rId2" Type="http://schemas.openxmlformats.org/officeDocument/2006/relationships/image" Target="../media/image134.jpe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9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37.png"/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4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4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4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4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24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2" Type="http://schemas.openxmlformats.org/officeDocument/2006/relationships/image" Target="../media/image139.png"/><Relationship Id="rId1" Type="http://schemas.openxmlformats.org/officeDocument/2006/relationships/slideLayout" Target="../slideLayouts/slideLayout24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3356866" y="5170378"/>
            <a:ext cx="5490610" cy="949569"/>
          </a:xfrm>
          <a:noFill/>
        </p:spPr>
        <p:txBody>
          <a:bodyPr anchor="ctr" anchorCtr="1">
            <a:normAutofit fontScale="85000" lnSpcReduction="20000"/>
          </a:bodyPr>
          <a:lstStyle/>
          <a:p>
            <a:pPr eaLnBrk="1" hangingPunct="1">
              <a:buFont typeface="Wingdings" pitchFamily="2" charset="2"/>
              <a:buNone/>
            </a:pPr>
            <a:r>
              <a:rPr lang="en-US" altLang="zh-CN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         </a:t>
            </a: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陈莉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          清华大学软件学院</a:t>
            </a:r>
          </a:p>
          <a:p>
            <a:pPr eaLnBrk="1" hangingPunct="1">
              <a:buFont typeface="Wingdings" pitchFamily="2" charset="2"/>
              <a:buNone/>
            </a:pPr>
            <a:r>
              <a:rPr lang="zh-CN" altLang="en-US" dirty="0" smtClean="0">
                <a:solidFill>
                  <a:schemeClr val="tx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计算机辅助设计、图形与可视化研究所</a:t>
            </a:r>
            <a:endParaRPr lang="zh-CN" altLang="en-US" sz="28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eaLnBrk="1" hangingPunct="1">
              <a:buFont typeface="Wingdings" pitchFamily="2" charset="2"/>
              <a:buNone/>
            </a:pPr>
            <a:endParaRPr lang="en-US" altLang="zh-CN" sz="2800" dirty="0" smtClean="0">
              <a:solidFill>
                <a:schemeClr val="tx1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220" name="矩形 9"/>
          <p:cNvSpPr>
            <a:spLocks noChangeArrowheads="1"/>
          </p:cNvSpPr>
          <p:nvPr/>
        </p:nvSpPr>
        <p:spPr bwMode="auto">
          <a:xfrm>
            <a:off x="6777245" y="6065954"/>
            <a:ext cx="1858962" cy="30777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/>
            <a:fld id="{D2CAC426-C6FE-4338-ACBA-3820BE5C03D2}" type="datetime2">
              <a:rPr kumimoji="1" lang="zh-CN" altLang="en-US" sz="1400">
                <a:solidFill>
                  <a:schemeClr val="accent2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 Unicode MS" pitchFamily="34" charset="-122"/>
              </a:rPr>
              <a:pPr algn="ctr" eaLnBrk="0" hangingPunct="0"/>
              <a:t>2020年2月18日</a:t>
            </a:fld>
            <a:endParaRPr lang="en-US" altLang="zh-CN" sz="1400" dirty="0">
              <a:solidFill>
                <a:schemeClr val="accent2"/>
              </a:solidFill>
              <a:latin typeface="黑体" panose="02010609060101010101" pitchFamily="49" charset="-122"/>
              <a:ea typeface="黑体" panose="02010609060101010101" pitchFamily="49" charset="-122"/>
              <a:cs typeface="Arial Unicode MS" pitchFamily="34" charset="-122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241630" y="1682752"/>
            <a:ext cx="6750750" cy="463698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400" b="1" kern="1200">
                <a:ln w="12700">
                  <a:solidFill>
                    <a:schemeClr val="tx2"/>
                  </a:solidFill>
                </a:ln>
                <a:solidFill>
                  <a:schemeClr val="bg1"/>
                </a:solidFill>
                <a:effectLst/>
                <a:latin typeface="+mn-ea"/>
                <a:ea typeface="+mn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7200" b="1">
                <a:solidFill>
                  <a:schemeClr val="bg1"/>
                </a:solidFill>
                <a:latin typeface="Calibri" pitchFamily="34" charset="0"/>
                <a:ea typeface="MS PGothic" pitchFamily="34" charset="-128"/>
              </a:defRPr>
            </a:lvl9pPr>
          </a:lstStyle>
          <a:p>
            <a:pPr algn="just" eaLnBrk="1" fontAlgn="auto" hangingPunct="1">
              <a:spcAft>
                <a:spcPts val="0"/>
              </a:spcAft>
              <a:defRPr/>
            </a:pPr>
            <a:r>
              <a:rPr kumimoji="0" lang="zh-CN" altLang="en-US" sz="7200" dirty="0" smtClean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  <a:t>     </a:t>
            </a:r>
            <a:r>
              <a:rPr kumimoji="0" lang="zh-CN" altLang="en-US" sz="6000" dirty="0" smtClean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  <a:t>离散数学</a:t>
            </a:r>
            <a:r>
              <a:rPr kumimoji="0" lang="en-US" altLang="zh-CN" sz="6000" dirty="0" smtClean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  <a:t>II</a:t>
            </a:r>
            <a:br>
              <a:rPr kumimoji="0" lang="en-US" altLang="zh-CN" sz="6000" dirty="0" smtClean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</a:br>
            <a:r>
              <a:rPr kumimoji="0" lang="en-US" altLang="zh-CN" sz="6000" dirty="0" smtClean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  <a:t>      </a:t>
            </a:r>
            <a:r>
              <a:rPr kumimoji="0" lang="en-US" altLang="zh-CN" sz="4800" dirty="0" smtClean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  <a:t>―</a:t>
            </a:r>
            <a:r>
              <a:rPr kumimoji="0" lang="zh-CN" altLang="en-US" sz="4800" dirty="0" smtClean="0">
                <a:ln>
                  <a:noFill/>
                </a:ln>
                <a:solidFill>
                  <a:srgbClr val="C84340">
                    <a:lumMod val="75000"/>
                  </a:srgbClr>
                </a:solidFill>
                <a:latin typeface="黑体" pitchFamily="49" charset="-122"/>
                <a:ea typeface="黑体" pitchFamily="49" charset="-122"/>
              </a:rPr>
              <a:t>图论第一讲</a:t>
            </a:r>
            <a:r>
              <a:rPr kumimoji="0" lang="en-US" altLang="zh-CN" sz="4800" dirty="0" smtClean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  <a:t/>
            </a:r>
            <a:br>
              <a:rPr kumimoji="0" lang="en-US" altLang="zh-CN" sz="4800" dirty="0" smtClean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</a:br>
            <a:r>
              <a:rPr kumimoji="0" lang="en-US" altLang="zh-CN" sz="7200" dirty="0" smtClean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  <a:t/>
            </a:r>
            <a:br>
              <a:rPr kumimoji="0" lang="en-US" altLang="zh-CN" sz="7200" dirty="0" smtClean="0">
                <a:ln>
                  <a:noFill/>
                </a:ln>
                <a:solidFill>
                  <a:srgbClr val="C84340">
                    <a:lumMod val="75000"/>
                  </a:srgbClr>
                </a:solidFill>
              </a:rPr>
            </a:br>
            <a:endParaRPr kumimoji="0" lang="zh-CN" altLang="en-US" sz="7200" dirty="0" smtClean="0">
              <a:ln>
                <a:noFill/>
              </a:ln>
              <a:solidFill>
                <a:srgbClr val="C84340">
                  <a:lumMod val="75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80866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考核与计分方案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10</a:t>
            </a:fld>
            <a:endParaRPr lang="zh-CN" altLang="en-US" dirty="0"/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521550" y="1403774"/>
            <a:ext cx="8165250" cy="58046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小</a:t>
            </a:r>
            <a:r>
              <a:rPr kumimoji="0" lang="zh-CN" altLang="en-US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作业：          </a:t>
            </a:r>
            <a:r>
              <a:rPr kumimoji="0" lang="en-US" altLang="zh-CN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20%</a:t>
            </a:r>
            <a:endParaRPr kumimoji="0" lang="en-US" altLang="zh-CN" sz="3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en-US" altLang="zh-CN" sz="3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  </a:t>
            </a:r>
            <a:r>
              <a:rPr kumimoji="0" lang="en-US" altLang="zh-CN" sz="3200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–</a:t>
            </a:r>
            <a:r>
              <a:rPr kumimoji="0" lang="en-US" altLang="zh-CN" sz="3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每章讲完布置作业</a:t>
            </a:r>
            <a:r>
              <a:rPr kumimoji="0" lang="zh-CN" altLang="en-US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，下周一晚上</a:t>
            </a:r>
            <a:r>
              <a:rPr kumimoji="0" lang="en-US" altLang="zh-CN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12</a:t>
            </a:r>
            <a:r>
              <a:rPr kumimoji="0" lang="zh-CN" altLang="en-US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点前提交至网络学堂</a:t>
            </a:r>
            <a:endParaRPr kumimoji="0" lang="zh-CN" altLang="en-US" sz="3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上机小作业：  </a:t>
            </a:r>
            <a:r>
              <a:rPr kumimoji="0" lang="en-US" altLang="zh-CN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20%</a:t>
            </a:r>
            <a:r>
              <a:rPr kumimoji="0" lang="zh-CN" altLang="en-US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endParaRPr kumimoji="0" lang="en-US" altLang="zh-CN" sz="3200" dirty="0" smtClean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大作业：          </a:t>
            </a:r>
            <a:r>
              <a:rPr kumimoji="0" lang="en-US" altLang="zh-CN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15%</a:t>
            </a:r>
            <a:r>
              <a:rPr kumimoji="0" lang="zh-CN" altLang="en-US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         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考试：              </a:t>
            </a:r>
            <a:r>
              <a:rPr kumimoji="0" lang="en-US" altLang="zh-CN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40%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en-US" altLang="zh-CN" sz="3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en-US" altLang="zh-CN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 </a:t>
            </a:r>
            <a:r>
              <a:rPr kumimoji="0" lang="zh-CN" altLang="en-US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闭卷</a:t>
            </a:r>
            <a:endParaRPr kumimoji="0" lang="en-US" altLang="zh-CN" sz="3200" dirty="0" smtClean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平时分：           </a:t>
            </a:r>
            <a:r>
              <a:rPr kumimoji="0" lang="en-US" altLang="zh-CN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5</a:t>
            </a:r>
            <a:r>
              <a:rPr kumimoji="0" lang="en-US" altLang="zh-CN" sz="3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%</a:t>
            </a:r>
            <a:endParaRPr kumimoji="0" lang="en-US" altLang="zh-CN" sz="3200" dirty="0" smtClean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en-US" altLang="zh-CN" sz="3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en-US" altLang="zh-CN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3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上课表现</a:t>
            </a:r>
            <a:endParaRPr kumimoji="0" lang="en-US" altLang="zh-CN" sz="3200" dirty="0" smtClean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sz="3200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1191368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923426" y="1285829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问题：是否存在一个无向图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G, 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其度数序列分别为</a:t>
            </a:r>
          </a:p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             </a:t>
            </a:r>
            <a:r>
              <a:rPr lang="en-US" altLang="zh-CN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7, 5, 4, 2, 2, 1? </a:t>
            </a:r>
          </a:p>
        </p:txBody>
      </p:sp>
      <p:sp>
        <p:nvSpPr>
          <p:cNvPr id="4" name="文本框 3"/>
          <p:cNvSpPr txBox="1"/>
          <p:nvPr>
            <p:custDataLst>
              <p:tags r:id="rId3"/>
            </p:custDataLst>
          </p:nvPr>
        </p:nvSpPr>
        <p:spPr>
          <a:xfrm>
            <a:off x="1828800" y="350398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是</a:t>
            </a:r>
          </a:p>
        </p:txBody>
      </p:sp>
      <p:sp>
        <p:nvSpPr>
          <p:cNvPr id="5" name="文本框 4"/>
          <p:cNvSpPr txBox="1"/>
          <p:nvPr>
            <p:custDataLst>
              <p:tags r:id="rId4"/>
            </p:custDataLst>
          </p:nvPr>
        </p:nvSpPr>
        <p:spPr>
          <a:xfrm>
            <a:off x="1828800" y="4361237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否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356828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4425530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8" name="圆角矩形 17"/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投票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1957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最多可选</a:t>
              </a:r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项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714024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96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 smtClean="0">
                <a:latin typeface="+mj-ea"/>
              </a:rPr>
              <a:t>图论基本定理</a:t>
            </a:r>
            <a:r>
              <a:rPr lang="en-US" altLang="zh-CN" sz="4000" dirty="0" smtClean="0">
                <a:latin typeface="+mj-ea"/>
              </a:rPr>
              <a:t>——</a:t>
            </a:r>
            <a:r>
              <a:rPr lang="zh-CN" altLang="en-US" sz="4000" dirty="0" smtClean="0">
                <a:latin typeface="+mj-ea"/>
              </a:rPr>
              <a:t>握手定理 </a:t>
            </a:r>
          </a:p>
        </p:txBody>
      </p:sp>
      <p:sp>
        <p:nvSpPr>
          <p:cNvPr id="4935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11187" y="1449388"/>
            <a:ext cx="8068355" cy="493689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800" dirty="0" smtClean="0">
                <a:solidFill>
                  <a:srgbClr val="C00000"/>
                </a:solidFill>
              </a:rPr>
              <a:t>性质</a:t>
            </a:r>
            <a:r>
              <a:rPr lang="en-US" altLang="zh-CN" sz="2800" dirty="0" smtClean="0">
                <a:solidFill>
                  <a:srgbClr val="C00000"/>
                </a:solidFill>
                <a:latin typeface="Arial" pitchFamily="34" charset="0"/>
              </a:rPr>
              <a:t>1.1.1</a:t>
            </a:r>
            <a:r>
              <a:rPr lang="en-US" altLang="zh-CN" sz="2800" dirty="0" smtClean="0">
                <a:solidFill>
                  <a:srgbClr val="C00000"/>
                </a:solidFill>
              </a:rPr>
              <a:t> </a:t>
            </a:r>
            <a:r>
              <a:rPr lang="zh-CN" altLang="en-US" sz="2800" dirty="0" smtClean="0">
                <a:solidFill>
                  <a:srgbClr val="C00000"/>
                </a:solidFill>
              </a:rPr>
              <a:t>任意无向图和有向图的所有顶点度数之和都等于边数的</a:t>
            </a:r>
            <a:r>
              <a:rPr lang="en-US" altLang="zh-CN" sz="2800" dirty="0" smtClean="0">
                <a:solidFill>
                  <a:srgbClr val="C00000"/>
                </a:solidFill>
              </a:rPr>
              <a:t>2</a:t>
            </a:r>
            <a:r>
              <a:rPr lang="zh-CN" altLang="en-US" sz="2800" dirty="0" smtClean="0">
                <a:solidFill>
                  <a:srgbClr val="C00000"/>
                </a:solidFill>
              </a:rPr>
              <a:t>倍</a:t>
            </a:r>
            <a:r>
              <a:rPr lang="en-US" altLang="zh-CN" sz="2800" dirty="0" smtClean="0">
                <a:solidFill>
                  <a:srgbClr val="C00000"/>
                </a:solidFill>
              </a:rPr>
              <a:t>, </a:t>
            </a:r>
            <a:r>
              <a:rPr lang="zh-CN" altLang="en-US" sz="2800" dirty="0" smtClean="0">
                <a:solidFill>
                  <a:srgbClr val="C00000"/>
                </a:solidFill>
              </a:rPr>
              <a:t>并且有向图的所有顶点入度之和等于出度之和等于边数</a:t>
            </a:r>
            <a:r>
              <a:rPr lang="en-US" altLang="zh-CN" sz="2800" dirty="0" smtClean="0">
                <a:solidFill>
                  <a:srgbClr val="C00000"/>
                </a:solidFill>
              </a:rPr>
              <a:t>.</a:t>
            </a:r>
          </a:p>
          <a:p>
            <a:pPr eaLnBrk="1" hangingPunct="1">
              <a:lnSpc>
                <a:spcPct val="90000"/>
              </a:lnSpc>
            </a:pPr>
            <a:endParaRPr lang="en-US" altLang="zh-CN" sz="2800" dirty="0" smtClean="0">
              <a:solidFill>
                <a:schemeClr val="tx1">
                  <a:lumMod val="50000"/>
                </a:schemeClr>
              </a:solidFill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sz="2800" b="0" dirty="0" smtClean="0">
                <a:solidFill>
                  <a:srgbClr val="9933FF"/>
                </a:solidFill>
                <a:latin typeface="Times New Roman" pitchFamily="18" charset="0"/>
              </a:rPr>
              <a:t>    </a:t>
            </a:r>
            <a:r>
              <a:rPr lang="zh-CN" altLang="en-US" dirty="0" smtClean="0">
                <a:solidFill>
                  <a:schemeClr val="tx1"/>
                </a:solidFill>
                <a:latin typeface="Times New Roman" pitchFamily="18" charset="0"/>
              </a:rPr>
              <a:t>证明：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zh-CN" altLang="en-US" dirty="0" smtClean="0">
                <a:latin typeface="Times New Roman" pitchFamily="18" charset="0"/>
              </a:rPr>
              <a:t>     </a:t>
            </a:r>
            <a:r>
              <a:rPr lang="en-US" altLang="zh-CN" i="1" dirty="0" smtClean="0">
                <a:latin typeface="Times New Roman" pitchFamily="18" charset="0"/>
              </a:rPr>
              <a:t>G</a:t>
            </a:r>
            <a:r>
              <a:rPr lang="zh-CN" altLang="en-US" dirty="0" smtClean="0">
                <a:latin typeface="Times New Roman" pitchFamily="18" charset="0"/>
              </a:rPr>
              <a:t>中每条边（包括环）均有两个端点，所以在计算</a:t>
            </a:r>
            <a:r>
              <a:rPr lang="en-US" altLang="zh-CN" i="1" dirty="0" smtClean="0">
                <a:latin typeface="Times New Roman" pitchFamily="18" charset="0"/>
              </a:rPr>
              <a:t>G</a:t>
            </a:r>
            <a:r>
              <a:rPr lang="zh-CN" altLang="en-US" dirty="0" smtClean="0">
                <a:latin typeface="Times New Roman" pitchFamily="18" charset="0"/>
              </a:rPr>
              <a:t>中各顶点度数之和时，每条边均提供</a:t>
            </a:r>
            <a:r>
              <a:rPr lang="en-US" altLang="zh-CN" dirty="0" smtClean="0">
                <a:latin typeface="Times New Roman" pitchFamily="18" charset="0"/>
              </a:rPr>
              <a:t>2</a:t>
            </a:r>
            <a:r>
              <a:rPr lang="zh-CN" altLang="en-US" dirty="0" smtClean="0">
                <a:latin typeface="Times New Roman" pitchFamily="18" charset="0"/>
              </a:rPr>
              <a:t>度，</a:t>
            </a:r>
            <a:r>
              <a:rPr lang="en-US" altLang="zh-CN" i="1" dirty="0" smtClean="0">
                <a:latin typeface="Times New Roman" pitchFamily="18" charset="0"/>
              </a:rPr>
              <a:t>m</a:t>
            </a:r>
            <a:r>
              <a:rPr lang="zh-CN" altLang="en-US" dirty="0" smtClean="0">
                <a:latin typeface="Times New Roman" pitchFamily="18" charset="0"/>
              </a:rPr>
              <a:t>条边共提供</a:t>
            </a:r>
            <a:r>
              <a:rPr lang="en-US" altLang="zh-CN" dirty="0" smtClean="0">
                <a:latin typeface="Times New Roman" pitchFamily="18" charset="0"/>
              </a:rPr>
              <a:t>2</a:t>
            </a:r>
            <a:r>
              <a:rPr lang="en-US" altLang="zh-CN" i="1" dirty="0" smtClean="0">
                <a:latin typeface="Times New Roman" pitchFamily="18" charset="0"/>
              </a:rPr>
              <a:t>m</a:t>
            </a:r>
            <a:r>
              <a:rPr lang="zh-CN" altLang="en-US" dirty="0" smtClean="0">
                <a:latin typeface="Times New Roman" pitchFamily="18" charset="0"/>
              </a:rPr>
              <a:t>度</a:t>
            </a:r>
            <a:r>
              <a:rPr lang="en-US" altLang="zh-CN" dirty="0" smtClean="0">
                <a:latin typeface="Times New Roman" pitchFamily="18" charset="0"/>
              </a:rPr>
              <a:t>. </a:t>
            </a: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r>
              <a:rPr lang="en-US" altLang="zh-CN" dirty="0">
                <a:latin typeface="Times New Roman" pitchFamily="18" charset="0"/>
              </a:rPr>
              <a:t> </a:t>
            </a:r>
            <a:r>
              <a:rPr lang="en-US" altLang="zh-CN" dirty="0" smtClean="0">
                <a:latin typeface="Times New Roman" pitchFamily="18" charset="0"/>
              </a:rPr>
              <a:t>   </a:t>
            </a:r>
            <a:r>
              <a:rPr lang="zh-CN" altLang="en-US" dirty="0" smtClean="0">
                <a:latin typeface="Times New Roman" pitchFamily="18" charset="0"/>
              </a:rPr>
              <a:t>有向图的每条边提供一个入度和一个出度</a:t>
            </a:r>
            <a:r>
              <a:rPr lang="en-US" altLang="zh-CN" dirty="0" smtClean="0">
                <a:latin typeface="Times New Roman" pitchFamily="18" charset="0"/>
              </a:rPr>
              <a:t>, </a:t>
            </a:r>
            <a:r>
              <a:rPr lang="zh-CN" altLang="en-US" dirty="0" smtClean="0">
                <a:latin typeface="Times New Roman" pitchFamily="18" charset="0"/>
              </a:rPr>
              <a:t>故所有顶点入度之和等于出度之和等于边数</a:t>
            </a:r>
            <a:r>
              <a:rPr lang="en-US" altLang="zh-CN" dirty="0" smtClean="0">
                <a:latin typeface="Times New Roman" pitchFamily="18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9965580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35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935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4935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42" name="Text Box 8"/>
          <p:cNvSpPr txBox="1">
            <a:spLocks noChangeArrowheads="1"/>
          </p:cNvSpPr>
          <p:nvPr/>
        </p:nvSpPr>
        <p:spPr bwMode="auto">
          <a:xfrm>
            <a:off x="746125" y="1403350"/>
            <a:ext cx="8229600" cy="461049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性质</a:t>
            </a:r>
            <a:r>
              <a:rPr kumimoji="0" lang="en-US" altLang="zh-CN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1.1.2  </a:t>
            </a:r>
            <a:r>
              <a:rPr kumimoji="0" lang="zh-CN" altLang="en-US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在任何无向图和有向图中，奇度顶点的个数必为偶数</a:t>
            </a:r>
            <a:r>
              <a:rPr kumimoji="0" lang="en-US" altLang="zh-CN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.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证明：  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设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=&lt;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&gt;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为任意图，令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          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| 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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d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为奇数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}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          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| 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</a:t>
            </a:r>
            <a:r>
              <a:rPr kumimoji="0" lang="en-US" altLang="zh-CN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d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(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为偶数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}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         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则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∪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∩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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，由握手定理可知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    </a:t>
            </a: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endParaRPr kumimoji="0" lang="zh-CN" altLang="en-US" dirty="0">
              <a:solidFill>
                <a:srgbClr val="000000"/>
              </a:solidFill>
              <a:ea typeface="宋体" pitchFamily="2" charset="-122"/>
              <a:cs typeface="Times New Roman" panose="02020603050405020304" pitchFamily="18" charset="0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由于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,             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均为偶数，所以              也为偶数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,  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但因为</a:t>
            </a:r>
          </a:p>
          <a:p>
            <a:pPr algn="just">
              <a:spcBef>
                <a:spcPct val="5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中顶点度数都为奇数，所以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|</a:t>
            </a:r>
            <a:r>
              <a:rPr kumimoji="0" lang="en-US" altLang="zh-CN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baseline="-300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|</a:t>
            </a:r>
            <a:r>
              <a:rPr kumimoji="0" lang="zh-CN" altLang="en-US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必为偶数</a:t>
            </a:r>
            <a:r>
              <a:rPr kumimoji="0" lang="en-US" altLang="zh-CN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. </a:t>
            </a:r>
          </a:p>
        </p:txBody>
      </p:sp>
      <p:graphicFrame>
        <p:nvGraphicFramePr>
          <p:cNvPr id="14338" name="Object 5"/>
          <p:cNvGraphicFramePr>
            <a:graphicFrameLocks noChangeAspect="1"/>
          </p:cNvGraphicFramePr>
          <p:nvPr/>
        </p:nvGraphicFramePr>
        <p:xfrm>
          <a:off x="1584325" y="4233863"/>
          <a:ext cx="4191000" cy="738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89" name="Equation" r:id="rId3" imgW="2095500" imgH="368300" progId="Equation.3">
                  <p:embed/>
                </p:oleObj>
              </mc:Choice>
              <mc:Fallback>
                <p:oleObj name="Equation" r:id="rId3" imgW="20955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84325" y="4233863"/>
                        <a:ext cx="4191000" cy="738187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39" name="Object 6"/>
          <p:cNvGraphicFramePr>
            <a:graphicFrameLocks noChangeAspect="1"/>
          </p:cNvGraphicFramePr>
          <p:nvPr/>
        </p:nvGraphicFramePr>
        <p:xfrm>
          <a:off x="1965325" y="4946650"/>
          <a:ext cx="996950" cy="711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0" name="Equation" r:id="rId5" imgW="520700" imgH="368300" progId="Equation.3">
                  <p:embed/>
                </p:oleObj>
              </mc:Choice>
              <mc:Fallback>
                <p:oleObj name="Equation" r:id="rId5" imgW="5207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65325" y="4946650"/>
                        <a:ext cx="996950" cy="71120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4340" name="Object 7"/>
          <p:cNvGraphicFramePr>
            <a:graphicFrameLocks noChangeAspect="1"/>
          </p:cNvGraphicFramePr>
          <p:nvPr/>
        </p:nvGraphicFramePr>
        <p:xfrm>
          <a:off x="5165725" y="4954588"/>
          <a:ext cx="990600" cy="7032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91" name="Equation" r:id="rId7" imgW="520700" imgH="368300" progId="Equation.3">
                  <p:embed/>
                </p:oleObj>
              </mc:Choice>
              <mc:Fallback>
                <p:oleObj name="Equation" r:id="rId7" imgW="520700" imgH="3683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65725" y="4954588"/>
                        <a:ext cx="990600" cy="7032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 smtClean="0">
                <a:latin typeface="+mj-ea"/>
              </a:rPr>
              <a:t>图论基本定理</a:t>
            </a:r>
            <a:r>
              <a:rPr lang="en-US" altLang="zh-CN" sz="4000" dirty="0" smtClean="0">
                <a:latin typeface="+mj-ea"/>
              </a:rPr>
              <a:t>——</a:t>
            </a:r>
            <a:r>
              <a:rPr lang="zh-CN" altLang="en-US" sz="4000" dirty="0" smtClean="0">
                <a:latin typeface="+mj-ea"/>
              </a:rPr>
              <a:t>握手定理推论 </a:t>
            </a:r>
          </a:p>
        </p:txBody>
      </p:sp>
    </p:spTree>
    <p:extLst>
      <p:ext uri="{BB962C8B-B14F-4D97-AF65-F5344CB8AC3E}">
        <p14:creationId xmlns:p14="http://schemas.microsoft.com/office/powerpoint/2010/main" val="2961040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434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434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1434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434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1434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0" dur="500"/>
                                        <p:tgtEl>
                                          <p:spTgt spid="14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1434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3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9" dur="500"/>
                                        <p:tgtEl>
                                          <p:spTgt spid="1434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143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5" dur="500"/>
                                        <p:tgtEl>
                                          <p:spTgt spid="143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987" name="Text Box 6"/>
          <p:cNvSpPr txBox="1">
            <a:spLocks noChangeArrowheads="1"/>
          </p:cNvSpPr>
          <p:nvPr/>
        </p:nvSpPr>
        <p:spPr bwMode="auto">
          <a:xfrm>
            <a:off x="746125" y="1403350"/>
            <a:ext cx="82296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例题：</a:t>
            </a:r>
            <a:r>
              <a:rPr kumimoji="0" lang="zh-CN" altLang="zh-CN" sz="2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是否存在一个无向图G, 其度数序列分别为</a:t>
            </a:r>
            <a:endParaRPr kumimoji="0" lang="zh-CN" altLang="en-US" sz="2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            </a:t>
            </a:r>
            <a:r>
              <a:rPr kumimoji="0" lang="zh-CN" altLang="zh-CN" sz="280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7, 5, 4, 2, 2, 1? </a:t>
            </a:r>
            <a:endParaRPr kumimoji="0" lang="en-US" altLang="zh-CN" sz="280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5321" name="Text Box 9"/>
          <p:cNvSpPr txBox="1">
            <a:spLocks noChangeArrowheads="1"/>
          </p:cNvSpPr>
          <p:nvPr/>
        </p:nvSpPr>
        <p:spPr bwMode="auto">
          <a:xfrm>
            <a:off x="792163" y="2708275"/>
            <a:ext cx="8077200" cy="18859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zh-CN" altLang="en-US" sz="28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解 </a:t>
            </a:r>
          </a:p>
          <a:p>
            <a:pPr>
              <a:spcBef>
                <a:spcPct val="20000"/>
              </a:spcBef>
            </a:pPr>
            <a:r>
              <a:rPr kumimoji="0" lang="zh-CN" altLang="zh-CN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由于序列7, 5, 4, 2, 2, 1中, 奇数个数为奇数, 根据握手定理的推论知, 不可能存在一个图其度数序列为7, 5, 4, 2, 2, 1.</a:t>
            </a:r>
            <a:endParaRPr kumimoji="0" lang="en-US" altLang="zh-CN" sz="2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握手定理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919976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53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53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5321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011" name="Text Box 3"/>
          <p:cNvSpPr txBox="1">
            <a:spLocks noChangeArrowheads="1"/>
          </p:cNvSpPr>
          <p:nvPr/>
        </p:nvSpPr>
        <p:spPr bwMode="auto">
          <a:xfrm>
            <a:off x="746125" y="1403350"/>
            <a:ext cx="7918903" cy="9461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例题：</a:t>
            </a:r>
            <a:r>
              <a:rPr kumimoji="0" lang="zh-CN" altLang="zh-CN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证明不存在具有奇数个面且每个面都具有奇数条棱的多面体.</a:t>
            </a:r>
            <a:endParaRPr kumimoji="0" lang="en-US" altLang="zh-CN" sz="2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29412" name="Text Box 4"/>
          <p:cNvSpPr txBox="1">
            <a:spLocks noChangeArrowheads="1"/>
          </p:cNvSpPr>
          <p:nvPr/>
        </p:nvSpPr>
        <p:spPr bwMode="auto">
          <a:xfrm>
            <a:off x="792163" y="2708275"/>
            <a:ext cx="8077200" cy="3292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25000"/>
              </a:lnSpc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证 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用反证法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.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假设存在这样的多面体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作无向图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=(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V,E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),  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其中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 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|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为多面体的面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},</a:t>
            </a: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   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={(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u,v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) | 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</a:rPr>
              <a:t>u,v</a:t>
            </a:r>
            <a:r>
              <a:rPr kumimoji="0" lang="en-US" altLang="zh-CN" sz="2800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 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u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与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有公共的棱  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u</a:t>
            </a:r>
            <a:r>
              <a:rPr kumimoji="0" lang="en-US" altLang="zh-CN" sz="2800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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}.</a:t>
            </a: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   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根据假设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, |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|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为奇数且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kumimoji="0" lang="en-US" altLang="zh-CN" sz="2800" i="1" dirty="0" err="1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d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(</a:t>
            </a:r>
            <a:r>
              <a:rPr kumimoji="0" lang="en-US" altLang="zh-CN" sz="2800" i="1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)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为奇数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. </a:t>
            </a:r>
            <a:r>
              <a:rPr kumimoji="0" lang="zh-CN" altLang="en-US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这与握手定理的推论矛盾</a:t>
            </a:r>
            <a:r>
              <a:rPr kumimoji="0" lang="en-US" altLang="zh-CN" sz="2800" dirty="0">
                <a:solidFill>
                  <a:srgbClr val="000000"/>
                </a:solidFill>
                <a:ea typeface="宋体" pitchFamily="2" charset="-122"/>
                <a:cs typeface="Times New Roman" panose="02020603050405020304" pitchFamily="18" charset="0"/>
                <a:sym typeface="Symbol" pitchFamily="18" charset="2"/>
              </a:rPr>
              <a:t>.</a:t>
            </a:r>
          </a:p>
          <a:p>
            <a:pPr>
              <a:lnSpc>
                <a:spcPct val="125000"/>
              </a:lnSpc>
              <a:buClr>
                <a:srgbClr val="E8DED8"/>
              </a:buClr>
              <a:buSzPct val="75000"/>
              <a:buFont typeface="Wingdings" pitchFamily="2" charset="2"/>
              <a:buNone/>
            </a:pPr>
            <a:endParaRPr kumimoji="0" lang="en-US" altLang="zh-CN" sz="2800" dirty="0">
              <a:solidFill>
                <a:srgbClr val="E8DED8"/>
              </a:solidFill>
              <a:ea typeface="宋体" pitchFamily="2" charset="-122"/>
              <a:cs typeface="Times New Roman" panose="02020603050405020304" pitchFamily="18" charset="0"/>
            </a:endParaRPr>
          </a:p>
        </p:txBody>
      </p:sp>
      <p:sp>
        <p:nvSpPr>
          <p:cNvPr id="6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握手定理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255389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9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9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9412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196" name="Rectangle 4"/>
          <p:cNvSpPr>
            <a:spLocks noChangeArrowheads="1"/>
          </p:cNvSpPr>
          <p:nvPr/>
        </p:nvSpPr>
        <p:spPr bwMode="auto">
          <a:xfrm>
            <a:off x="522288" y="1223963"/>
            <a:ext cx="7920037" cy="520586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  <a:defRPr/>
            </a:pPr>
            <a:r>
              <a:rPr kumimoji="0" lang="zh-CN" altLang="en-US" sz="28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性质</a:t>
            </a:r>
            <a:r>
              <a:rPr kumimoji="0" lang="en-US" altLang="zh-CN" sz="2800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1.1.5</a:t>
            </a:r>
            <a:r>
              <a:rPr kumimoji="0" lang="zh-CN" altLang="en-US" b="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：</a:t>
            </a: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设</a:t>
            </a:r>
            <a:r>
              <a:rPr kumimoji="0" lang="en-US" altLang="zh-CN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G</a:t>
            </a: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是一个非空简单图</a:t>
            </a: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，则</a:t>
            </a:r>
            <a:r>
              <a:rPr kumimoji="0" lang="en-US" altLang="zh-CN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中一定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       存在度相同的顶点</a:t>
            </a:r>
            <a:r>
              <a:rPr kumimoji="0" lang="zh-CN" altLang="en-US" b="0" dirty="0" smtClean="0">
                <a:solidFill>
                  <a:srgbClr val="C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。</a:t>
            </a:r>
            <a:endParaRPr kumimoji="0" lang="zh-CN" altLang="en-US" b="0" dirty="0">
              <a:solidFill>
                <a:srgbClr val="C00000"/>
              </a:solidFill>
              <a:latin typeface="Garamond" pitchFamily="18" charset="0"/>
              <a:ea typeface="宋体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证明：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因为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是非空简单图，所以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，结点数至少为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2.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设结点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个数是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n,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中顶点的度只能是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0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2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Arial"/>
                <a:ea typeface="宋体" pitchFamily="2" charset="-122"/>
                <a:sym typeface="Math B" pitchFamily="2" charset="2"/>
              </a:rPr>
              <a:t>…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n-1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。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若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中不存在孤立结点，则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中的度只能是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  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2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Arial"/>
                <a:ea typeface="宋体" pitchFamily="2" charset="-122"/>
                <a:sym typeface="Math B" pitchFamily="2" charset="2"/>
              </a:rPr>
              <a:t>…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n-1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endParaRPr kumimoji="0" lang="en-US" altLang="zh-CN" sz="2000" dirty="0" smtClean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由抽屉原理，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中一定存在度相同的顶点</a:t>
            </a:r>
            <a:r>
              <a:rPr kumimoji="0" lang="zh-CN" altLang="en-US" sz="2000" b="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。</a:t>
            </a:r>
            <a:endParaRPr kumimoji="0" lang="zh-CN" altLang="en-US" sz="2000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若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存在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m(m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至少为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1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）个孤立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结点，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 则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中的最大度最多为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n-m-1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即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中其它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n-m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个</a:t>
            </a:r>
            <a:endParaRPr kumimoji="0" lang="zh-CN" altLang="en-US" sz="2000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 结点的度只能是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1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>
                <a:solidFill>
                  <a:srgbClr val="000000"/>
                </a:solidFill>
                <a:latin typeface="Arial"/>
                <a:ea typeface="宋体" pitchFamily="2" charset="-122"/>
                <a:sym typeface="Math B" pitchFamily="2" charset="2"/>
              </a:rPr>
              <a:t>…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，</a:t>
            </a:r>
            <a:r>
              <a:rPr kumimoji="0" lang="en-US" altLang="zh-CN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n-m-1</a:t>
            </a: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；</a:t>
            </a:r>
            <a:endParaRPr kumimoji="0" lang="zh-CN" altLang="en-US" sz="2000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sz="200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                  由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抽屉原理，</a:t>
            </a:r>
            <a:r>
              <a:rPr kumimoji="0" lang="en-US" altLang="zh-CN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G</a:t>
            </a:r>
            <a:r>
              <a:rPr kumimoji="0" lang="zh-CN" altLang="en-US" sz="2000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中一定存在度相同的顶点</a:t>
            </a:r>
            <a:r>
              <a:rPr kumimoji="0" lang="zh-CN" altLang="en-US" sz="2000" b="0" dirty="0" smtClean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ath B" pitchFamily="2" charset="2"/>
              </a:rPr>
              <a:t>。</a:t>
            </a:r>
            <a:endParaRPr kumimoji="0" lang="zh-CN" altLang="en-US" b="0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ath B" pitchFamily="2" charset="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endParaRPr kumimoji="0" lang="en-US" altLang="zh-CN" dirty="0" smtClean="0">
              <a:solidFill>
                <a:srgbClr val="000000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itchFamily="34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  <a:defRPr/>
            </a:pPr>
            <a:r>
              <a:rPr kumimoji="0" lang="zh-CN" altLang="en-US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类似</a:t>
            </a:r>
            <a:r>
              <a:rPr kumimoji="0" lang="zh-CN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地可证明</a:t>
            </a:r>
            <a:r>
              <a:rPr kumimoji="0"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: </a:t>
            </a:r>
            <a:r>
              <a:rPr kumimoji="0" lang="zh-CN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对于任意</a:t>
            </a:r>
            <a:r>
              <a:rPr kumimoji="0"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</a:t>
            </a:r>
            <a:r>
              <a:rPr kumimoji="0"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(</a:t>
            </a:r>
            <a:r>
              <a:rPr kumimoji="0" lang="en-US" altLang="zh-CN" i="1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n</a:t>
            </a:r>
            <a:r>
              <a:rPr kumimoji="0"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 </a:t>
            </a:r>
            <a:r>
              <a:rPr kumimoji="0"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  <a:sym typeface="Symbol" pitchFamily="18" charset="2"/>
              </a:rPr>
              <a:t> 2</a:t>
            </a:r>
            <a:r>
              <a:rPr kumimoji="0"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个人的组里</a:t>
            </a:r>
            <a:r>
              <a:rPr kumimoji="0" lang="en-US" altLang="zh-CN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,</a:t>
            </a:r>
            <a:r>
              <a:rPr kumimoji="0" lang="zh-CN" altLang="en-US" dirty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必有两个人有相同个数的朋友</a:t>
            </a:r>
            <a:r>
              <a:rPr kumimoji="0" lang="en-US" altLang="zh-CN" dirty="0" smtClean="0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rPr>
              <a:t>.</a:t>
            </a:r>
            <a:endParaRPr kumimoji="0" lang="en-US" altLang="zh-CN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ath B" pitchFamily="2" charset="2"/>
            </a:endParaRPr>
          </a:p>
        </p:txBody>
      </p:sp>
      <p:sp>
        <p:nvSpPr>
          <p:cNvPr id="5" name="标题 4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zh-CN" altLang="en-US" sz="4400" dirty="0" smtClean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/>
                <a:ea typeface="宋体"/>
              </a:rPr>
              <a:t>图的性质</a:t>
            </a:r>
            <a:endParaRPr lang="zh-CN" altLang="en-US" sz="44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8082477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2019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2019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2019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52019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2019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52019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7" dur="500"/>
                                        <p:tgtEl>
                                          <p:spTgt spid="52019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2" dur="500"/>
                                        <p:tgtEl>
                                          <p:spTgt spid="52019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7" dur="500"/>
                                        <p:tgtEl>
                                          <p:spTgt spid="52019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2019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520196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2" dur="500"/>
                                        <p:tgtEl>
                                          <p:spTgt spid="520196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67" dur="500"/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2" dur="500"/>
                                        <p:tgtEl>
                                          <p:spTgt spid="520196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0196" grpId="0" build="p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35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本堂课小结</a:t>
            </a:r>
          </a:p>
        </p:txBody>
      </p:sp>
      <p:sp>
        <p:nvSpPr>
          <p:cNvPr id="228355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学习图论的意义</a:t>
            </a:r>
            <a:endParaRPr lang="en-US" altLang="zh-CN" b="1" dirty="0" smtClean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本课程概况</a:t>
            </a:r>
            <a:endParaRPr lang="en-US" altLang="zh-CN" b="1" dirty="0" smtClean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图论发展史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图的基本定义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应用举例</a:t>
            </a:r>
            <a:endParaRPr lang="en-US" altLang="zh-CN" b="1" dirty="0" smtClean="0">
              <a:latin typeface="+mn-ea"/>
              <a:ea typeface="+mn-ea"/>
            </a:endParaRP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图的基本概念</a:t>
            </a:r>
            <a:endParaRPr lang="en-US" altLang="zh-CN" b="1" dirty="0" smtClean="0">
              <a:latin typeface="+mn-ea"/>
              <a:ea typeface="+mn-ea"/>
            </a:endParaRPr>
          </a:p>
          <a:p>
            <a:r>
              <a:rPr lang="zh-CN" altLang="en-US" b="1" dirty="0">
                <a:latin typeface="+mn-ea"/>
                <a:ea typeface="+mn-ea"/>
              </a:rPr>
              <a:t>图的基本性质</a:t>
            </a:r>
          </a:p>
          <a:p>
            <a:pPr eaLnBrk="1" hangingPunct="1"/>
            <a:endParaRPr lang="en-US" altLang="zh-CN" b="1" dirty="0" smtClean="0">
              <a:latin typeface="+mn-ea"/>
              <a:ea typeface="+mn-ea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106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378" name="Text Box 2"/>
          <p:cNvSpPr txBox="1">
            <a:spLocks noChangeArrowheads="1"/>
          </p:cNvSpPr>
          <p:nvPr/>
        </p:nvSpPr>
        <p:spPr bwMode="auto">
          <a:xfrm>
            <a:off x="611188" y="1412875"/>
            <a:ext cx="8208962" cy="24929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342900" indent="-342900">
              <a:spcBef>
                <a:spcPct val="50000"/>
              </a:spcBef>
              <a:buFontTx/>
              <a:buAutoNum type="arabicPeriod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课本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p9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，</a:t>
            </a: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第</a:t>
            </a: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1</a:t>
            </a: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、</a:t>
            </a: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、</a:t>
            </a: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3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题</a:t>
            </a:r>
          </a:p>
          <a:p>
            <a:pPr marL="342900" indent="-342900">
              <a:spcBef>
                <a:spcPct val="50000"/>
              </a:spcBef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2.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思考如何将生活中的问题抽象为图论问题解决？（仅思考就行了，不用交）</a:t>
            </a:r>
          </a:p>
          <a:p>
            <a:pPr marL="342900" indent="-342900">
              <a:spcBef>
                <a:spcPct val="5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    </a:t>
            </a:r>
          </a:p>
          <a:p>
            <a:pPr marL="342900" indent="-342900">
              <a:spcBef>
                <a:spcPct val="5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 </a:t>
            </a:r>
          </a:p>
        </p:txBody>
      </p:sp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第一周作业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107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999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平时答题作业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次数：基本上每周一次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方式：手写后拍照或计算机输入转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pdf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，网络学堂提交，截止时间下周上课前一天晚上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24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：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00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。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强度：上课认真听，两个小时以内可完成。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984393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上机小作业</a:t>
            </a:r>
            <a:endParaRPr lang="zh-CN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次数：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5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次（分布在整个学期）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内容：算法编程实现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方式：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在</a:t>
            </a:r>
            <a:r>
              <a:rPr lang="en-US" altLang="zh-CN" b="1" dirty="0" err="1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Gstrategy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游戏竞赛平台辅导</a:t>
            </a:r>
          </a:p>
          <a:p>
            <a:pPr marL="0" indent="0">
              <a:buNone/>
            </a:pP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（</a:t>
            </a: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8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字班学生吕时</a:t>
            </a:r>
            <a:r>
              <a:rPr lang="zh-CN" altLang="en-US" b="1" dirty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清、陈衍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德辅导）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0" indent="0">
              <a:buNone/>
            </a:pPr>
            <a:r>
              <a:rPr lang="en-US" altLang="zh-CN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    </a:t>
            </a:r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强度：几个小时工作量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r>
              <a:rPr lang="zh-CN" altLang="en-US" b="1" dirty="0" smtClean="0"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截止时间：助教在网络学堂设定的时间为准</a:t>
            </a:r>
            <a:endParaRPr lang="en-US" altLang="zh-CN" b="1" dirty="0" smtClean="0"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730374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大作业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13</a:t>
            </a:fld>
            <a:endParaRPr lang="zh-CN" alt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74ECD34-5277-43B7-B9BF-5ED0B05437D2}"/>
              </a:ext>
            </a:extLst>
          </p:cNvPr>
          <p:cNvSpPr txBox="1">
            <a:spLocks/>
          </p:cNvSpPr>
          <p:nvPr/>
        </p:nvSpPr>
        <p:spPr>
          <a:xfrm>
            <a:off x="595349" y="1358770"/>
            <a:ext cx="7848907" cy="4023360"/>
          </a:xfrm>
          <a:prstGeom prst="rect">
            <a:avLst/>
          </a:prstGeom>
        </p:spPr>
        <p:txBody>
          <a:bodyPr vert="horz" lIns="45720" tIns="45720" rIns="45720" bIns="45720" rtlCol="0">
            <a:noAutofit/>
          </a:bodyPr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Tw Cen MT" panose="020B0602020104020603" pitchFamily="34" charset="0"/>
              <a:buChar char=" 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26517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4480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59436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77724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914400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060704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216152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362456" indent="-13716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Wingdings 3" pitchFamily="18" charset="2"/>
              <a:buChar char="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36575" indent="-536575" fontAlgn="auto">
              <a:buClr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noProof="0" dirty="0" smtClean="0">
                <a:solidFill>
                  <a:sysClr val="windowText" lastClr="000000"/>
                </a:solidFill>
                <a:latin typeface="+mn-ea"/>
              </a:rPr>
              <a:t>可任意选题，根据自己的兴趣</a:t>
            </a:r>
            <a:endParaRPr kumimoji="0" lang="en-US" altLang="zh-CN" sz="3200" noProof="0" dirty="0" smtClean="0">
              <a:solidFill>
                <a:sysClr val="windowText" lastClr="000000"/>
              </a:solidFill>
              <a:latin typeface="+mn-ea"/>
            </a:endParaRPr>
          </a:p>
          <a:p>
            <a:pPr marL="536575" indent="-536575" fontAlgn="auto">
              <a:buClr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i="0" u="none" strike="noStrike" kern="1200" cap="none" spc="0" normalizeH="0" baseline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必须与本课程图论与代数结构相关</a:t>
            </a:r>
            <a:endParaRPr kumimoji="0" lang="en-US" altLang="zh-CN" sz="32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536575" indent="-536575" fontAlgn="auto">
              <a:buClrTx/>
              <a:buFont typeface="Wingdings" panose="05000000000000000000" pitchFamily="2" charset="2"/>
              <a:buChar char="Ø"/>
              <a:defRPr/>
            </a:pPr>
            <a:r>
              <a:rPr kumimoji="0" lang="zh-CN" altLang="en-US" sz="3200" i="0" u="none" strike="noStrike" kern="1200" cap="none" spc="0" normalizeH="0" baseline="0" noProof="0" dirty="0" smtClean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+mn-ea"/>
              </a:rPr>
              <a:t>不局限于编程</a:t>
            </a:r>
            <a:endParaRPr kumimoji="0" lang="en-US" altLang="zh-CN" sz="3200" i="0" u="none" strike="noStrike" kern="1200" cap="none" spc="0" normalizeH="0" baseline="0" noProof="0" dirty="0" smtClean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  <a:p>
            <a:pPr marL="0" indent="0" fontAlgn="auto">
              <a:buClrTx/>
              <a:buNone/>
              <a:defRPr/>
            </a:pPr>
            <a:r>
              <a:rPr kumimoji="0" lang="en-US" altLang="zh-CN" sz="3200" noProof="0" dirty="0" smtClean="0">
                <a:solidFill>
                  <a:sysClr val="windowText" lastClr="000000"/>
                </a:solidFill>
                <a:latin typeface="+mn-ea"/>
              </a:rPr>
              <a:t>   </a:t>
            </a:r>
            <a:endParaRPr kumimoji="0" lang="zh-CN" altLang="en-US" sz="3200" i="0" u="none" strike="noStrike" kern="120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3209824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  图的基本概念</a:t>
            </a:r>
            <a:endParaRPr lang="zh-CN" altLang="en-US" dirty="0"/>
          </a:p>
        </p:txBody>
      </p:sp>
      <p:sp>
        <p:nvSpPr>
          <p:cNvPr id="51203" name="Rectangle 4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/>
          <a:lstStyle/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图论发展史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图的概念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图的定义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图的性质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图的代数表示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2477667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  图的基本概念</a:t>
            </a:r>
            <a:endParaRPr lang="zh-CN" altLang="en-US" dirty="0"/>
          </a:p>
        </p:txBody>
      </p:sp>
      <p:sp>
        <p:nvSpPr>
          <p:cNvPr id="52227" name="Rectangle 3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图论发展史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图的概念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图的定义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图的性质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图的代数表示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76275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标题 2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图论的创立</a:t>
            </a:r>
            <a:endParaRPr lang="zh-CN" altLang="en-US" dirty="0"/>
          </a:p>
        </p:txBody>
      </p:sp>
      <p:sp>
        <p:nvSpPr>
          <p:cNvPr id="3086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229600" cy="4608513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sz="2400" b="1" dirty="0" smtClean="0">
                <a:latin typeface="+mn-ea"/>
                <a:ea typeface="+mn-ea"/>
              </a:rPr>
              <a:t>哥尼斯堡</a:t>
            </a:r>
            <a:r>
              <a:rPr lang="en-US" altLang="zh-CN" sz="2400" b="1" dirty="0" smtClean="0">
                <a:latin typeface="+mn-ea"/>
                <a:ea typeface="+mn-ea"/>
              </a:rPr>
              <a:t>(</a:t>
            </a:r>
            <a:r>
              <a:rPr lang="en-US" altLang="zh-CN" sz="2400" b="1" dirty="0" err="1" smtClean="0">
                <a:latin typeface="+mn-ea"/>
                <a:ea typeface="+mn-ea"/>
              </a:rPr>
              <a:t>Köningsberg</a:t>
            </a:r>
            <a:r>
              <a:rPr lang="en-US" altLang="zh-CN" sz="2400" b="1" dirty="0" smtClean="0">
                <a:latin typeface="+mn-ea"/>
                <a:ea typeface="+mn-ea"/>
              </a:rPr>
              <a:t>)</a:t>
            </a:r>
            <a:r>
              <a:rPr lang="zh-CN" altLang="en-US" sz="2400" b="1" dirty="0" smtClean="0">
                <a:latin typeface="+mn-ea"/>
                <a:ea typeface="+mn-ea"/>
              </a:rPr>
              <a:t>七桥问题：</a:t>
            </a:r>
            <a:r>
              <a:rPr lang="en-US" altLang="zh-CN" sz="2400" b="1" dirty="0" smtClean="0">
                <a:latin typeface="+mn-ea"/>
                <a:ea typeface="+mn-ea"/>
              </a:rPr>
              <a:t>Euler 1736</a:t>
            </a:r>
            <a:endParaRPr lang="en-US" altLang="zh-CN" sz="2400" b="1" i="1" dirty="0" smtClean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endParaRPr lang="en-US" altLang="zh-CN" sz="24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90000"/>
              </a:lnSpc>
            </a:pPr>
            <a:r>
              <a:rPr lang="zh-CN" altLang="en-US" sz="2400" b="1" dirty="0" smtClean="0">
                <a:latin typeface="+mn-ea"/>
                <a:ea typeface="+mn-ea"/>
              </a:rPr>
              <a:t>问题是</a:t>
            </a:r>
            <a:r>
              <a:rPr lang="en-US" altLang="zh-CN" sz="2400" b="1" dirty="0" smtClean="0">
                <a:latin typeface="+mn-ea"/>
                <a:ea typeface="+mn-ea"/>
              </a:rPr>
              <a:t>: </a:t>
            </a:r>
            <a:r>
              <a:rPr lang="zh-CN" altLang="en-US" sz="2400" b="1" dirty="0" smtClean="0">
                <a:latin typeface="+mn-ea"/>
                <a:ea typeface="+mn-ea"/>
              </a:rPr>
              <a:t>是否可从两岸或两个小岛中某一个地方出发，经过七座桥，每座桥只经过一次，然后又回到原出发点</a:t>
            </a:r>
            <a:r>
              <a:rPr lang="en-US" altLang="zh-CN" sz="2400" b="1" dirty="0" smtClean="0">
                <a:latin typeface="+mn-ea"/>
                <a:ea typeface="+mn-ea"/>
              </a:rPr>
              <a:t>. </a:t>
            </a:r>
          </a:p>
        </p:txBody>
      </p:sp>
      <p:sp>
        <p:nvSpPr>
          <p:cNvPr id="28" name="灯片编号占位符 2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16</a:t>
            </a:fld>
            <a:endParaRPr lang="zh-CN" altLang="en-US" dirty="0"/>
          </a:p>
        </p:txBody>
      </p:sp>
      <p:sp>
        <p:nvSpPr>
          <p:cNvPr id="3087" name="Freeform 4"/>
          <p:cNvSpPr>
            <a:spLocks/>
          </p:cNvSpPr>
          <p:nvPr/>
        </p:nvSpPr>
        <p:spPr bwMode="auto">
          <a:xfrm>
            <a:off x="611188" y="2517775"/>
            <a:ext cx="4032250" cy="684213"/>
          </a:xfrm>
          <a:custGeom>
            <a:avLst/>
            <a:gdLst>
              <a:gd name="T0" fmla="*/ 0 w 2540"/>
              <a:gd name="T1" fmla="*/ 2147483647 h 431"/>
              <a:gd name="T2" fmla="*/ 2147483647 w 2540"/>
              <a:gd name="T3" fmla="*/ 2147483647 h 431"/>
              <a:gd name="T4" fmla="*/ 2147483647 w 2540"/>
              <a:gd name="T5" fmla="*/ 2147483647 h 431"/>
              <a:gd name="T6" fmla="*/ 2147483647 w 2540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540"/>
              <a:gd name="T13" fmla="*/ 0 h 431"/>
              <a:gd name="T14" fmla="*/ 2540 w 2540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0" h="431">
                <a:moveTo>
                  <a:pt x="0" y="211"/>
                </a:moveTo>
                <a:cubicBezTo>
                  <a:pt x="238" y="105"/>
                  <a:pt x="476" y="0"/>
                  <a:pt x="771" y="30"/>
                </a:cubicBezTo>
                <a:cubicBezTo>
                  <a:pt x="1066" y="60"/>
                  <a:pt x="1474" y="355"/>
                  <a:pt x="1769" y="393"/>
                </a:cubicBezTo>
                <a:cubicBezTo>
                  <a:pt x="2064" y="431"/>
                  <a:pt x="2302" y="344"/>
                  <a:pt x="2540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088" name="Freeform 5"/>
          <p:cNvSpPr>
            <a:spLocks/>
          </p:cNvSpPr>
          <p:nvPr/>
        </p:nvSpPr>
        <p:spPr bwMode="auto">
          <a:xfrm>
            <a:off x="684213" y="3741738"/>
            <a:ext cx="3959225" cy="684212"/>
          </a:xfrm>
          <a:custGeom>
            <a:avLst/>
            <a:gdLst>
              <a:gd name="T0" fmla="*/ 0 w 2494"/>
              <a:gd name="T1" fmla="*/ 2147483647 h 431"/>
              <a:gd name="T2" fmla="*/ 2147483647 w 2494"/>
              <a:gd name="T3" fmla="*/ 2147483647 h 431"/>
              <a:gd name="T4" fmla="*/ 2147483647 w 2494"/>
              <a:gd name="T5" fmla="*/ 2147483647 h 431"/>
              <a:gd name="T6" fmla="*/ 2147483647 w 249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494"/>
              <a:gd name="T13" fmla="*/ 0 h 431"/>
              <a:gd name="T14" fmla="*/ 2494 w 249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94" h="431">
                <a:moveTo>
                  <a:pt x="0" y="211"/>
                </a:moveTo>
                <a:cubicBezTo>
                  <a:pt x="245" y="105"/>
                  <a:pt x="491" y="0"/>
                  <a:pt x="725" y="30"/>
                </a:cubicBezTo>
                <a:cubicBezTo>
                  <a:pt x="959" y="60"/>
                  <a:pt x="1111" y="355"/>
                  <a:pt x="1406" y="393"/>
                </a:cubicBezTo>
                <a:cubicBezTo>
                  <a:pt x="1701" y="431"/>
                  <a:pt x="2097" y="344"/>
                  <a:pt x="2494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3089" name="Oval 6"/>
          <p:cNvSpPr>
            <a:spLocks noChangeArrowheads="1"/>
          </p:cNvSpPr>
          <p:nvPr/>
        </p:nvSpPr>
        <p:spPr bwMode="auto">
          <a:xfrm>
            <a:off x="1547813" y="3068638"/>
            <a:ext cx="792162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0" name="Oval 7"/>
          <p:cNvSpPr>
            <a:spLocks noChangeArrowheads="1"/>
          </p:cNvSpPr>
          <p:nvPr/>
        </p:nvSpPr>
        <p:spPr bwMode="auto">
          <a:xfrm>
            <a:off x="2987675" y="3429000"/>
            <a:ext cx="10080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3091" name="Line 8"/>
          <p:cNvSpPr>
            <a:spLocks noChangeShapeType="1"/>
          </p:cNvSpPr>
          <p:nvPr/>
        </p:nvSpPr>
        <p:spPr bwMode="auto">
          <a:xfrm>
            <a:off x="2268538" y="3357563"/>
            <a:ext cx="773292" cy="2873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2" name="Line 9"/>
          <p:cNvSpPr>
            <a:spLocks noChangeShapeType="1"/>
          </p:cNvSpPr>
          <p:nvPr/>
        </p:nvSpPr>
        <p:spPr bwMode="auto">
          <a:xfrm flipH="1">
            <a:off x="1331913" y="3429000"/>
            <a:ext cx="287337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3" name="Line 10"/>
          <p:cNvSpPr>
            <a:spLocks noChangeShapeType="1"/>
          </p:cNvSpPr>
          <p:nvPr/>
        </p:nvSpPr>
        <p:spPr bwMode="auto">
          <a:xfrm>
            <a:off x="1979613" y="3500438"/>
            <a:ext cx="0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4" name="Line 11"/>
          <p:cNvSpPr>
            <a:spLocks noChangeShapeType="1"/>
          </p:cNvSpPr>
          <p:nvPr/>
        </p:nvSpPr>
        <p:spPr bwMode="auto">
          <a:xfrm flipH="1">
            <a:off x="3276600" y="4005263"/>
            <a:ext cx="142875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5" name="Line 12"/>
          <p:cNvSpPr>
            <a:spLocks noChangeShapeType="1"/>
          </p:cNvSpPr>
          <p:nvPr/>
        </p:nvSpPr>
        <p:spPr bwMode="auto">
          <a:xfrm flipH="1" flipV="1">
            <a:off x="3276600" y="2781300"/>
            <a:ext cx="142875" cy="719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6" name="Line 13"/>
          <p:cNvSpPr>
            <a:spLocks noChangeShapeType="1"/>
          </p:cNvSpPr>
          <p:nvPr/>
        </p:nvSpPr>
        <p:spPr bwMode="auto">
          <a:xfrm flipV="1">
            <a:off x="2124075" y="2420937"/>
            <a:ext cx="503238" cy="719931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3097" name="Line 14"/>
          <p:cNvSpPr>
            <a:spLocks noChangeShapeType="1"/>
          </p:cNvSpPr>
          <p:nvPr/>
        </p:nvSpPr>
        <p:spPr bwMode="auto">
          <a:xfrm flipH="1" flipV="1">
            <a:off x="1331913" y="2349500"/>
            <a:ext cx="360362" cy="7921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3074" name="Object 15"/>
          <p:cNvGraphicFramePr>
            <a:graphicFrameLocks noChangeAspect="1"/>
          </p:cNvGraphicFramePr>
          <p:nvPr/>
        </p:nvGraphicFramePr>
        <p:xfrm>
          <a:off x="2843213" y="2133600"/>
          <a:ext cx="307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09" name="公式" r:id="rId3" imgW="4861800" imgH="5672520" progId="Equation.3">
                  <p:embed/>
                </p:oleObj>
              </mc:Choice>
              <mc:Fallback>
                <p:oleObj name="公式" r:id="rId3" imgW="4861800" imgH="5672520" progId="Equation.3">
                  <p:embed/>
                  <p:pic>
                    <p:nvPicPr>
                      <p:cNvPr id="0" name="Picture 46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3600"/>
                        <a:ext cx="307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5" name="Object 16"/>
          <p:cNvGraphicFramePr>
            <a:graphicFrameLocks noChangeAspect="1"/>
          </p:cNvGraphicFramePr>
          <p:nvPr/>
        </p:nvGraphicFramePr>
        <p:xfrm>
          <a:off x="1835150" y="3152775"/>
          <a:ext cx="322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0" name="公式" r:id="rId5" imgW="4861800" imgH="5266440" progId="Equation.3">
                  <p:embed/>
                </p:oleObj>
              </mc:Choice>
              <mc:Fallback>
                <p:oleObj name="公式" r:id="rId5" imgW="4861800" imgH="5266440" progId="Equation.3">
                  <p:embed/>
                  <p:pic>
                    <p:nvPicPr>
                      <p:cNvPr id="0" name="Picture 46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52775"/>
                        <a:ext cx="322263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6" name="Object 17"/>
          <p:cNvGraphicFramePr>
            <a:graphicFrameLocks noChangeAspect="1"/>
          </p:cNvGraphicFramePr>
          <p:nvPr/>
        </p:nvGraphicFramePr>
        <p:xfrm>
          <a:off x="3348038" y="3573463"/>
          <a:ext cx="333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1" name="Equation" r:id="rId7" imgW="4861800" imgH="5266440" progId="Equation.3">
                  <p:embed/>
                </p:oleObj>
              </mc:Choice>
              <mc:Fallback>
                <p:oleObj name="Equation" r:id="rId7" imgW="4861800" imgH="5266440" progId="Equation.3">
                  <p:embed/>
                  <p:pic>
                    <p:nvPicPr>
                      <p:cNvPr id="0" name="Picture 46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573463"/>
                        <a:ext cx="3333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7" name="Object 18"/>
          <p:cNvGraphicFramePr>
            <a:graphicFrameLocks noChangeAspect="1"/>
          </p:cNvGraphicFramePr>
          <p:nvPr/>
        </p:nvGraphicFramePr>
        <p:xfrm>
          <a:off x="2328863" y="4448175"/>
          <a:ext cx="3714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2" name="Equation" r:id="rId9" imgW="5267880" imgH="5266440" progId="Equation.3">
                  <p:embed/>
                </p:oleObj>
              </mc:Choice>
              <mc:Fallback>
                <p:oleObj name="Equation" r:id="rId9" imgW="5267880" imgH="5266440" progId="Equation.3">
                  <p:embed/>
                  <p:pic>
                    <p:nvPicPr>
                      <p:cNvPr id="0" name="Picture 46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448175"/>
                        <a:ext cx="371475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8" name="Object 19"/>
          <p:cNvGraphicFramePr>
            <a:graphicFrameLocks noChangeAspect="1"/>
          </p:cNvGraphicFramePr>
          <p:nvPr/>
        </p:nvGraphicFramePr>
        <p:xfrm>
          <a:off x="3521075" y="28686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3" name="Equation" r:id="rId11" imgW="4455360" imgH="6890760" progId="Equation.3">
                  <p:embed/>
                </p:oleObj>
              </mc:Choice>
              <mc:Fallback>
                <p:oleObj name="Equation" r:id="rId11" imgW="4455360" imgH="6890760" progId="Equation.3">
                  <p:embed/>
                  <p:pic>
                    <p:nvPicPr>
                      <p:cNvPr id="0" name="Picture 46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28686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79" name="Object 20"/>
          <p:cNvGraphicFramePr>
            <a:graphicFrameLocks noChangeAspect="1"/>
          </p:cNvGraphicFramePr>
          <p:nvPr/>
        </p:nvGraphicFramePr>
        <p:xfrm>
          <a:off x="3463925" y="400526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4" name="Equation" r:id="rId13" imgW="5267880" imgH="6890760" progId="Equation.3">
                  <p:embed/>
                </p:oleObj>
              </mc:Choice>
              <mc:Fallback>
                <p:oleObj name="Equation" r:id="rId13" imgW="5267880" imgH="6890760" progId="Equation.3">
                  <p:embed/>
                  <p:pic>
                    <p:nvPicPr>
                      <p:cNvPr id="0" name="Picture 46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400526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0" name="Object 21"/>
          <p:cNvGraphicFramePr>
            <a:graphicFrameLocks noChangeAspect="1"/>
          </p:cNvGraphicFramePr>
          <p:nvPr/>
        </p:nvGraphicFramePr>
        <p:xfrm>
          <a:off x="2641600" y="29829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5" name="公式" r:id="rId15" imgW="4861800" imgH="7296840" progId="Equation.3">
                  <p:embed/>
                </p:oleObj>
              </mc:Choice>
              <mc:Fallback>
                <p:oleObj name="公式" r:id="rId15" imgW="4861800" imgH="7296840" progId="Equation.3">
                  <p:embed/>
                  <p:pic>
                    <p:nvPicPr>
                      <p:cNvPr id="0" name="Picture 47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9829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1" name="Object 22"/>
          <p:cNvGraphicFramePr>
            <a:graphicFrameLocks noChangeAspect="1"/>
          </p:cNvGraphicFramePr>
          <p:nvPr/>
        </p:nvGraphicFramePr>
        <p:xfrm>
          <a:off x="2124075" y="2276475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6" name="公式" r:id="rId17" imgW="5267880" imgH="6890760" progId="Equation.3">
                  <p:embed/>
                </p:oleObj>
              </mc:Choice>
              <mc:Fallback>
                <p:oleObj name="公式" r:id="rId17" imgW="5267880" imgH="6890760" progId="Equation.3">
                  <p:embed/>
                  <p:pic>
                    <p:nvPicPr>
                      <p:cNvPr id="0" name="Picture 47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76475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2" name="Object 23"/>
          <p:cNvGraphicFramePr>
            <a:graphicFrameLocks noChangeAspect="1"/>
          </p:cNvGraphicFramePr>
          <p:nvPr/>
        </p:nvGraphicFramePr>
        <p:xfrm>
          <a:off x="1130300" y="2551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7" name="公式" r:id="rId19" imgW="4861800" imgH="7296840" progId="Equation.3">
                  <p:embed/>
                </p:oleObj>
              </mc:Choice>
              <mc:Fallback>
                <p:oleObj name="公式" r:id="rId19" imgW="4861800" imgH="7296840" progId="Equation.3">
                  <p:embed/>
                  <p:pic>
                    <p:nvPicPr>
                      <p:cNvPr id="0" name="Picture 47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2551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3" name="Object 24"/>
          <p:cNvGraphicFramePr>
            <a:graphicFrameLocks noChangeAspect="1"/>
          </p:cNvGraphicFramePr>
          <p:nvPr/>
        </p:nvGraphicFramePr>
        <p:xfrm>
          <a:off x="2051050" y="3559175"/>
          <a:ext cx="3714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8" name="Equation" r:id="rId21" imgW="5267880" imgH="7296840" progId="Equation.3">
                  <p:embed/>
                </p:oleObj>
              </mc:Choice>
              <mc:Fallback>
                <p:oleObj name="Equation" r:id="rId21" imgW="5267880" imgH="7296840" progId="Equation.3">
                  <p:embed/>
                  <p:pic>
                    <p:nvPicPr>
                      <p:cNvPr id="0" name="Picture 47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59175"/>
                        <a:ext cx="3714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3084" name="Object 25"/>
          <p:cNvGraphicFramePr>
            <a:graphicFrameLocks noChangeAspect="1"/>
          </p:cNvGraphicFramePr>
          <p:nvPr/>
        </p:nvGraphicFramePr>
        <p:xfrm>
          <a:off x="971550" y="3284538"/>
          <a:ext cx="3714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19" name="Equation" r:id="rId23" imgW="5267880" imgH="7296840" progId="Equation.3">
                  <p:embed/>
                </p:oleObj>
              </mc:Choice>
              <mc:Fallback>
                <p:oleObj name="Equation" r:id="rId23" imgW="5267880" imgH="7296840" progId="Equation.3">
                  <p:embed/>
                  <p:pic>
                    <p:nvPicPr>
                      <p:cNvPr id="0" name="Picture 47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84538"/>
                        <a:ext cx="3714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14850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标题 48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图论的创立</a:t>
            </a:r>
            <a:endParaRPr lang="zh-CN" altLang="en-US" dirty="0"/>
          </a:p>
        </p:txBody>
      </p:sp>
      <p:sp>
        <p:nvSpPr>
          <p:cNvPr id="4121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229600" cy="47609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 dirty="0" smtClean="0">
                <a:latin typeface="+mn-ea"/>
                <a:ea typeface="+mn-ea"/>
              </a:rPr>
              <a:t>哥尼斯堡</a:t>
            </a:r>
            <a:r>
              <a:rPr lang="en-US" altLang="zh-CN" sz="2800" b="1" dirty="0" smtClean="0">
                <a:latin typeface="+mn-ea"/>
                <a:ea typeface="+mn-ea"/>
              </a:rPr>
              <a:t>(</a:t>
            </a:r>
            <a:r>
              <a:rPr lang="en-US" altLang="zh-CN" sz="2800" b="1" dirty="0" err="1" smtClean="0">
                <a:latin typeface="+mn-ea"/>
                <a:ea typeface="+mn-ea"/>
              </a:rPr>
              <a:t>Köningsberg</a:t>
            </a:r>
            <a:r>
              <a:rPr lang="en-US" altLang="zh-CN" sz="2800" b="1" dirty="0" smtClean="0">
                <a:latin typeface="+mn-ea"/>
                <a:ea typeface="+mn-ea"/>
              </a:rPr>
              <a:t>)</a:t>
            </a:r>
            <a:r>
              <a:rPr lang="zh-CN" altLang="en-US" sz="2800" b="1" dirty="0" smtClean="0">
                <a:latin typeface="+mn-ea"/>
                <a:ea typeface="+mn-ea"/>
              </a:rPr>
              <a:t>七桥问题：</a:t>
            </a:r>
            <a:r>
              <a:rPr lang="en-US" altLang="zh-CN" sz="2800" b="1" dirty="0" smtClean="0">
                <a:latin typeface="+mn-ea"/>
                <a:ea typeface="+mn-ea"/>
              </a:rPr>
              <a:t>Euler 1736</a:t>
            </a:r>
            <a:endParaRPr lang="en-US" altLang="zh-CN" sz="2800" b="1" i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en-US" altLang="zh-CN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 smtClean="0">
                <a:latin typeface="+mn-ea"/>
                <a:ea typeface="+mn-ea"/>
              </a:rPr>
              <a:t>问题转化为</a:t>
            </a:r>
            <a:r>
              <a:rPr lang="en-US" altLang="zh-CN" sz="2400" b="1" dirty="0" smtClean="0">
                <a:latin typeface="+mn-ea"/>
                <a:ea typeface="+mn-ea"/>
              </a:rPr>
              <a:t>: </a:t>
            </a:r>
            <a:r>
              <a:rPr lang="zh-CN" altLang="en-US" sz="2400" b="1" dirty="0" smtClean="0">
                <a:latin typeface="+mn-ea"/>
                <a:ea typeface="+mn-ea"/>
              </a:rPr>
              <a:t>从图中任一点出发，通过每条边且仅一次，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+mn-ea"/>
                <a:ea typeface="+mn-ea"/>
              </a:rPr>
              <a:t>                           最后返回到出发点</a:t>
            </a:r>
            <a:r>
              <a:rPr lang="en-US" altLang="zh-CN" sz="2400" b="1" dirty="0" smtClean="0">
                <a:latin typeface="+mn-ea"/>
                <a:ea typeface="+mn-ea"/>
              </a:rPr>
              <a:t>.</a:t>
            </a:r>
            <a:r>
              <a:rPr lang="en-US" altLang="zh-CN" sz="2800" b="1" dirty="0" smtClean="0">
                <a:latin typeface="+mn-ea"/>
                <a:ea typeface="+mn-ea"/>
              </a:rPr>
              <a:t> </a:t>
            </a:r>
          </a:p>
        </p:txBody>
      </p:sp>
      <p:sp>
        <p:nvSpPr>
          <p:cNvPr id="51" name="灯片编号占位符 5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17</a:t>
            </a:fld>
            <a:endParaRPr lang="zh-CN" altLang="en-US" dirty="0"/>
          </a:p>
        </p:txBody>
      </p:sp>
      <p:sp>
        <p:nvSpPr>
          <p:cNvPr id="4122" name="Freeform 4"/>
          <p:cNvSpPr>
            <a:spLocks/>
          </p:cNvSpPr>
          <p:nvPr/>
        </p:nvSpPr>
        <p:spPr bwMode="auto">
          <a:xfrm>
            <a:off x="611188" y="2517775"/>
            <a:ext cx="4032250" cy="684213"/>
          </a:xfrm>
          <a:custGeom>
            <a:avLst/>
            <a:gdLst>
              <a:gd name="T0" fmla="*/ 0 w 2540"/>
              <a:gd name="T1" fmla="*/ 2147483647 h 431"/>
              <a:gd name="T2" fmla="*/ 2147483647 w 2540"/>
              <a:gd name="T3" fmla="*/ 2147483647 h 431"/>
              <a:gd name="T4" fmla="*/ 2147483647 w 2540"/>
              <a:gd name="T5" fmla="*/ 2147483647 h 431"/>
              <a:gd name="T6" fmla="*/ 2147483647 w 2540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540"/>
              <a:gd name="T13" fmla="*/ 0 h 431"/>
              <a:gd name="T14" fmla="*/ 2540 w 2540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0" h="431">
                <a:moveTo>
                  <a:pt x="0" y="211"/>
                </a:moveTo>
                <a:cubicBezTo>
                  <a:pt x="238" y="105"/>
                  <a:pt x="476" y="0"/>
                  <a:pt x="771" y="30"/>
                </a:cubicBezTo>
                <a:cubicBezTo>
                  <a:pt x="1066" y="60"/>
                  <a:pt x="1474" y="355"/>
                  <a:pt x="1769" y="393"/>
                </a:cubicBezTo>
                <a:cubicBezTo>
                  <a:pt x="2064" y="431"/>
                  <a:pt x="2302" y="344"/>
                  <a:pt x="2540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123" name="Freeform 5"/>
          <p:cNvSpPr>
            <a:spLocks/>
          </p:cNvSpPr>
          <p:nvPr/>
        </p:nvSpPr>
        <p:spPr bwMode="auto">
          <a:xfrm>
            <a:off x="684213" y="3741738"/>
            <a:ext cx="3959225" cy="684212"/>
          </a:xfrm>
          <a:custGeom>
            <a:avLst/>
            <a:gdLst>
              <a:gd name="T0" fmla="*/ 0 w 2494"/>
              <a:gd name="T1" fmla="*/ 2147483647 h 431"/>
              <a:gd name="T2" fmla="*/ 2147483647 w 2494"/>
              <a:gd name="T3" fmla="*/ 2147483647 h 431"/>
              <a:gd name="T4" fmla="*/ 2147483647 w 2494"/>
              <a:gd name="T5" fmla="*/ 2147483647 h 431"/>
              <a:gd name="T6" fmla="*/ 2147483647 w 249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494"/>
              <a:gd name="T13" fmla="*/ 0 h 431"/>
              <a:gd name="T14" fmla="*/ 2494 w 249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94" h="431">
                <a:moveTo>
                  <a:pt x="0" y="211"/>
                </a:moveTo>
                <a:cubicBezTo>
                  <a:pt x="245" y="105"/>
                  <a:pt x="491" y="0"/>
                  <a:pt x="725" y="30"/>
                </a:cubicBezTo>
                <a:cubicBezTo>
                  <a:pt x="959" y="60"/>
                  <a:pt x="1111" y="355"/>
                  <a:pt x="1406" y="393"/>
                </a:cubicBezTo>
                <a:cubicBezTo>
                  <a:pt x="1701" y="431"/>
                  <a:pt x="2097" y="344"/>
                  <a:pt x="2494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4124" name="Oval 6"/>
          <p:cNvSpPr>
            <a:spLocks noChangeArrowheads="1"/>
          </p:cNvSpPr>
          <p:nvPr/>
        </p:nvSpPr>
        <p:spPr bwMode="auto">
          <a:xfrm>
            <a:off x="1547813" y="3068638"/>
            <a:ext cx="792162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5" name="Oval 7"/>
          <p:cNvSpPr>
            <a:spLocks noChangeArrowheads="1"/>
          </p:cNvSpPr>
          <p:nvPr/>
        </p:nvSpPr>
        <p:spPr bwMode="auto">
          <a:xfrm>
            <a:off x="2987675" y="3429000"/>
            <a:ext cx="10080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126" name="Line 8"/>
          <p:cNvSpPr>
            <a:spLocks noChangeShapeType="1"/>
          </p:cNvSpPr>
          <p:nvPr/>
        </p:nvSpPr>
        <p:spPr bwMode="auto">
          <a:xfrm>
            <a:off x="2268538" y="3357563"/>
            <a:ext cx="863600" cy="2873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7" name="Line 9"/>
          <p:cNvSpPr>
            <a:spLocks noChangeShapeType="1"/>
          </p:cNvSpPr>
          <p:nvPr/>
        </p:nvSpPr>
        <p:spPr bwMode="auto">
          <a:xfrm flipH="1">
            <a:off x="1331913" y="3429000"/>
            <a:ext cx="287337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8" name="Line 10"/>
          <p:cNvSpPr>
            <a:spLocks noChangeShapeType="1"/>
          </p:cNvSpPr>
          <p:nvPr/>
        </p:nvSpPr>
        <p:spPr bwMode="auto">
          <a:xfrm>
            <a:off x="1979613" y="3500438"/>
            <a:ext cx="0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29" name="Line 11"/>
          <p:cNvSpPr>
            <a:spLocks noChangeShapeType="1"/>
          </p:cNvSpPr>
          <p:nvPr/>
        </p:nvSpPr>
        <p:spPr bwMode="auto">
          <a:xfrm flipH="1">
            <a:off x="3276600" y="4005263"/>
            <a:ext cx="142875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0" name="Line 12"/>
          <p:cNvSpPr>
            <a:spLocks noChangeShapeType="1"/>
          </p:cNvSpPr>
          <p:nvPr/>
        </p:nvSpPr>
        <p:spPr bwMode="auto">
          <a:xfrm flipH="1" flipV="1">
            <a:off x="3276600" y="2781300"/>
            <a:ext cx="142875" cy="719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1" name="Line 13"/>
          <p:cNvSpPr>
            <a:spLocks noChangeShapeType="1"/>
          </p:cNvSpPr>
          <p:nvPr/>
        </p:nvSpPr>
        <p:spPr bwMode="auto">
          <a:xfrm flipV="1">
            <a:off x="2124075" y="2420938"/>
            <a:ext cx="503238" cy="720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32" name="Line 14"/>
          <p:cNvSpPr>
            <a:spLocks noChangeShapeType="1"/>
          </p:cNvSpPr>
          <p:nvPr/>
        </p:nvSpPr>
        <p:spPr bwMode="auto">
          <a:xfrm flipH="1" flipV="1">
            <a:off x="1331913" y="2349500"/>
            <a:ext cx="360362" cy="7921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4098" name="Object 15"/>
          <p:cNvGraphicFramePr>
            <a:graphicFrameLocks noChangeAspect="1"/>
          </p:cNvGraphicFramePr>
          <p:nvPr/>
        </p:nvGraphicFramePr>
        <p:xfrm>
          <a:off x="2843213" y="2133600"/>
          <a:ext cx="307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6" name="公式" r:id="rId3" imgW="190440" imgH="228600" progId="Equation.3">
                  <p:embed/>
                </p:oleObj>
              </mc:Choice>
              <mc:Fallback>
                <p:oleObj name="公式" r:id="rId3" imgW="190440" imgH="228600" progId="Equation.3">
                  <p:embed/>
                  <p:pic>
                    <p:nvPicPr>
                      <p:cNvPr id="0" name="Picture 90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3600"/>
                        <a:ext cx="307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099" name="Object 16"/>
          <p:cNvGraphicFramePr>
            <a:graphicFrameLocks noChangeAspect="1"/>
          </p:cNvGraphicFramePr>
          <p:nvPr/>
        </p:nvGraphicFramePr>
        <p:xfrm>
          <a:off x="1835150" y="3152775"/>
          <a:ext cx="322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7" name="公式" r:id="rId5" imgW="190440" imgH="203040" progId="Equation.3">
                  <p:embed/>
                </p:oleObj>
              </mc:Choice>
              <mc:Fallback>
                <p:oleObj name="公式" r:id="rId5" imgW="190440" imgH="203040" progId="Equation.3">
                  <p:embed/>
                  <p:pic>
                    <p:nvPicPr>
                      <p:cNvPr id="0" name="Picture 90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52775"/>
                        <a:ext cx="322263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0" name="Object 17"/>
          <p:cNvGraphicFramePr>
            <a:graphicFrameLocks noChangeAspect="1"/>
          </p:cNvGraphicFramePr>
          <p:nvPr/>
        </p:nvGraphicFramePr>
        <p:xfrm>
          <a:off x="3348038" y="3573463"/>
          <a:ext cx="333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8" name="Equation" r:id="rId7" imgW="190440" imgH="203040" progId="Equation.3">
                  <p:embed/>
                </p:oleObj>
              </mc:Choice>
              <mc:Fallback>
                <p:oleObj name="Equation" r:id="rId7" imgW="190440" imgH="203040" progId="Equation.3">
                  <p:embed/>
                  <p:pic>
                    <p:nvPicPr>
                      <p:cNvPr id="0" name="Picture 90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573463"/>
                        <a:ext cx="3333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1" name="Object 18"/>
          <p:cNvGraphicFramePr>
            <a:graphicFrameLocks noChangeAspect="1"/>
          </p:cNvGraphicFramePr>
          <p:nvPr/>
        </p:nvGraphicFramePr>
        <p:xfrm>
          <a:off x="2328863" y="4448175"/>
          <a:ext cx="3714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59" name="Equation" r:id="rId9" imgW="203040" imgH="203040" progId="Equation.3">
                  <p:embed/>
                </p:oleObj>
              </mc:Choice>
              <mc:Fallback>
                <p:oleObj name="Equation" r:id="rId9" imgW="203040" imgH="203040" progId="Equation.3">
                  <p:embed/>
                  <p:pic>
                    <p:nvPicPr>
                      <p:cNvPr id="0" name="Picture 90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448175"/>
                        <a:ext cx="371475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2" name="Object 19"/>
          <p:cNvGraphicFramePr>
            <a:graphicFrameLocks noChangeAspect="1"/>
          </p:cNvGraphicFramePr>
          <p:nvPr/>
        </p:nvGraphicFramePr>
        <p:xfrm>
          <a:off x="3521075" y="28686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0" name="Equation" r:id="rId11" imgW="177840" imgH="279360" progId="Equation.3">
                  <p:embed/>
                </p:oleObj>
              </mc:Choice>
              <mc:Fallback>
                <p:oleObj name="Equation" r:id="rId11" imgW="177840" imgH="279360" progId="Equation.3">
                  <p:embed/>
                  <p:pic>
                    <p:nvPicPr>
                      <p:cNvPr id="0" name="Picture 90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28686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3" name="Object 20"/>
          <p:cNvGraphicFramePr>
            <a:graphicFrameLocks noChangeAspect="1"/>
          </p:cNvGraphicFramePr>
          <p:nvPr/>
        </p:nvGraphicFramePr>
        <p:xfrm>
          <a:off x="3463925" y="400526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1" name="Equation" r:id="rId13" imgW="203040" imgH="279360" progId="Equation.3">
                  <p:embed/>
                </p:oleObj>
              </mc:Choice>
              <mc:Fallback>
                <p:oleObj name="Equation" r:id="rId13" imgW="203040" imgH="279360" progId="Equation.3">
                  <p:embed/>
                  <p:pic>
                    <p:nvPicPr>
                      <p:cNvPr id="0" name="Picture 9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400526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4" name="Object 21"/>
          <p:cNvGraphicFramePr>
            <a:graphicFrameLocks noChangeAspect="1"/>
          </p:cNvGraphicFramePr>
          <p:nvPr/>
        </p:nvGraphicFramePr>
        <p:xfrm>
          <a:off x="2641600" y="29829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2" name="公式" r:id="rId15" imgW="190440" imgH="291960" progId="Equation.3">
                  <p:embed/>
                </p:oleObj>
              </mc:Choice>
              <mc:Fallback>
                <p:oleObj name="公式" r:id="rId15" imgW="190440" imgH="291960" progId="Equation.3">
                  <p:embed/>
                  <p:pic>
                    <p:nvPicPr>
                      <p:cNvPr id="0" name="Picture 91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9829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5" name="Object 22"/>
          <p:cNvGraphicFramePr>
            <a:graphicFrameLocks noChangeAspect="1"/>
          </p:cNvGraphicFramePr>
          <p:nvPr/>
        </p:nvGraphicFramePr>
        <p:xfrm>
          <a:off x="2124075" y="2276475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3" name="公式" r:id="rId17" imgW="203040" imgH="279360" progId="Equation.3">
                  <p:embed/>
                </p:oleObj>
              </mc:Choice>
              <mc:Fallback>
                <p:oleObj name="公式" r:id="rId17" imgW="203040" imgH="279360" progId="Equation.3">
                  <p:embed/>
                  <p:pic>
                    <p:nvPicPr>
                      <p:cNvPr id="0" name="Picture 91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76475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6" name="Object 23"/>
          <p:cNvGraphicFramePr>
            <a:graphicFrameLocks noChangeAspect="1"/>
          </p:cNvGraphicFramePr>
          <p:nvPr/>
        </p:nvGraphicFramePr>
        <p:xfrm>
          <a:off x="1130300" y="2551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4" name="公式" r:id="rId19" imgW="190440" imgH="291960" progId="Equation.3">
                  <p:embed/>
                </p:oleObj>
              </mc:Choice>
              <mc:Fallback>
                <p:oleObj name="公式" r:id="rId19" imgW="190440" imgH="291960" progId="Equation.3">
                  <p:embed/>
                  <p:pic>
                    <p:nvPicPr>
                      <p:cNvPr id="0" name="Picture 91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2551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7" name="Object 24"/>
          <p:cNvGraphicFramePr>
            <a:graphicFrameLocks noChangeAspect="1"/>
          </p:cNvGraphicFramePr>
          <p:nvPr/>
        </p:nvGraphicFramePr>
        <p:xfrm>
          <a:off x="2051050" y="3559175"/>
          <a:ext cx="3714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5" name="Equation" r:id="rId21" imgW="203040" imgH="291960" progId="Equation.3">
                  <p:embed/>
                </p:oleObj>
              </mc:Choice>
              <mc:Fallback>
                <p:oleObj name="Equation" r:id="rId21" imgW="203040" imgH="291960" progId="Equation.3">
                  <p:embed/>
                  <p:pic>
                    <p:nvPicPr>
                      <p:cNvPr id="0" name="Picture 91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59175"/>
                        <a:ext cx="3714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108" name="Object 25"/>
          <p:cNvGraphicFramePr>
            <a:graphicFrameLocks noChangeAspect="1"/>
          </p:cNvGraphicFramePr>
          <p:nvPr/>
        </p:nvGraphicFramePr>
        <p:xfrm>
          <a:off x="971550" y="3284538"/>
          <a:ext cx="3714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9966" name="Equation" r:id="rId23" imgW="203040" imgH="291960" progId="Equation.3">
                  <p:embed/>
                </p:oleObj>
              </mc:Choice>
              <mc:Fallback>
                <p:oleObj name="Equation" r:id="rId23" imgW="203040" imgH="291960" progId="Equation.3">
                  <p:embed/>
                  <p:pic>
                    <p:nvPicPr>
                      <p:cNvPr id="0" name="Picture 9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84538"/>
                        <a:ext cx="3714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4133" name="Group 26"/>
          <p:cNvGrpSpPr>
            <a:grpSpLocks/>
          </p:cNvGrpSpPr>
          <p:nvPr/>
        </p:nvGrpSpPr>
        <p:grpSpPr bwMode="auto">
          <a:xfrm>
            <a:off x="5508625" y="2133600"/>
            <a:ext cx="3141663" cy="2889250"/>
            <a:chOff x="3470" y="1344"/>
            <a:chExt cx="1979" cy="1820"/>
          </a:xfrm>
        </p:grpSpPr>
        <p:sp>
          <p:nvSpPr>
            <p:cNvPr id="4134" name="Oval 27"/>
            <p:cNvSpPr>
              <a:spLocks noChangeArrowheads="1"/>
            </p:cNvSpPr>
            <p:nvPr/>
          </p:nvSpPr>
          <p:spPr bwMode="auto">
            <a:xfrm>
              <a:off x="3795" y="1607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5" name="Oval 28"/>
            <p:cNvSpPr>
              <a:spLocks noChangeArrowheads="1"/>
            </p:cNvSpPr>
            <p:nvPr/>
          </p:nvSpPr>
          <p:spPr bwMode="auto">
            <a:xfrm>
              <a:off x="3878" y="2205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6" name="Oval 29"/>
            <p:cNvSpPr>
              <a:spLocks noChangeArrowheads="1"/>
            </p:cNvSpPr>
            <p:nvPr/>
          </p:nvSpPr>
          <p:spPr bwMode="auto">
            <a:xfrm>
              <a:off x="3878" y="2886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7" name="Oval 30"/>
            <p:cNvSpPr>
              <a:spLocks noChangeArrowheads="1"/>
            </p:cNvSpPr>
            <p:nvPr/>
          </p:nvSpPr>
          <p:spPr bwMode="auto">
            <a:xfrm>
              <a:off x="5013" y="2218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4138" name="Line 31"/>
            <p:cNvSpPr>
              <a:spLocks noChangeShapeType="1"/>
            </p:cNvSpPr>
            <p:nvPr/>
          </p:nvSpPr>
          <p:spPr bwMode="auto">
            <a:xfrm>
              <a:off x="3923" y="2251"/>
              <a:ext cx="1089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39" name="Line 32"/>
            <p:cNvSpPr>
              <a:spLocks noChangeShapeType="1"/>
            </p:cNvSpPr>
            <p:nvPr/>
          </p:nvSpPr>
          <p:spPr bwMode="auto">
            <a:xfrm>
              <a:off x="3878" y="1661"/>
              <a:ext cx="1134" cy="59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0" name="Line 33"/>
            <p:cNvSpPr>
              <a:spLocks noChangeShapeType="1"/>
            </p:cNvSpPr>
            <p:nvPr/>
          </p:nvSpPr>
          <p:spPr bwMode="auto">
            <a:xfrm flipV="1">
              <a:off x="3923" y="2296"/>
              <a:ext cx="1089" cy="63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1" name="Freeform 34"/>
            <p:cNvSpPr>
              <a:spLocks/>
            </p:cNvSpPr>
            <p:nvPr/>
          </p:nvSpPr>
          <p:spPr bwMode="auto">
            <a:xfrm>
              <a:off x="3878" y="1661"/>
              <a:ext cx="196" cy="544"/>
            </a:xfrm>
            <a:custGeom>
              <a:avLst/>
              <a:gdLst>
                <a:gd name="T0" fmla="*/ 0 w 196"/>
                <a:gd name="T1" fmla="*/ 0 h 544"/>
                <a:gd name="T2" fmla="*/ 181 w 196"/>
                <a:gd name="T3" fmla="*/ 182 h 544"/>
                <a:gd name="T4" fmla="*/ 91 w 196"/>
                <a:gd name="T5" fmla="*/ 544 h 544"/>
                <a:gd name="T6" fmla="*/ 0 60000 65536"/>
                <a:gd name="T7" fmla="*/ 0 60000 65536"/>
                <a:gd name="T8" fmla="*/ 0 60000 65536"/>
                <a:gd name="T9" fmla="*/ 0 w 196"/>
                <a:gd name="T10" fmla="*/ 0 h 544"/>
                <a:gd name="T11" fmla="*/ 196 w 196"/>
                <a:gd name="T12" fmla="*/ 544 h 5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6" h="544">
                  <a:moveTo>
                    <a:pt x="0" y="0"/>
                  </a:moveTo>
                  <a:cubicBezTo>
                    <a:pt x="83" y="45"/>
                    <a:pt x="166" y="91"/>
                    <a:pt x="181" y="182"/>
                  </a:cubicBezTo>
                  <a:cubicBezTo>
                    <a:pt x="196" y="273"/>
                    <a:pt x="143" y="408"/>
                    <a:pt x="91" y="544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2" name="Freeform 35"/>
            <p:cNvSpPr>
              <a:spLocks/>
            </p:cNvSpPr>
            <p:nvPr/>
          </p:nvSpPr>
          <p:spPr bwMode="auto">
            <a:xfrm>
              <a:off x="3923" y="2251"/>
              <a:ext cx="182" cy="726"/>
            </a:xfrm>
            <a:custGeom>
              <a:avLst/>
              <a:gdLst>
                <a:gd name="T0" fmla="*/ 0 w 182"/>
                <a:gd name="T1" fmla="*/ 0 h 726"/>
                <a:gd name="T2" fmla="*/ 182 w 182"/>
                <a:gd name="T3" fmla="*/ 227 h 726"/>
                <a:gd name="T4" fmla="*/ 0 w 182"/>
                <a:gd name="T5" fmla="*/ 726 h 726"/>
                <a:gd name="T6" fmla="*/ 0 60000 65536"/>
                <a:gd name="T7" fmla="*/ 0 60000 65536"/>
                <a:gd name="T8" fmla="*/ 0 60000 65536"/>
                <a:gd name="T9" fmla="*/ 0 w 182"/>
                <a:gd name="T10" fmla="*/ 0 h 726"/>
                <a:gd name="T11" fmla="*/ 182 w 182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" h="726">
                  <a:moveTo>
                    <a:pt x="0" y="0"/>
                  </a:moveTo>
                  <a:cubicBezTo>
                    <a:pt x="91" y="53"/>
                    <a:pt x="182" y="106"/>
                    <a:pt x="182" y="227"/>
                  </a:cubicBezTo>
                  <a:cubicBezTo>
                    <a:pt x="182" y="348"/>
                    <a:pt x="91" y="537"/>
                    <a:pt x="0" y="726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4143" name="Freeform 36"/>
            <p:cNvSpPr>
              <a:spLocks/>
            </p:cNvSpPr>
            <p:nvPr/>
          </p:nvSpPr>
          <p:spPr bwMode="auto">
            <a:xfrm>
              <a:off x="3689" y="1661"/>
              <a:ext cx="189" cy="590"/>
            </a:xfrm>
            <a:custGeom>
              <a:avLst/>
              <a:gdLst>
                <a:gd name="T0" fmla="*/ 144 w 189"/>
                <a:gd name="T1" fmla="*/ 0 h 590"/>
                <a:gd name="T2" fmla="*/ 7 w 189"/>
                <a:gd name="T3" fmla="*/ 136 h 590"/>
                <a:gd name="T4" fmla="*/ 189 w 189"/>
                <a:gd name="T5" fmla="*/ 590 h 590"/>
                <a:gd name="T6" fmla="*/ 0 60000 65536"/>
                <a:gd name="T7" fmla="*/ 0 60000 65536"/>
                <a:gd name="T8" fmla="*/ 0 60000 65536"/>
                <a:gd name="T9" fmla="*/ 0 w 189"/>
                <a:gd name="T10" fmla="*/ 0 h 590"/>
                <a:gd name="T11" fmla="*/ 189 w 189"/>
                <a:gd name="T12" fmla="*/ 590 h 5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" h="590">
                  <a:moveTo>
                    <a:pt x="144" y="0"/>
                  </a:moveTo>
                  <a:cubicBezTo>
                    <a:pt x="72" y="19"/>
                    <a:pt x="0" y="38"/>
                    <a:pt x="7" y="136"/>
                  </a:cubicBezTo>
                  <a:cubicBezTo>
                    <a:pt x="14" y="234"/>
                    <a:pt x="101" y="412"/>
                    <a:pt x="189" y="590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109" name="Object 37"/>
            <p:cNvGraphicFramePr>
              <a:graphicFrameLocks noChangeAspect="1"/>
            </p:cNvGraphicFramePr>
            <p:nvPr/>
          </p:nvGraphicFramePr>
          <p:xfrm>
            <a:off x="3742" y="1344"/>
            <a:ext cx="19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67" name="Equation" r:id="rId25" imgW="4861800" imgH="5672520" progId="Equation.3">
                    <p:embed/>
                  </p:oleObj>
                </mc:Choice>
                <mc:Fallback>
                  <p:oleObj name="Equation" r:id="rId25" imgW="4861800" imgH="5672520" progId="Equation.3">
                    <p:embed/>
                    <p:pic>
                      <p:nvPicPr>
                        <p:cNvPr id="0" name="Picture 91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1344"/>
                          <a:ext cx="194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144" name="Freeform 38"/>
            <p:cNvSpPr>
              <a:spLocks/>
            </p:cNvSpPr>
            <p:nvPr/>
          </p:nvSpPr>
          <p:spPr bwMode="auto">
            <a:xfrm>
              <a:off x="3696" y="2251"/>
              <a:ext cx="227" cy="680"/>
            </a:xfrm>
            <a:custGeom>
              <a:avLst/>
              <a:gdLst>
                <a:gd name="T0" fmla="*/ 227 w 227"/>
                <a:gd name="T1" fmla="*/ 0 h 680"/>
                <a:gd name="T2" fmla="*/ 0 w 227"/>
                <a:gd name="T3" fmla="*/ 272 h 680"/>
                <a:gd name="T4" fmla="*/ 227 w 227"/>
                <a:gd name="T5" fmla="*/ 680 h 680"/>
                <a:gd name="T6" fmla="*/ 0 60000 65536"/>
                <a:gd name="T7" fmla="*/ 0 60000 65536"/>
                <a:gd name="T8" fmla="*/ 0 60000 65536"/>
                <a:gd name="T9" fmla="*/ 0 w 227"/>
                <a:gd name="T10" fmla="*/ 0 h 680"/>
                <a:gd name="T11" fmla="*/ 227 w 227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" h="680">
                  <a:moveTo>
                    <a:pt x="227" y="0"/>
                  </a:moveTo>
                  <a:cubicBezTo>
                    <a:pt x="113" y="79"/>
                    <a:pt x="0" y="159"/>
                    <a:pt x="0" y="272"/>
                  </a:cubicBezTo>
                  <a:cubicBezTo>
                    <a:pt x="0" y="385"/>
                    <a:pt x="113" y="532"/>
                    <a:pt x="227" y="680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4110" name="Object 39"/>
            <p:cNvGraphicFramePr>
              <a:graphicFrameLocks noChangeAspect="1"/>
            </p:cNvGraphicFramePr>
            <p:nvPr/>
          </p:nvGraphicFramePr>
          <p:xfrm>
            <a:off x="3560" y="2115"/>
            <a:ext cx="203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68" name="Equation" r:id="rId27" imgW="4861800" imgH="5266440" progId="Equation.3">
                    <p:embed/>
                  </p:oleObj>
                </mc:Choice>
                <mc:Fallback>
                  <p:oleObj name="Equation" r:id="rId27" imgW="4861800" imgH="5266440" progId="Equation.3">
                    <p:embed/>
                    <p:pic>
                      <p:nvPicPr>
                        <p:cNvPr id="0" name="Picture 91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2115"/>
                          <a:ext cx="203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1" name="Object 40"/>
            <p:cNvGraphicFramePr>
              <a:graphicFrameLocks noChangeAspect="1"/>
            </p:cNvGraphicFramePr>
            <p:nvPr/>
          </p:nvGraphicFramePr>
          <p:xfrm>
            <a:off x="3651" y="2931"/>
            <a:ext cx="234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69" name="Equation" r:id="rId29" imgW="203040" imgH="203040" progId="Equation.3">
                    <p:embed/>
                  </p:oleObj>
                </mc:Choice>
                <mc:Fallback>
                  <p:oleObj name="Equation" r:id="rId29" imgW="203040" imgH="203040" progId="Equation.3">
                    <p:embed/>
                    <p:pic>
                      <p:nvPicPr>
                        <p:cNvPr id="0" name="Picture 91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931"/>
                          <a:ext cx="234" cy="2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2" name="Object 41"/>
            <p:cNvGraphicFramePr>
              <a:graphicFrameLocks noChangeAspect="1"/>
            </p:cNvGraphicFramePr>
            <p:nvPr/>
          </p:nvGraphicFramePr>
          <p:xfrm>
            <a:off x="5239" y="2160"/>
            <a:ext cx="21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70" name="Equation" r:id="rId31" imgW="190440" imgH="203040" progId="Equation.3">
                    <p:embed/>
                  </p:oleObj>
                </mc:Choice>
                <mc:Fallback>
                  <p:oleObj name="Equation" r:id="rId31" imgW="190440" imgH="203040" progId="Equation.3">
                    <p:embed/>
                    <p:pic>
                      <p:nvPicPr>
                        <p:cNvPr id="0" name="Picture 91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9" y="2160"/>
                          <a:ext cx="21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3" name="Object 42"/>
            <p:cNvGraphicFramePr>
              <a:graphicFrameLocks noChangeAspect="1"/>
            </p:cNvGraphicFramePr>
            <p:nvPr/>
          </p:nvGraphicFramePr>
          <p:xfrm>
            <a:off x="4513" y="1616"/>
            <a:ext cx="19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71" name="Equation" r:id="rId33" imgW="177840" imgH="279360" progId="Equation.3">
                    <p:embed/>
                  </p:oleObj>
                </mc:Choice>
                <mc:Fallback>
                  <p:oleObj name="Equation" r:id="rId33" imgW="177840" imgH="279360" progId="Equation.3">
                    <p:embed/>
                    <p:pic>
                      <p:nvPicPr>
                        <p:cNvPr id="0" name="Picture 91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616"/>
                          <a:ext cx="198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4" name="Object 43"/>
            <p:cNvGraphicFramePr>
              <a:graphicFrameLocks noChangeAspect="1"/>
            </p:cNvGraphicFramePr>
            <p:nvPr/>
          </p:nvGraphicFramePr>
          <p:xfrm>
            <a:off x="4604" y="2568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72" name="Equation" r:id="rId35" imgW="203040" imgH="279360" progId="Equation.3">
                    <p:embed/>
                  </p:oleObj>
                </mc:Choice>
                <mc:Fallback>
                  <p:oleObj name="Equation" r:id="rId35" imgW="203040" imgH="279360" progId="Equation.3">
                    <p:embed/>
                    <p:pic>
                      <p:nvPicPr>
                        <p:cNvPr id="0" name="Picture 92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2568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5" name="Object 44"/>
            <p:cNvGraphicFramePr>
              <a:graphicFrameLocks noChangeAspect="1"/>
            </p:cNvGraphicFramePr>
            <p:nvPr/>
          </p:nvGraphicFramePr>
          <p:xfrm>
            <a:off x="4286" y="2024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73" name="Equation" r:id="rId37" imgW="4861800" imgH="7296840" progId="Equation.3">
                    <p:embed/>
                  </p:oleObj>
                </mc:Choice>
                <mc:Fallback>
                  <p:oleObj name="Equation" r:id="rId37" imgW="4861800" imgH="7296840" progId="Equation.3">
                    <p:embed/>
                    <p:pic>
                      <p:nvPicPr>
                        <p:cNvPr id="0" name="Picture 92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2024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6" name="Object 45"/>
            <p:cNvGraphicFramePr>
              <a:graphicFrameLocks noChangeAspect="1"/>
            </p:cNvGraphicFramePr>
            <p:nvPr/>
          </p:nvGraphicFramePr>
          <p:xfrm>
            <a:off x="3923" y="1797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74" name="Equation" r:id="rId39" imgW="5267880" imgH="6890760" progId="Equation.3">
                    <p:embed/>
                  </p:oleObj>
                </mc:Choice>
                <mc:Fallback>
                  <p:oleObj name="Equation" r:id="rId39" imgW="5267880" imgH="6890760" progId="Equation.3">
                    <p:embed/>
                    <p:pic>
                      <p:nvPicPr>
                        <p:cNvPr id="0" name="Picture 92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797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7" name="Object 46"/>
            <p:cNvGraphicFramePr>
              <a:graphicFrameLocks noChangeAspect="1"/>
            </p:cNvGraphicFramePr>
            <p:nvPr/>
          </p:nvGraphicFramePr>
          <p:xfrm>
            <a:off x="3515" y="1706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75" name="Equation" r:id="rId41" imgW="4861800" imgH="7296840" progId="Equation.3">
                    <p:embed/>
                  </p:oleObj>
                </mc:Choice>
                <mc:Fallback>
                  <p:oleObj name="Equation" r:id="rId41" imgW="4861800" imgH="7296840" progId="Equation.3">
                    <p:embed/>
                    <p:pic>
                      <p:nvPicPr>
                        <p:cNvPr id="0" name="Picture 92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706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8" name="Object 47"/>
            <p:cNvGraphicFramePr>
              <a:graphicFrameLocks noChangeAspect="1"/>
            </p:cNvGraphicFramePr>
            <p:nvPr/>
          </p:nvGraphicFramePr>
          <p:xfrm>
            <a:off x="4014" y="2432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76" name="Equation" r:id="rId43" imgW="203040" imgH="291960" progId="Equation.3">
                    <p:embed/>
                  </p:oleObj>
                </mc:Choice>
                <mc:Fallback>
                  <p:oleObj name="Equation" r:id="rId43" imgW="203040" imgH="291960" progId="Equation.3">
                    <p:embed/>
                    <p:pic>
                      <p:nvPicPr>
                        <p:cNvPr id="0" name="Picture 92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2432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4119" name="Object 48"/>
            <p:cNvGraphicFramePr>
              <a:graphicFrameLocks noChangeAspect="1"/>
            </p:cNvGraphicFramePr>
            <p:nvPr/>
          </p:nvGraphicFramePr>
          <p:xfrm>
            <a:off x="3470" y="2387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49977" name="Equation" r:id="rId45" imgW="203040" imgH="291960" progId="Equation.3">
                    <p:embed/>
                  </p:oleObj>
                </mc:Choice>
                <mc:Fallback>
                  <p:oleObj name="Equation" r:id="rId45" imgW="203040" imgH="291960" progId="Equation.3">
                    <p:embed/>
                    <p:pic>
                      <p:nvPicPr>
                        <p:cNvPr id="0" name="Picture 92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2387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</p:spTree>
    <p:extLst>
      <p:ext uri="{BB962C8B-B14F-4D97-AF65-F5344CB8AC3E}">
        <p14:creationId xmlns:p14="http://schemas.microsoft.com/office/powerpoint/2010/main" val="2875986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3251" name="Rectangle 3"/>
          <p:cNvSpPr>
            <a:spLocks noChangeArrowheads="1"/>
          </p:cNvSpPr>
          <p:nvPr/>
        </p:nvSpPr>
        <p:spPr bwMode="auto">
          <a:xfrm>
            <a:off x="161510" y="1394883"/>
            <a:ext cx="8297863" cy="50044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1847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年基尔霍夫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(Kirchhoff)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运用图论解决</a:t>
            </a: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</a:rPr>
              <a:t>了电流回路的求解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联立方程的问题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1852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年格斯里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</a:rPr>
              <a:t>Guthire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提出四色问题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1857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年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</a:rPr>
              <a:t>Cayley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在有机化学领域里发现了一族重要图，将其定义为树，并利用树来计算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C</a:t>
            </a:r>
            <a:r>
              <a:rPr kumimoji="0" lang="en-US" altLang="zh-CN" baseline="-25000" dirty="0">
                <a:solidFill>
                  <a:schemeClr val="bg2">
                    <a:lumMod val="10000"/>
                  </a:schemeClr>
                </a:solidFill>
              </a:rPr>
              <a:t>n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H</a:t>
            </a:r>
            <a:r>
              <a:rPr kumimoji="0" lang="en-US" altLang="zh-CN" baseline="-25000" dirty="0">
                <a:solidFill>
                  <a:schemeClr val="bg2">
                    <a:lumMod val="10000"/>
                  </a:schemeClr>
                </a:solidFill>
              </a:rPr>
              <a:t>2n+2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的同分异构体的数目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1856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年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Hamilton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周游世界问题 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   早期的图论研究与数学游戏有着密切</a:t>
            </a:r>
            <a:r>
              <a:rPr lang="zh-CN" altLang="en-US" dirty="0" smtClean="0">
                <a:solidFill>
                  <a:schemeClr val="bg2">
                    <a:lumMod val="10000"/>
                  </a:schemeClr>
                </a:solidFill>
              </a:rPr>
              <a:t>关系</a:t>
            </a:r>
            <a:endParaRPr lang="en-US" altLang="zh-CN" dirty="0" smtClean="0">
              <a:solidFill>
                <a:schemeClr val="bg2">
                  <a:lumMod val="10000"/>
                </a:schemeClr>
              </a:solidFill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dirty="0">
              <a:solidFill>
                <a:schemeClr val="bg2"/>
              </a:solidFill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dirty="0">
              <a:solidFill>
                <a:schemeClr val="bg2"/>
              </a:solidFill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dirty="0">
              <a:solidFill>
                <a:schemeClr val="bg2"/>
              </a:solidFill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1800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5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>
                    <a:lumMod val="50000"/>
                  </a:schemeClr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图论的发展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>
                  <a:lumMod val="50000"/>
                </a:schemeClr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>
          <a:xfrm>
            <a:off x="8686800" y="6399330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18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972861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69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4" name="Oval 2"/>
          <p:cNvSpPr>
            <a:spLocks noChangeArrowheads="1"/>
          </p:cNvSpPr>
          <p:nvPr/>
        </p:nvSpPr>
        <p:spPr bwMode="auto">
          <a:xfrm>
            <a:off x="4030663" y="141402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5" name="Oval 3"/>
          <p:cNvSpPr>
            <a:spLocks noChangeArrowheads="1"/>
          </p:cNvSpPr>
          <p:nvPr/>
        </p:nvSpPr>
        <p:spPr bwMode="auto">
          <a:xfrm>
            <a:off x="1727200" y="2782450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6" name="Oval 4"/>
          <p:cNvSpPr>
            <a:spLocks noChangeArrowheads="1"/>
          </p:cNvSpPr>
          <p:nvPr/>
        </p:nvSpPr>
        <p:spPr bwMode="auto">
          <a:xfrm>
            <a:off x="6767513" y="27824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7" name="Oval 5"/>
          <p:cNvSpPr>
            <a:spLocks noChangeArrowheads="1"/>
          </p:cNvSpPr>
          <p:nvPr/>
        </p:nvSpPr>
        <p:spPr bwMode="auto">
          <a:xfrm>
            <a:off x="3382963" y="5806637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8" name="Oval 6"/>
          <p:cNvSpPr>
            <a:spLocks noChangeArrowheads="1"/>
          </p:cNvSpPr>
          <p:nvPr/>
        </p:nvSpPr>
        <p:spPr bwMode="auto">
          <a:xfrm>
            <a:off x="5543550" y="5806637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79" name="Oval 7"/>
          <p:cNvSpPr>
            <a:spLocks noChangeArrowheads="1"/>
          </p:cNvSpPr>
          <p:nvPr/>
        </p:nvSpPr>
        <p:spPr bwMode="auto">
          <a:xfrm>
            <a:off x="4030663" y="2279212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0" name="Oval 8"/>
          <p:cNvSpPr>
            <a:spLocks noChangeArrowheads="1"/>
          </p:cNvSpPr>
          <p:nvPr/>
        </p:nvSpPr>
        <p:spPr bwMode="auto">
          <a:xfrm>
            <a:off x="2735263" y="29983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1" name="Oval 9"/>
          <p:cNvSpPr>
            <a:spLocks noChangeArrowheads="1"/>
          </p:cNvSpPr>
          <p:nvPr/>
        </p:nvSpPr>
        <p:spPr bwMode="auto">
          <a:xfrm>
            <a:off x="5830888" y="29983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2" name="Oval 10"/>
          <p:cNvSpPr>
            <a:spLocks noChangeArrowheads="1"/>
          </p:cNvSpPr>
          <p:nvPr/>
        </p:nvSpPr>
        <p:spPr bwMode="auto">
          <a:xfrm>
            <a:off x="3743325" y="4871600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3" name="Oval 11"/>
          <p:cNvSpPr>
            <a:spLocks noChangeArrowheads="1"/>
          </p:cNvSpPr>
          <p:nvPr/>
        </p:nvSpPr>
        <p:spPr bwMode="auto">
          <a:xfrm>
            <a:off x="5254625" y="4943037"/>
            <a:ext cx="144463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4" name="Oval 12"/>
          <p:cNvSpPr>
            <a:spLocks noChangeArrowheads="1"/>
          </p:cNvSpPr>
          <p:nvPr/>
        </p:nvSpPr>
        <p:spPr bwMode="auto">
          <a:xfrm>
            <a:off x="4030663" y="321425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5" name="Oval 13"/>
          <p:cNvSpPr>
            <a:spLocks noChangeArrowheads="1"/>
          </p:cNvSpPr>
          <p:nvPr/>
        </p:nvSpPr>
        <p:spPr bwMode="auto">
          <a:xfrm>
            <a:off x="4822825" y="2855475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6" name="Oval 14"/>
          <p:cNvSpPr>
            <a:spLocks noChangeArrowheads="1"/>
          </p:cNvSpPr>
          <p:nvPr/>
        </p:nvSpPr>
        <p:spPr bwMode="auto">
          <a:xfrm>
            <a:off x="3382963" y="37190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7" name="Oval 15"/>
          <p:cNvSpPr>
            <a:spLocks noChangeArrowheads="1"/>
          </p:cNvSpPr>
          <p:nvPr/>
        </p:nvSpPr>
        <p:spPr bwMode="auto">
          <a:xfrm>
            <a:off x="5327650" y="3719075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8" name="Oval 16"/>
          <p:cNvSpPr>
            <a:spLocks noChangeArrowheads="1"/>
          </p:cNvSpPr>
          <p:nvPr/>
        </p:nvSpPr>
        <p:spPr bwMode="auto">
          <a:xfrm>
            <a:off x="3598863" y="28554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89" name="Oval 17"/>
          <p:cNvSpPr>
            <a:spLocks noChangeArrowheads="1"/>
          </p:cNvSpPr>
          <p:nvPr/>
        </p:nvSpPr>
        <p:spPr bwMode="auto">
          <a:xfrm>
            <a:off x="4535488" y="4655700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0" name="Oval 18"/>
          <p:cNvSpPr>
            <a:spLocks noChangeArrowheads="1"/>
          </p:cNvSpPr>
          <p:nvPr/>
        </p:nvSpPr>
        <p:spPr bwMode="auto">
          <a:xfrm>
            <a:off x="4535488" y="4079437"/>
            <a:ext cx="144462" cy="144463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1" name="Oval 19"/>
          <p:cNvSpPr>
            <a:spLocks noChangeArrowheads="1"/>
          </p:cNvSpPr>
          <p:nvPr/>
        </p:nvSpPr>
        <p:spPr bwMode="auto">
          <a:xfrm>
            <a:off x="4103688" y="37190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2" name="Oval 20"/>
          <p:cNvSpPr>
            <a:spLocks noChangeArrowheads="1"/>
          </p:cNvSpPr>
          <p:nvPr/>
        </p:nvSpPr>
        <p:spPr bwMode="auto">
          <a:xfrm>
            <a:off x="4606925" y="3214250"/>
            <a:ext cx="144463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3" name="Oval 21"/>
          <p:cNvSpPr>
            <a:spLocks noChangeArrowheads="1"/>
          </p:cNvSpPr>
          <p:nvPr/>
        </p:nvSpPr>
        <p:spPr bwMode="auto">
          <a:xfrm>
            <a:off x="4751388" y="3719075"/>
            <a:ext cx="144462" cy="144462"/>
          </a:xfrm>
          <a:prstGeom prst="ellipse">
            <a:avLst/>
          </a:prstGeom>
          <a:solidFill>
            <a:srgbClr val="FF0000"/>
          </a:solidFill>
          <a:ln w="9525">
            <a:noFill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4294" name="Line 22"/>
          <p:cNvSpPr>
            <a:spLocks noChangeShapeType="1"/>
          </p:cNvSpPr>
          <p:nvPr/>
        </p:nvSpPr>
        <p:spPr bwMode="auto">
          <a:xfrm flipH="1">
            <a:off x="1798638" y="1487050"/>
            <a:ext cx="2305050" cy="13684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5" name="Line 23"/>
          <p:cNvSpPr>
            <a:spLocks noChangeShapeType="1"/>
          </p:cNvSpPr>
          <p:nvPr/>
        </p:nvSpPr>
        <p:spPr bwMode="auto">
          <a:xfrm>
            <a:off x="4103688" y="1487050"/>
            <a:ext cx="2808287" cy="13684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6" name="Line 24"/>
          <p:cNvSpPr>
            <a:spLocks noChangeShapeType="1"/>
          </p:cNvSpPr>
          <p:nvPr/>
        </p:nvSpPr>
        <p:spPr bwMode="auto">
          <a:xfrm>
            <a:off x="1798638" y="2855475"/>
            <a:ext cx="1584325" cy="302418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7" name="Line 25"/>
          <p:cNvSpPr>
            <a:spLocks noChangeShapeType="1"/>
          </p:cNvSpPr>
          <p:nvPr/>
        </p:nvSpPr>
        <p:spPr bwMode="auto">
          <a:xfrm>
            <a:off x="3527425" y="5879662"/>
            <a:ext cx="2087563" cy="1588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8" name="Line 26"/>
          <p:cNvSpPr>
            <a:spLocks noChangeShapeType="1"/>
          </p:cNvSpPr>
          <p:nvPr/>
        </p:nvSpPr>
        <p:spPr bwMode="auto">
          <a:xfrm flipH="1">
            <a:off x="5614988" y="2855475"/>
            <a:ext cx="1296987" cy="302418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299" name="Line 27"/>
          <p:cNvSpPr>
            <a:spLocks noChangeShapeType="1"/>
          </p:cNvSpPr>
          <p:nvPr/>
        </p:nvSpPr>
        <p:spPr bwMode="auto">
          <a:xfrm>
            <a:off x="4103688" y="1487050"/>
            <a:ext cx="1587" cy="8636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0" name="Line 28"/>
          <p:cNvSpPr>
            <a:spLocks noChangeShapeType="1"/>
          </p:cNvSpPr>
          <p:nvPr/>
        </p:nvSpPr>
        <p:spPr bwMode="auto">
          <a:xfrm flipH="1">
            <a:off x="5903913" y="2855475"/>
            <a:ext cx="935037" cy="2159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1" name="Line 29"/>
          <p:cNvSpPr>
            <a:spLocks noChangeShapeType="1"/>
          </p:cNvSpPr>
          <p:nvPr/>
        </p:nvSpPr>
        <p:spPr bwMode="auto">
          <a:xfrm>
            <a:off x="5327650" y="5014475"/>
            <a:ext cx="287338" cy="86518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2" name="Line 30"/>
          <p:cNvSpPr>
            <a:spLocks noChangeShapeType="1"/>
          </p:cNvSpPr>
          <p:nvPr/>
        </p:nvSpPr>
        <p:spPr bwMode="auto">
          <a:xfrm flipH="1">
            <a:off x="3454400" y="4943037"/>
            <a:ext cx="358775" cy="9366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3" name="Line 31"/>
          <p:cNvSpPr>
            <a:spLocks noChangeShapeType="1"/>
          </p:cNvSpPr>
          <p:nvPr/>
        </p:nvSpPr>
        <p:spPr bwMode="auto">
          <a:xfrm>
            <a:off x="1798638" y="2855475"/>
            <a:ext cx="1008062" cy="2159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4" name="Line 32"/>
          <p:cNvSpPr>
            <a:spLocks noChangeShapeType="1"/>
          </p:cNvSpPr>
          <p:nvPr/>
        </p:nvSpPr>
        <p:spPr bwMode="auto">
          <a:xfrm flipH="1">
            <a:off x="5327650" y="3790512"/>
            <a:ext cx="71438" cy="1223963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5" name="Line 33"/>
          <p:cNvSpPr>
            <a:spLocks noChangeShapeType="1"/>
          </p:cNvSpPr>
          <p:nvPr/>
        </p:nvSpPr>
        <p:spPr bwMode="auto">
          <a:xfrm flipH="1">
            <a:off x="5399088" y="3071375"/>
            <a:ext cx="504825" cy="71913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6" name="Line 34"/>
          <p:cNvSpPr>
            <a:spLocks noChangeShapeType="1"/>
          </p:cNvSpPr>
          <p:nvPr/>
        </p:nvSpPr>
        <p:spPr bwMode="auto">
          <a:xfrm>
            <a:off x="3454400" y="3790512"/>
            <a:ext cx="360363" cy="11525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7" name="Line 35"/>
          <p:cNvSpPr>
            <a:spLocks noChangeShapeType="1"/>
          </p:cNvSpPr>
          <p:nvPr/>
        </p:nvSpPr>
        <p:spPr bwMode="auto">
          <a:xfrm>
            <a:off x="2806700" y="3071375"/>
            <a:ext cx="649288" cy="70167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8" name="Line 36"/>
          <p:cNvSpPr>
            <a:spLocks noChangeShapeType="1"/>
          </p:cNvSpPr>
          <p:nvPr/>
        </p:nvSpPr>
        <p:spPr bwMode="auto">
          <a:xfrm>
            <a:off x="4606925" y="4727137"/>
            <a:ext cx="720725" cy="2889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09" name="Line 37"/>
          <p:cNvSpPr>
            <a:spLocks noChangeShapeType="1"/>
          </p:cNvSpPr>
          <p:nvPr/>
        </p:nvSpPr>
        <p:spPr bwMode="auto">
          <a:xfrm flipH="1">
            <a:off x="3814763" y="4717612"/>
            <a:ext cx="765175" cy="242888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0" name="Line 38"/>
          <p:cNvSpPr>
            <a:spLocks noChangeShapeType="1"/>
          </p:cNvSpPr>
          <p:nvPr/>
        </p:nvSpPr>
        <p:spPr bwMode="auto">
          <a:xfrm flipH="1">
            <a:off x="3743325" y="2350650"/>
            <a:ext cx="360363" cy="576262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1" name="Line 39"/>
          <p:cNvSpPr>
            <a:spLocks noChangeShapeType="1"/>
          </p:cNvSpPr>
          <p:nvPr/>
        </p:nvSpPr>
        <p:spPr bwMode="auto">
          <a:xfrm flipV="1">
            <a:off x="2806700" y="2926912"/>
            <a:ext cx="863600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2" name="Line 40"/>
          <p:cNvSpPr>
            <a:spLocks noChangeShapeType="1"/>
          </p:cNvSpPr>
          <p:nvPr/>
        </p:nvSpPr>
        <p:spPr bwMode="auto">
          <a:xfrm>
            <a:off x="4175125" y="2350650"/>
            <a:ext cx="720725" cy="576262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3" name="Line 41"/>
          <p:cNvSpPr>
            <a:spLocks noChangeShapeType="1"/>
          </p:cNvSpPr>
          <p:nvPr/>
        </p:nvSpPr>
        <p:spPr bwMode="auto">
          <a:xfrm>
            <a:off x="4895850" y="2926912"/>
            <a:ext cx="1008063" cy="144463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4" name="Line 42"/>
          <p:cNvSpPr>
            <a:spLocks noChangeShapeType="1"/>
          </p:cNvSpPr>
          <p:nvPr/>
        </p:nvSpPr>
        <p:spPr bwMode="auto">
          <a:xfrm>
            <a:off x="4103688" y="3287275"/>
            <a:ext cx="647700" cy="158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5" name="Line 43"/>
          <p:cNvSpPr>
            <a:spLocks noChangeShapeType="1"/>
          </p:cNvSpPr>
          <p:nvPr/>
        </p:nvSpPr>
        <p:spPr bwMode="auto">
          <a:xfrm flipH="1">
            <a:off x="4678363" y="2926912"/>
            <a:ext cx="217487" cy="4318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6" name="Line 44"/>
          <p:cNvSpPr>
            <a:spLocks noChangeShapeType="1"/>
          </p:cNvSpPr>
          <p:nvPr/>
        </p:nvSpPr>
        <p:spPr bwMode="auto">
          <a:xfrm>
            <a:off x="3670300" y="2926912"/>
            <a:ext cx="433388" cy="360363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7" name="Line 45"/>
          <p:cNvSpPr>
            <a:spLocks noChangeShapeType="1"/>
          </p:cNvSpPr>
          <p:nvPr/>
        </p:nvSpPr>
        <p:spPr bwMode="auto">
          <a:xfrm>
            <a:off x="3454400" y="3790512"/>
            <a:ext cx="720725" cy="1588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8" name="Line 46"/>
          <p:cNvSpPr>
            <a:spLocks noChangeShapeType="1"/>
          </p:cNvSpPr>
          <p:nvPr/>
        </p:nvSpPr>
        <p:spPr bwMode="auto">
          <a:xfrm>
            <a:off x="4822825" y="3790512"/>
            <a:ext cx="576263" cy="1588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19" name="Line 47"/>
          <p:cNvSpPr>
            <a:spLocks noChangeShapeType="1"/>
          </p:cNvSpPr>
          <p:nvPr/>
        </p:nvSpPr>
        <p:spPr bwMode="auto">
          <a:xfrm>
            <a:off x="4606925" y="4150875"/>
            <a:ext cx="1588" cy="576262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0" name="Line 48"/>
          <p:cNvSpPr>
            <a:spLocks noChangeShapeType="1"/>
          </p:cNvSpPr>
          <p:nvPr/>
        </p:nvSpPr>
        <p:spPr bwMode="auto">
          <a:xfrm>
            <a:off x="4678363" y="3287275"/>
            <a:ext cx="144462" cy="431800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1" name="Line 49"/>
          <p:cNvSpPr>
            <a:spLocks noChangeShapeType="1"/>
          </p:cNvSpPr>
          <p:nvPr/>
        </p:nvSpPr>
        <p:spPr bwMode="auto">
          <a:xfrm>
            <a:off x="4103688" y="3287275"/>
            <a:ext cx="71437" cy="503237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2" name="Line 50"/>
          <p:cNvSpPr>
            <a:spLocks noChangeShapeType="1"/>
          </p:cNvSpPr>
          <p:nvPr/>
        </p:nvSpPr>
        <p:spPr bwMode="auto">
          <a:xfrm>
            <a:off x="4175125" y="3790512"/>
            <a:ext cx="431800" cy="360363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3" name="Line 51"/>
          <p:cNvSpPr>
            <a:spLocks noChangeShapeType="1"/>
          </p:cNvSpPr>
          <p:nvPr/>
        </p:nvSpPr>
        <p:spPr bwMode="auto">
          <a:xfrm flipH="1">
            <a:off x="4606925" y="3773050"/>
            <a:ext cx="242888" cy="377825"/>
          </a:xfrm>
          <a:prstGeom prst="line">
            <a:avLst/>
          </a:prstGeom>
          <a:noFill/>
          <a:ln w="9525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4" name="Line 52"/>
          <p:cNvSpPr>
            <a:spLocks noChangeShapeType="1"/>
          </p:cNvSpPr>
          <p:nvPr/>
        </p:nvSpPr>
        <p:spPr bwMode="auto">
          <a:xfrm>
            <a:off x="1798638" y="2855475"/>
            <a:ext cx="1584325" cy="3024187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5" name="Line 53"/>
          <p:cNvSpPr>
            <a:spLocks noChangeShapeType="1"/>
          </p:cNvSpPr>
          <p:nvPr/>
        </p:nvSpPr>
        <p:spPr bwMode="auto">
          <a:xfrm flipH="1">
            <a:off x="3455988" y="4943037"/>
            <a:ext cx="358775" cy="936625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6" name="Line 54"/>
          <p:cNvSpPr>
            <a:spLocks noChangeShapeType="1"/>
          </p:cNvSpPr>
          <p:nvPr/>
        </p:nvSpPr>
        <p:spPr bwMode="auto">
          <a:xfrm flipH="1">
            <a:off x="3814763" y="4717612"/>
            <a:ext cx="811212" cy="225425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7" name="Line 55"/>
          <p:cNvSpPr>
            <a:spLocks noChangeShapeType="1"/>
          </p:cNvSpPr>
          <p:nvPr/>
        </p:nvSpPr>
        <p:spPr bwMode="auto">
          <a:xfrm>
            <a:off x="4625975" y="4177862"/>
            <a:ext cx="1588" cy="576263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8" name="Line 56"/>
          <p:cNvSpPr>
            <a:spLocks noChangeShapeType="1"/>
          </p:cNvSpPr>
          <p:nvPr/>
        </p:nvSpPr>
        <p:spPr bwMode="auto">
          <a:xfrm flipH="1">
            <a:off x="4625975" y="3773050"/>
            <a:ext cx="223838" cy="377825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29" name="Line 57"/>
          <p:cNvSpPr>
            <a:spLocks noChangeShapeType="1"/>
          </p:cNvSpPr>
          <p:nvPr/>
        </p:nvSpPr>
        <p:spPr bwMode="auto">
          <a:xfrm>
            <a:off x="4670425" y="3277750"/>
            <a:ext cx="144463" cy="431800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0" name="Line 58"/>
          <p:cNvSpPr>
            <a:spLocks noChangeShapeType="1"/>
          </p:cNvSpPr>
          <p:nvPr/>
        </p:nvSpPr>
        <p:spPr bwMode="auto">
          <a:xfrm>
            <a:off x="4086225" y="3277750"/>
            <a:ext cx="584200" cy="1587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1" name="Line 59"/>
          <p:cNvSpPr>
            <a:spLocks noChangeShapeType="1"/>
          </p:cNvSpPr>
          <p:nvPr/>
        </p:nvSpPr>
        <p:spPr bwMode="auto">
          <a:xfrm>
            <a:off x="4086225" y="3277750"/>
            <a:ext cx="71438" cy="503237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2" name="Line 60"/>
          <p:cNvSpPr>
            <a:spLocks noChangeShapeType="1"/>
          </p:cNvSpPr>
          <p:nvPr/>
        </p:nvSpPr>
        <p:spPr bwMode="auto">
          <a:xfrm>
            <a:off x="3455988" y="3773050"/>
            <a:ext cx="720725" cy="1587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3" name="Line 61"/>
          <p:cNvSpPr>
            <a:spLocks noChangeShapeType="1"/>
          </p:cNvSpPr>
          <p:nvPr/>
        </p:nvSpPr>
        <p:spPr bwMode="auto">
          <a:xfrm>
            <a:off x="2825750" y="3098362"/>
            <a:ext cx="630238" cy="674688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4" name="Line 62"/>
          <p:cNvSpPr>
            <a:spLocks noChangeShapeType="1"/>
          </p:cNvSpPr>
          <p:nvPr/>
        </p:nvSpPr>
        <p:spPr bwMode="auto">
          <a:xfrm flipV="1">
            <a:off x="2825750" y="2917387"/>
            <a:ext cx="863600" cy="144463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5" name="Line 63"/>
          <p:cNvSpPr>
            <a:spLocks noChangeShapeType="1"/>
          </p:cNvSpPr>
          <p:nvPr/>
        </p:nvSpPr>
        <p:spPr bwMode="auto">
          <a:xfrm flipH="1">
            <a:off x="3725863" y="2333187"/>
            <a:ext cx="360362" cy="576263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6" name="Line 64"/>
          <p:cNvSpPr>
            <a:spLocks noChangeShapeType="1"/>
          </p:cNvSpPr>
          <p:nvPr/>
        </p:nvSpPr>
        <p:spPr bwMode="auto">
          <a:xfrm>
            <a:off x="4130675" y="2333187"/>
            <a:ext cx="720725" cy="576263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7" name="Line 65"/>
          <p:cNvSpPr>
            <a:spLocks noChangeShapeType="1"/>
          </p:cNvSpPr>
          <p:nvPr/>
        </p:nvSpPr>
        <p:spPr bwMode="auto">
          <a:xfrm>
            <a:off x="4895850" y="2917387"/>
            <a:ext cx="1008063" cy="144463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8" name="Line 66"/>
          <p:cNvSpPr>
            <a:spLocks noChangeShapeType="1"/>
          </p:cNvSpPr>
          <p:nvPr/>
        </p:nvSpPr>
        <p:spPr bwMode="auto">
          <a:xfrm flipH="1">
            <a:off x="5391150" y="3053912"/>
            <a:ext cx="504825" cy="719138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39" name="Line 67"/>
          <p:cNvSpPr>
            <a:spLocks noChangeShapeType="1"/>
          </p:cNvSpPr>
          <p:nvPr/>
        </p:nvSpPr>
        <p:spPr bwMode="auto">
          <a:xfrm flipH="1">
            <a:off x="5345113" y="3728600"/>
            <a:ext cx="71437" cy="1223962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0" name="Line 68"/>
          <p:cNvSpPr>
            <a:spLocks noChangeShapeType="1"/>
          </p:cNvSpPr>
          <p:nvPr/>
        </p:nvSpPr>
        <p:spPr bwMode="auto">
          <a:xfrm>
            <a:off x="5300663" y="4989075"/>
            <a:ext cx="287337" cy="865187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1" name="Line 69"/>
          <p:cNvSpPr>
            <a:spLocks noChangeShapeType="1"/>
          </p:cNvSpPr>
          <p:nvPr/>
        </p:nvSpPr>
        <p:spPr bwMode="auto">
          <a:xfrm flipH="1">
            <a:off x="5578475" y="2872937"/>
            <a:ext cx="1296988" cy="3024188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2" name="Line 70"/>
          <p:cNvSpPr>
            <a:spLocks noChangeShapeType="1"/>
          </p:cNvSpPr>
          <p:nvPr/>
        </p:nvSpPr>
        <p:spPr bwMode="auto">
          <a:xfrm>
            <a:off x="4067175" y="1487050"/>
            <a:ext cx="2808288" cy="1368425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3" name="Line 71"/>
          <p:cNvSpPr>
            <a:spLocks noChangeShapeType="1"/>
          </p:cNvSpPr>
          <p:nvPr/>
        </p:nvSpPr>
        <p:spPr bwMode="auto">
          <a:xfrm flipH="1">
            <a:off x="1781175" y="1504512"/>
            <a:ext cx="2305050" cy="1368425"/>
          </a:xfrm>
          <a:prstGeom prst="line">
            <a:avLst/>
          </a:prstGeom>
          <a:noFill/>
          <a:ln w="38100">
            <a:noFill/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4345" name="Text Box 73"/>
          <p:cNvSpPr txBox="1">
            <a:spLocks noChangeArrowheads="1"/>
          </p:cNvSpPr>
          <p:nvPr/>
        </p:nvSpPr>
        <p:spPr bwMode="auto">
          <a:xfrm>
            <a:off x="7938" y="6078099"/>
            <a:ext cx="91440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dirty="0" smtClean="0">
                <a:solidFill>
                  <a:srgbClr val="003399"/>
                </a:solidFill>
              </a:rPr>
              <a:t>  游览</a:t>
            </a:r>
            <a:r>
              <a:rPr lang="zh-CN" altLang="en-US" dirty="0">
                <a:solidFill>
                  <a:srgbClr val="003399"/>
                </a:solidFill>
              </a:rPr>
              <a:t>世界</a:t>
            </a:r>
            <a:r>
              <a:rPr lang="en-US" altLang="zh-CN" dirty="0">
                <a:solidFill>
                  <a:srgbClr val="003399"/>
                </a:solidFill>
              </a:rPr>
              <a:t>20</a:t>
            </a:r>
            <a:r>
              <a:rPr lang="zh-CN" altLang="en-US" dirty="0">
                <a:solidFill>
                  <a:srgbClr val="003399"/>
                </a:solidFill>
              </a:rPr>
              <a:t>个城市，怎样能够每个城市只经过一次并回到出发点</a:t>
            </a:r>
          </a:p>
        </p:txBody>
      </p:sp>
      <p:sp>
        <p:nvSpPr>
          <p:cNvPr id="54346" name="Text Box 74"/>
          <p:cNvSpPr txBox="1">
            <a:spLocks noChangeArrowheads="1"/>
          </p:cNvSpPr>
          <p:nvPr/>
        </p:nvSpPr>
        <p:spPr bwMode="auto">
          <a:xfrm>
            <a:off x="161925" y="5231962"/>
            <a:ext cx="2476500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>
                <a:solidFill>
                  <a:schemeClr val="bg2">
                    <a:lumMod val="10000"/>
                  </a:schemeClr>
                </a:solidFill>
              </a:rPr>
              <a:t>Hamilton 1856</a:t>
            </a:r>
            <a:r>
              <a:rPr lang="zh-CN" altLang="en-US" sz="2200" dirty="0">
                <a:solidFill>
                  <a:schemeClr val="bg2">
                    <a:lumMod val="10000"/>
                  </a:schemeClr>
                </a:solidFill>
              </a:rPr>
              <a:t>年</a:t>
            </a:r>
          </a:p>
        </p:txBody>
      </p:sp>
      <p:sp>
        <p:nvSpPr>
          <p:cNvPr id="75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6" name="灯片编号占位符 75"/>
          <p:cNvSpPr>
            <a:spLocks noGrp="1"/>
          </p:cNvSpPr>
          <p:nvPr>
            <p:ph type="sldNum" sz="quarter" idx="11"/>
          </p:nvPr>
        </p:nvSpPr>
        <p:spPr>
          <a:xfrm>
            <a:off x="8763000" y="6492875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19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923706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5" name="Rectangle 3"/>
          <p:cNvSpPr>
            <a:spLocks noGrp="1" noChangeArrowheads="1"/>
          </p:cNvSpPr>
          <p:nvPr>
            <p:ph idx="1"/>
          </p:nvPr>
        </p:nvSpPr>
        <p:spPr>
          <a:xfrm>
            <a:off x="304800" y="1339850"/>
            <a:ext cx="8416925" cy="4591050"/>
          </a:xfrm>
        </p:spPr>
        <p:txBody>
          <a:bodyPr/>
          <a:lstStyle/>
          <a:p>
            <a:pPr>
              <a:lnSpc>
                <a:spcPct val="150000"/>
              </a:lnSpc>
              <a:spcBef>
                <a:spcPct val="10000"/>
              </a:spcBef>
            </a:pP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教师：  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陈莉，负责图论部分，占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  <a:endParaRPr lang="zh-CN" altLang="en-US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Email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: </a:t>
            </a:r>
            <a:r>
              <a:rPr lang="en-US" altLang="zh-CN" sz="2400" dirty="0">
                <a:solidFill>
                  <a:srgbClr val="FFC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  <a:hlinkClick r:id="rId2"/>
              </a:rPr>
              <a:t>chenlee@tsinghua.edu.cn</a:t>
            </a:r>
            <a:endParaRPr lang="en-US" altLang="zh-CN" sz="2400" dirty="0">
              <a:solidFill>
                <a:srgbClr val="FFC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Office 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Tel:  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62795442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</a:t>
            </a:r>
            <a:r>
              <a:rPr lang="en-US" altLang="zh-CN" sz="2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13521835426</a:t>
            </a:r>
            <a:endParaRPr lang="en-US" altLang="zh-CN" sz="24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buNone/>
            </a:pP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办公室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：东主楼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区</a:t>
            </a:r>
            <a:r>
              <a:rPr lang="en-US" altLang="zh-CN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403#</a:t>
            </a:r>
          </a:p>
          <a:p>
            <a:pPr marL="457200" lvl="1" indent="0">
              <a:lnSpc>
                <a:spcPct val="150000"/>
              </a:lnSpc>
              <a:spcBef>
                <a:spcPct val="10000"/>
              </a:spcBef>
              <a:spcAft>
                <a:spcPct val="30000"/>
              </a:spcAft>
              <a:buNone/>
            </a:pP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研究</a:t>
            </a:r>
            <a:r>
              <a:rPr lang="zh-CN" altLang="en-US" sz="240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方向：计算机图形学</a:t>
            </a:r>
            <a:r>
              <a:rPr lang="zh-CN" altLang="en-US" sz="240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、图像处理、大数据可视化与可视分析、并行算法</a:t>
            </a:r>
            <a:endParaRPr lang="en-US" altLang="zh-CN" sz="24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None/>
            </a:pPr>
            <a:endParaRPr lang="en-US" altLang="zh-CN" sz="280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None/>
            </a:pPr>
            <a:endParaRPr lang="zh-CN" altLang="en-US" sz="2800" dirty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None/>
            </a:pP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</a:t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363537" y="5229200"/>
            <a:ext cx="8416925" cy="4591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˃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+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>
              <a:spcBef>
                <a:spcPct val="10000"/>
              </a:spcBef>
              <a:buFont typeface="Arial" pitchFamily="34" charset="0"/>
              <a:buChar char="»"/>
            </a:pPr>
            <a:r>
              <a:rPr kumimoji="0"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教师：  刘世霞，负责代数结构部分，占</a:t>
            </a:r>
            <a:r>
              <a:rPr kumimoji="0" lang="en-US" altLang="zh-CN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kumimoji="0" lang="zh-CN" altLang="en-US" sz="2400" b="0" dirty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学分</a:t>
            </a: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Font typeface="Arial" pitchFamily="34" charset="0"/>
              <a:buNone/>
            </a:pPr>
            <a:endParaRPr kumimoji="0" lang="en-US" altLang="zh-CN" sz="2400" b="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marL="457200" lvl="1" indent="0">
              <a:spcBef>
                <a:spcPct val="10000"/>
              </a:spcBef>
              <a:spcAft>
                <a:spcPct val="30000"/>
              </a:spcAft>
              <a:buFont typeface="Arial" pitchFamily="34" charset="0"/>
              <a:buNone/>
            </a:pPr>
            <a:endParaRPr kumimoji="0" lang="zh-CN" altLang="en-US" sz="2400" b="0" dirty="0" smtClean="0">
              <a:solidFill>
                <a:schemeClr val="bg2">
                  <a:lumMod val="1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spcBef>
                <a:spcPct val="10000"/>
              </a:spcBef>
              <a:buFont typeface="Arial" pitchFamily="34" charset="0"/>
              <a:buNone/>
            </a:pPr>
            <a:endParaRPr kumimoji="0" lang="zh-CN" altLang="en-US" sz="2400" b="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609599" y="0"/>
            <a:ext cx="8055429" cy="1030514"/>
          </a:xfrm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课程基本信息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4" name="Rectangle 3"/>
          <p:cNvSpPr>
            <a:spLocks noGrp="1" noChangeArrowheads="1"/>
          </p:cNvSpPr>
          <p:nvPr>
            <p:ph idx="1"/>
          </p:nvPr>
        </p:nvSpPr>
        <p:spPr>
          <a:xfrm>
            <a:off x="457200" y="1412875"/>
            <a:ext cx="8229600" cy="4760913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zh-CN" altLang="en-US" sz="2800" b="1" dirty="0" smtClean="0">
                <a:latin typeface="+mn-ea"/>
                <a:ea typeface="+mn-ea"/>
              </a:rPr>
              <a:t>与欧拉回路问题不同</a:t>
            </a:r>
            <a:endParaRPr lang="zh-CN" altLang="en-US" sz="2800" b="1" i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endParaRPr lang="zh-CN" altLang="en-US" sz="2800" b="1" dirty="0" smtClean="0">
              <a:latin typeface="+mn-ea"/>
              <a:ea typeface="+mn-ea"/>
            </a:endParaRPr>
          </a:p>
          <a:p>
            <a:pPr eaLnBrk="1" hangingPunct="1">
              <a:lnSpc>
                <a:spcPct val="80000"/>
              </a:lnSpc>
            </a:pPr>
            <a:r>
              <a:rPr lang="zh-CN" altLang="en-US" sz="2400" b="1" dirty="0" smtClean="0">
                <a:latin typeface="+mn-ea"/>
                <a:ea typeface="+mn-ea"/>
              </a:rPr>
              <a:t>问题转化为</a:t>
            </a:r>
            <a:r>
              <a:rPr lang="en-US" altLang="zh-CN" sz="2400" b="1" dirty="0" smtClean="0">
                <a:latin typeface="+mn-ea"/>
                <a:ea typeface="+mn-ea"/>
              </a:rPr>
              <a:t>: </a:t>
            </a:r>
            <a:r>
              <a:rPr lang="zh-CN" altLang="en-US" sz="2400" b="1" dirty="0" smtClean="0">
                <a:latin typeface="+mn-ea"/>
                <a:ea typeface="+mn-ea"/>
              </a:rPr>
              <a:t>从图中任一点出发，通过每条边且仅一次，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400" b="1" dirty="0" smtClean="0">
                <a:latin typeface="+mn-ea"/>
                <a:ea typeface="+mn-ea"/>
              </a:rPr>
              <a:t>              最后返回到出发点</a:t>
            </a:r>
            <a:r>
              <a:rPr lang="en-US" altLang="zh-CN" sz="2400" b="1" dirty="0" smtClean="0">
                <a:latin typeface="+mn-ea"/>
                <a:ea typeface="+mn-ea"/>
              </a:rPr>
              <a:t>.</a:t>
            </a:r>
            <a:r>
              <a:rPr lang="en-US" altLang="zh-CN" sz="2800" b="1" dirty="0" smtClean="0">
                <a:latin typeface="+mn-ea"/>
                <a:ea typeface="+mn-ea"/>
              </a:rPr>
              <a:t> </a:t>
            </a:r>
          </a:p>
        </p:txBody>
      </p:sp>
      <p:sp>
        <p:nvSpPr>
          <p:cNvPr id="51" name="灯片编号占位符 5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20</a:t>
            </a:fld>
            <a:endParaRPr lang="zh-CN" altLang="en-US" dirty="0"/>
          </a:p>
        </p:txBody>
      </p:sp>
      <p:sp>
        <p:nvSpPr>
          <p:cNvPr id="5145" name="Freeform 4"/>
          <p:cNvSpPr>
            <a:spLocks/>
          </p:cNvSpPr>
          <p:nvPr/>
        </p:nvSpPr>
        <p:spPr bwMode="auto">
          <a:xfrm>
            <a:off x="611188" y="2517775"/>
            <a:ext cx="4032250" cy="684213"/>
          </a:xfrm>
          <a:custGeom>
            <a:avLst/>
            <a:gdLst>
              <a:gd name="T0" fmla="*/ 0 w 2540"/>
              <a:gd name="T1" fmla="*/ 2147483647 h 431"/>
              <a:gd name="T2" fmla="*/ 2147483647 w 2540"/>
              <a:gd name="T3" fmla="*/ 2147483647 h 431"/>
              <a:gd name="T4" fmla="*/ 2147483647 w 2540"/>
              <a:gd name="T5" fmla="*/ 2147483647 h 431"/>
              <a:gd name="T6" fmla="*/ 2147483647 w 2540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540"/>
              <a:gd name="T13" fmla="*/ 0 h 431"/>
              <a:gd name="T14" fmla="*/ 2540 w 2540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540" h="431">
                <a:moveTo>
                  <a:pt x="0" y="211"/>
                </a:moveTo>
                <a:cubicBezTo>
                  <a:pt x="238" y="105"/>
                  <a:pt x="476" y="0"/>
                  <a:pt x="771" y="30"/>
                </a:cubicBezTo>
                <a:cubicBezTo>
                  <a:pt x="1066" y="60"/>
                  <a:pt x="1474" y="355"/>
                  <a:pt x="1769" y="393"/>
                </a:cubicBezTo>
                <a:cubicBezTo>
                  <a:pt x="2064" y="431"/>
                  <a:pt x="2302" y="344"/>
                  <a:pt x="2540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5146" name="Freeform 5"/>
          <p:cNvSpPr>
            <a:spLocks/>
          </p:cNvSpPr>
          <p:nvPr/>
        </p:nvSpPr>
        <p:spPr bwMode="auto">
          <a:xfrm>
            <a:off x="684213" y="3741738"/>
            <a:ext cx="3959225" cy="684212"/>
          </a:xfrm>
          <a:custGeom>
            <a:avLst/>
            <a:gdLst>
              <a:gd name="T0" fmla="*/ 0 w 2494"/>
              <a:gd name="T1" fmla="*/ 2147483647 h 431"/>
              <a:gd name="T2" fmla="*/ 2147483647 w 2494"/>
              <a:gd name="T3" fmla="*/ 2147483647 h 431"/>
              <a:gd name="T4" fmla="*/ 2147483647 w 2494"/>
              <a:gd name="T5" fmla="*/ 2147483647 h 431"/>
              <a:gd name="T6" fmla="*/ 2147483647 w 2494"/>
              <a:gd name="T7" fmla="*/ 2147483647 h 431"/>
              <a:gd name="T8" fmla="*/ 0 60000 65536"/>
              <a:gd name="T9" fmla="*/ 0 60000 65536"/>
              <a:gd name="T10" fmla="*/ 0 60000 65536"/>
              <a:gd name="T11" fmla="*/ 0 60000 65536"/>
              <a:gd name="T12" fmla="*/ 0 w 2494"/>
              <a:gd name="T13" fmla="*/ 0 h 431"/>
              <a:gd name="T14" fmla="*/ 2494 w 2494"/>
              <a:gd name="T15" fmla="*/ 431 h 431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T12" t="T13" r="T14" b="T15"/>
            <a:pathLst>
              <a:path w="2494" h="431">
                <a:moveTo>
                  <a:pt x="0" y="211"/>
                </a:moveTo>
                <a:cubicBezTo>
                  <a:pt x="245" y="105"/>
                  <a:pt x="491" y="0"/>
                  <a:pt x="725" y="30"/>
                </a:cubicBezTo>
                <a:cubicBezTo>
                  <a:pt x="959" y="60"/>
                  <a:pt x="1111" y="355"/>
                  <a:pt x="1406" y="393"/>
                </a:cubicBezTo>
                <a:cubicBezTo>
                  <a:pt x="1701" y="431"/>
                  <a:pt x="2097" y="344"/>
                  <a:pt x="2494" y="257"/>
                </a:cubicBezTo>
              </a:path>
            </a:pathLst>
          </a:cu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147" name="Oval 6"/>
          <p:cNvSpPr>
            <a:spLocks noChangeArrowheads="1"/>
          </p:cNvSpPr>
          <p:nvPr/>
        </p:nvSpPr>
        <p:spPr bwMode="auto">
          <a:xfrm>
            <a:off x="1547813" y="3068638"/>
            <a:ext cx="792162" cy="431800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8" name="Oval 7"/>
          <p:cNvSpPr>
            <a:spLocks noChangeArrowheads="1"/>
          </p:cNvSpPr>
          <p:nvPr/>
        </p:nvSpPr>
        <p:spPr bwMode="auto">
          <a:xfrm>
            <a:off x="2987675" y="3429000"/>
            <a:ext cx="1008063" cy="5762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149" name="Line 8"/>
          <p:cNvSpPr>
            <a:spLocks noChangeShapeType="1"/>
          </p:cNvSpPr>
          <p:nvPr/>
        </p:nvSpPr>
        <p:spPr bwMode="auto">
          <a:xfrm>
            <a:off x="2268538" y="3357563"/>
            <a:ext cx="863600" cy="2873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0" name="Line 9"/>
          <p:cNvSpPr>
            <a:spLocks noChangeShapeType="1"/>
          </p:cNvSpPr>
          <p:nvPr/>
        </p:nvSpPr>
        <p:spPr bwMode="auto">
          <a:xfrm flipH="1">
            <a:off x="1331913" y="3429000"/>
            <a:ext cx="287337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1" name="Line 10"/>
          <p:cNvSpPr>
            <a:spLocks noChangeShapeType="1"/>
          </p:cNvSpPr>
          <p:nvPr/>
        </p:nvSpPr>
        <p:spPr bwMode="auto">
          <a:xfrm>
            <a:off x="1979613" y="3500438"/>
            <a:ext cx="0" cy="792162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2" name="Line 11"/>
          <p:cNvSpPr>
            <a:spLocks noChangeShapeType="1"/>
          </p:cNvSpPr>
          <p:nvPr/>
        </p:nvSpPr>
        <p:spPr bwMode="auto">
          <a:xfrm flipH="1">
            <a:off x="3276600" y="4005263"/>
            <a:ext cx="142875" cy="503237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3" name="Line 12"/>
          <p:cNvSpPr>
            <a:spLocks noChangeShapeType="1"/>
          </p:cNvSpPr>
          <p:nvPr/>
        </p:nvSpPr>
        <p:spPr bwMode="auto">
          <a:xfrm flipH="1" flipV="1">
            <a:off x="3276600" y="2781300"/>
            <a:ext cx="142875" cy="719138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4" name="Line 13"/>
          <p:cNvSpPr>
            <a:spLocks noChangeShapeType="1"/>
          </p:cNvSpPr>
          <p:nvPr/>
        </p:nvSpPr>
        <p:spPr bwMode="auto">
          <a:xfrm flipV="1">
            <a:off x="2124075" y="2420938"/>
            <a:ext cx="503238" cy="7207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155" name="Line 14"/>
          <p:cNvSpPr>
            <a:spLocks noChangeShapeType="1"/>
          </p:cNvSpPr>
          <p:nvPr/>
        </p:nvSpPr>
        <p:spPr bwMode="auto">
          <a:xfrm flipH="1" flipV="1">
            <a:off x="1331913" y="2349500"/>
            <a:ext cx="360362" cy="792163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graphicFrame>
        <p:nvGraphicFramePr>
          <p:cNvPr id="5122" name="Object 15"/>
          <p:cNvGraphicFramePr>
            <a:graphicFrameLocks noChangeAspect="1"/>
          </p:cNvGraphicFramePr>
          <p:nvPr/>
        </p:nvGraphicFramePr>
        <p:xfrm>
          <a:off x="2843213" y="2133600"/>
          <a:ext cx="307975" cy="358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36" name="公式" r:id="rId3" imgW="190440" imgH="228600" progId="Equation.3">
                  <p:embed/>
                </p:oleObj>
              </mc:Choice>
              <mc:Fallback>
                <p:oleObj name="公式" r:id="rId3" imgW="190440" imgH="228600" progId="Equation.3">
                  <p:embed/>
                  <p:pic>
                    <p:nvPicPr>
                      <p:cNvPr id="0" name="Picture 88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43213" y="2133600"/>
                        <a:ext cx="307975" cy="3587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3" name="Object 16"/>
          <p:cNvGraphicFramePr>
            <a:graphicFrameLocks noChangeAspect="1"/>
          </p:cNvGraphicFramePr>
          <p:nvPr/>
        </p:nvGraphicFramePr>
        <p:xfrm>
          <a:off x="1835150" y="3152775"/>
          <a:ext cx="322263" cy="347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37" name="公式" r:id="rId5" imgW="190440" imgH="203040" progId="Equation.3">
                  <p:embed/>
                </p:oleObj>
              </mc:Choice>
              <mc:Fallback>
                <p:oleObj name="公式" r:id="rId5" imgW="190440" imgH="203040" progId="Equation.3">
                  <p:embed/>
                  <p:pic>
                    <p:nvPicPr>
                      <p:cNvPr id="0" name="Picture 88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835150" y="3152775"/>
                        <a:ext cx="322263" cy="347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4" name="Object 17"/>
          <p:cNvGraphicFramePr>
            <a:graphicFrameLocks noChangeAspect="1"/>
          </p:cNvGraphicFramePr>
          <p:nvPr/>
        </p:nvGraphicFramePr>
        <p:xfrm>
          <a:off x="3348038" y="3573463"/>
          <a:ext cx="333375" cy="3603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38" name="Equation" r:id="rId7" imgW="190440" imgH="203040" progId="Equation.3">
                  <p:embed/>
                </p:oleObj>
              </mc:Choice>
              <mc:Fallback>
                <p:oleObj name="Equation" r:id="rId7" imgW="190440" imgH="203040" progId="Equation.3">
                  <p:embed/>
                  <p:pic>
                    <p:nvPicPr>
                      <p:cNvPr id="0" name="Picture 88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348038" y="3573463"/>
                        <a:ext cx="333375" cy="3603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5" name="Object 18"/>
          <p:cNvGraphicFramePr>
            <a:graphicFrameLocks noChangeAspect="1"/>
          </p:cNvGraphicFramePr>
          <p:nvPr/>
        </p:nvGraphicFramePr>
        <p:xfrm>
          <a:off x="2328863" y="4448175"/>
          <a:ext cx="371475" cy="3698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39" name="Equation" r:id="rId9" imgW="203040" imgH="203040" progId="Equation.3">
                  <p:embed/>
                </p:oleObj>
              </mc:Choice>
              <mc:Fallback>
                <p:oleObj name="Equation" r:id="rId9" imgW="203040" imgH="203040" progId="Equation.3">
                  <p:embed/>
                  <p:pic>
                    <p:nvPicPr>
                      <p:cNvPr id="0" name="Picture 88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28863" y="4448175"/>
                        <a:ext cx="371475" cy="369888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6" name="Object 19"/>
          <p:cNvGraphicFramePr>
            <a:graphicFrameLocks noChangeAspect="1"/>
          </p:cNvGraphicFramePr>
          <p:nvPr/>
        </p:nvGraphicFramePr>
        <p:xfrm>
          <a:off x="3521075" y="28686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0" name="Equation" r:id="rId11" imgW="177840" imgH="279360" progId="Equation.3">
                  <p:embed/>
                </p:oleObj>
              </mc:Choice>
              <mc:Fallback>
                <p:oleObj name="Equation" r:id="rId11" imgW="177840" imgH="279360" progId="Equation.3">
                  <p:embed/>
                  <p:pic>
                    <p:nvPicPr>
                      <p:cNvPr id="0" name="Picture 88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521075" y="28686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7" name="Object 20"/>
          <p:cNvGraphicFramePr>
            <a:graphicFrameLocks noChangeAspect="1"/>
          </p:cNvGraphicFramePr>
          <p:nvPr/>
        </p:nvGraphicFramePr>
        <p:xfrm>
          <a:off x="3463925" y="400526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1" name="Equation" r:id="rId13" imgW="203040" imgH="279360" progId="Equation.3">
                  <p:embed/>
                </p:oleObj>
              </mc:Choice>
              <mc:Fallback>
                <p:oleObj name="Equation" r:id="rId13" imgW="203040" imgH="279360" progId="Equation.3">
                  <p:embed/>
                  <p:pic>
                    <p:nvPicPr>
                      <p:cNvPr id="0" name="Picture 88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463925" y="400526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8" name="Object 21"/>
          <p:cNvGraphicFramePr>
            <a:graphicFrameLocks noChangeAspect="1"/>
          </p:cNvGraphicFramePr>
          <p:nvPr/>
        </p:nvGraphicFramePr>
        <p:xfrm>
          <a:off x="2641600" y="29829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2" name="公式" r:id="rId15" imgW="190440" imgH="291960" progId="Equation.3">
                  <p:embed/>
                </p:oleObj>
              </mc:Choice>
              <mc:Fallback>
                <p:oleObj name="公式" r:id="rId15" imgW="190440" imgH="291960" progId="Equation.3">
                  <p:embed/>
                  <p:pic>
                    <p:nvPicPr>
                      <p:cNvPr id="0" name="Picture 88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41600" y="29829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29" name="Object 22"/>
          <p:cNvGraphicFramePr>
            <a:graphicFrameLocks noChangeAspect="1"/>
          </p:cNvGraphicFramePr>
          <p:nvPr/>
        </p:nvGraphicFramePr>
        <p:xfrm>
          <a:off x="2124075" y="2276475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3" name="公式" r:id="rId17" imgW="203040" imgH="279360" progId="Equation.3">
                  <p:embed/>
                </p:oleObj>
              </mc:Choice>
              <mc:Fallback>
                <p:oleObj name="公式" r:id="rId17" imgW="203040" imgH="279360" progId="Equation.3">
                  <p:embed/>
                  <p:pic>
                    <p:nvPicPr>
                      <p:cNvPr id="0" name="Picture 88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124075" y="2276475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0" name="Object 23"/>
          <p:cNvGraphicFramePr>
            <a:graphicFrameLocks noChangeAspect="1"/>
          </p:cNvGraphicFramePr>
          <p:nvPr/>
        </p:nvGraphicFramePr>
        <p:xfrm>
          <a:off x="1130300" y="2551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4" name="公式" r:id="rId19" imgW="190440" imgH="291960" progId="Equation.3">
                  <p:embed/>
                </p:oleObj>
              </mc:Choice>
              <mc:Fallback>
                <p:oleObj name="公式" r:id="rId19" imgW="190440" imgH="291960" progId="Equation.3">
                  <p:embed/>
                  <p:pic>
                    <p:nvPicPr>
                      <p:cNvPr id="0" name="Picture 8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30300" y="2551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1" name="Object 24"/>
          <p:cNvGraphicFramePr>
            <a:graphicFrameLocks noChangeAspect="1"/>
          </p:cNvGraphicFramePr>
          <p:nvPr/>
        </p:nvGraphicFramePr>
        <p:xfrm>
          <a:off x="2051050" y="3559175"/>
          <a:ext cx="371475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5" name="Equation" r:id="rId21" imgW="203040" imgH="291960" progId="Equation.3">
                  <p:embed/>
                </p:oleObj>
              </mc:Choice>
              <mc:Fallback>
                <p:oleObj name="Equation" r:id="rId21" imgW="203040" imgH="291960" progId="Equation.3">
                  <p:embed/>
                  <p:pic>
                    <p:nvPicPr>
                      <p:cNvPr id="0" name="Picture 89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051050" y="3559175"/>
                        <a:ext cx="371475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5132" name="Object 25"/>
          <p:cNvGraphicFramePr>
            <a:graphicFrameLocks noChangeAspect="1"/>
          </p:cNvGraphicFramePr>
          <p:nvPr/>
        </p:nvGraphicFramePr>
        <p:xfrm>
          <a:off x="971550" y="3284538"/>
          <a:ext cx="371475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0946" name="Equation" r:id="rId23" imgW="203040" imgH="291960" progId="Equation.3">
                  <p:embed/>
                </p:oleObj>
              </mc:Choice>
              <mc:Fallback>
                <p:oleObj name="Equation" r:id="rId23" imgW="203040" imgH="291960" progId="Equation.3">
                  <p:embed/>
                  <p:pic>
                    <p:nvPicPr>
                      <p:cNvPr id="0" name="Picture 89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71550" y="3284538"/>
                        <a:ext cx="371475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bg2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5156" name="Group 26"/>
          <p:cNvGrpSpPr>
            <a:grpSpLocks/>
          </p:cNvGrpSpPr>
          <p:nvPr/>
        </p:nvGrpSpPr>
        <p:grpSpPr bwMode="auto">
          <a:xfrm>
            <a:off x="5508625" y="2133600"/>
            <a:ext cx="3141663" cy="2889250"/>
            <a:chOff x="3470" y="1344"/>
            <a:chExt cx="1979" cy="1820"/>
          </a:xfrm>
        </p:grpSpPr>
        <p:sp>
          <p:nvSpPr>
            <p:cNvPr id="5158" name="Oval 27"/>
            <p:cNvSpPr>
              <a:spLocks noChangeArrowheads="1"/>
            </p:cNvSpPr>
            <p:nvPr/>
          </p:nvSpPr>
          <p:spPr bwMode="auto">
            <a:xfrm>
              <a:off x="3795" y="1607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59" name="Oval 28"/>
            <p:cNvSpPr>
              <a:spLocks noChangeArrowheads="1"/>
            </p:cNvSpPr>
            <p:nvPr/>
          </p:nvSpPr>
          <p:spPr bwMode="auto">
            <a:xfrm>
              <a:off x="3878" y="2205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0" name="Oval 29"/>
            <p:cNvSpPr>
              <a:spLocks noChangeArrowheads="1"/>
            </p:cNvSpPr>
            <p:nvPr/>
          </p:nvSpPr>
          <p:spPr bwMode="auto">
            <a:xfrm>
              <a:off x="3878" y="2886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1" name="Oval 30"/>
            <p:cNvSpPr>
              <a:spLocks noChangeArrowheads="1"/>
            </p:cNvSpPr>
            <p:nvPr/>
          </p:nvSpPr>
          <p:spPr bwMode="auto">
            <a:xfrm>
              <a:off x="5013" y="2218"/>
              <a:ext cx="90" cy="91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5162" name="Line 31"/>
            <p:cNvSpPr>
              <a:spLocks noChangeShapeType="1"/>
            </p:cNvSpPr>
            <p:nvPr/>
          </p:nvSpPr>
          <p:spPr bwMode="auto">
            <a:xfrm>
              <a:off x="3923" y="2251"/>
              <a:ext cx="1089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3" name="Line 32"/>
            <p:cNvSpPr>
              <a:spLocks noChangeShapeType="1"/>
            </p:cNvSpPr>
            <p:nvPr/>
          </p:nvSpPr>
          <p:spPr bwMode="auto">
            <a:xfrm>
              <a:off x="3878" y="1661"/>
              <a:ext cx="1134" cy="59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4" name="Line 33"/>
            <p:cNvSpPr>
              <a:spLocks noChangeShapeType="1"/>
            </p:cNvSpPr>
            <p:nvPr/>
          </p:nvSpPr>
          <p:spPr bwMode="auto">
            <a:xfrm flipV="1">
              <a:off x="3923" y="2296"/>
              <a:ext cx="1089" cy="63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5" name="Freeform 34"/>
            <p:cNvSpPr>
              <a:spLocks/>
            </p:cNvSpPr>
            <p:nvPr/>
          </p:nvSpPr>
          <p:spPr bwMode="auto">
            <a:xfrm>
              <a:off x="3878" y="1661"/>
              <a:ext cx="196" cy="544"/>
            </a:xfrm>
            <a:custGeom>
              <a:avLst/>
              <a:gdLst>
                <a:gd name="T0" fmla="*/ 0 w 196"/>
                <a:gd name="T1" fmla="*/ 0 h 544"/>
                <a:gd name="T2" fmla="*/ 181 w 196"/>
                <a:gd name="T3" fmla="*/ 182 h 544"/>
                <a:gd name="T4" fmla="*/ 91 w 196"/>
                <a:gd name="T5" fmla="*/ 544 h 544"/>
                <a:gd name="T6" fmla="*/ 0 60000 65536"/>
                <a:gd name="T7" fmla="*/ 0 60000 65536"/>
                <a:gd name="T8" fmla="*/ 0 60000 65536"/>
                <a:gd name="T9" fmla="*/ 0 w 196"/>
                <a:gd name="T10" fmla="*/ 0 h 544"/>
                <a:gd name="T11" fmla="*/ 196 w 196"/>
                <a:gd name="T12" fmla="*/ 544 h 544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96" h="544">
                  <a:moveTo>
                    <a:pt x="0" y="0"/>
                  </a:moveTo>
                  <a:cubicBezTo>
                    <a:pt x="83" y="45"/>
                    <a:pt x="166" y="91"/>
                    <a:pt x="181" y="182"/>
                  </a:cubicBezTo>
                  <a:cubicBezTo>
                    <a:pt x="196" y="273"/>
                    <a:pt x="143" y="408"/>
                    <a:pt x="91" y="544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6" name="Freeform 35"/>
            <p:cNvSpPr>
              <a:spLocks/>
            </p:cNvSpPr>
            <p:nvPr/>
          </p:nvSpPr>
          <p:spPr bwMode="auto">
            <a:xfrm>
              <a:off x="3923" y="2251"/>
              <a:ext cx="182" cy="726"/>
            </a:xfrm>
            <a:custGeom>
              <a:avLst/>
              <a:gdLst>
                <a:gd name="T0" fmla="*/ 0 w 182"/>
                <a:gd name="T1" fmla="*/ 0 h 726"/>
                <a:gd name="T2" fmla="*/ 182 w 182"/>
                <a:gd name="T3" fmla="*/ 227 h 726"/>
                <a:gd name="T4" fmla="*/ 0 w 182"/>
                <a:gd name="T5" fmla="*/ 726 h 726"/>
                <a:gd name="T6" fmla="*/ 0 60000 65536"/>
                <a:gd name="T7" fmla="*/ 0 60000 65536"/>
                <a:gd name="T8" fmla="*/ 0 60000 65536"/>
                <a:gd name="T9" fmla="*/ 0 w 182"/>
                <a:gd name="T10" fmla="*/ 0 h 726"/>
                <a:gd name="T11" fmla="*/ 182 w 182"/>
                <a:gd name="T12" fmla="*/ 726 h 72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2" h="726">
                  <a:moveTo>
                    <a:pt x="0" y="0"/>
                  </a:moveTo>
                  <a:cubicBezTo>
                    <a:pt x="91" y="53"/>
                    <a:pt x="182" y="106"/>
                    <a:pt x="182" y="227"/>
                  </a:cubicBezTo>
                  <a:cubicBezTo>
                    <a:pt x="182" y="348"/>
                    <a:pt x="91" y="537"/>
                    <a:pt x="0" y="726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5167" name="Freeform 36"/>
            <p:cNvSpPr>
              <a:spLocks/>
            </p:cNvSpPr>
            <p:nvPr/>
          </p:nvSpPr>
          <p:spPr bwMode="auto">
            <a:xfrm>
              <a:off x="3689" y="1661"/>
              <a:ext cx="189" cy="590"/>
            </a:xfrm>
            <a:custGeom>
              <a:avLst/>
              <a:gdLst>
                <a:gd name="T0" fmla="*/ 144 w 189"/>
                <a:gd name="T1" fmla="*/ 0 h 590"/>
                <a:gd name="T2" fmla="*/ 7 w 189"/>
                <a:gd name="T3" fmla="*/ 136 h 590"/>
                <a:gd name="T4" fmla="*/ 189 w 189"/>
                <a:gd name="T5" fmla="*/ 590 h 590"/>
                <a:gd name="T6" fmla="*/ 0 60000 65536"/>
                <a:gd name="T7" fmla="*/ 0 60000 65536"/>
                <a:gd name="T8" fmla="*/ 0 60000 65536"/>
                <a:gd name="T9" fmla="*/ 0 w 189"/>
                <a:gd name="T10" fmla="*/ 0 h 590"/>
                <a:gd name="T11" fmla="*/ 189 w 189"/>
                <a:gd name="T12" fmla="*/ 590 h 59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189" h="590">
                  <a:moveTo>
                    <a:pt x="144" y="0"/>
                  </a:moveTo>
                  <a:cubicBezTo>
                    <a:pt x="72" y="19"/>
                    <a:pt x="0" y="38"/>
                    <a:pt x="7" y="136"/>
                  </a:cubicBezTo>
                  <a:cubicBezTo>
                    <a:pt x="14" y="234"/>
                    <a:pt x="101" y="412"/>
                    <a:pt x="189" y="590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33" name="Object 37"/>
            <p:cNvGraphicFramePr>
              <a:graphicFrameLocks noChangeAspect="1"/>
            </p:cNvGraphicFramePr>
            <p:nvPr/>
          </p:nvGraphicFramePr>
          <p:xfrm>
            <a:off x="3742" y="1344"/>
            <a:ext cx="194" cy="226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47" name="Equation" r:id="rId25" imgW="190440" imgH="228600" progId="Equation.3">
                    <p:embed/>
                  </p:oleObj>
                </mc:Choice>
                <mc:Fallback>
                  <p:oleObj name="Equation" r:id="rId25" imgW="190440" imgH="228600" progId="Equation.3">
                    <p:embed/>
                    <p:pic>
                      <p:nvPicPr>
                        <p:cNvPr id="0" name="Picture 89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742" y="1344"/>
                          <a:ext cx="194" cy="226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5168" name="Freeform 38"/>
            <p:cNvSpPr>
              <a:spLocks/>
            </p:cNvSpPr>
            <p:nvPr/>
          </p:nvSpPr>
          <p:spPr bwMode="auto">
            <a:xfrm>
              <a:off x="3696" y="2251"/>
              <a:ext cx="227" cy="680"/>
            </a:xfrm>
            <a:custGeom>
              <a:avLst/>
              <a:gdLst>
                <a:gd name="T0" fmla="*/ 227 w 227"/>
                <a:gd name="T1" fmla="*/ 0 h 680"/>
                <a:gd name="T2" fmla="*/ 0 w 227"/>
                <a:gd name="T3" fmla="*/ 272 h 680"/>
                <a:gd name="T4" fmla="*/ 227 w 227"/>
                <a:gd name="T5" fmla="*/ 680 h 680"/>
                <a:gd name="T6" fmla="*/ 0 60000 65536"/>
                <a:gd name="T7" fmla="*/ 0 60000 65536"/>
                <a:gd name="T8" fmla="*/ 0 60000 65536"/>
                <a:gd name="T9" fmla="*/ 0 w 227"/>
                <a:gd name="T10" fmla="*/ 0 h 680"/>
                <a:gd name="T11" fmla="*/ 227 w 227"/>
                <a:gd name="T12" fmla="*/ 680 h 68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7" h="680">
                  <a:moveTo>
                    <a:pt x="227" y="0"/>
                  </a:moveTo>
                  <a:cubicBezTo>
                    <a:pt x="113" y="79"/>
                    <a:pt x="0" y="159"/>
                    <a:pt x="0" y="272"/>
                  </a:cubicBezTo>
                  <a:cubicBezTo>
                    <a:pt x="0" y="385"/>
                    <a:pt x="113" y="532"/>
                    <a:pt x="227" y="680"/>
                  </a:cubicBezTo>
                </a:path>
              </a:pathLst>
            </a:cu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graphicFrame>
          <p:nvGraphicFramePr>
            <p:cNvPr id="5134" name="Object 39"/>
            <p:cNvGraphicFramePr>
              <a:graphicFrameLocks noChangeAspect="1"/>
            </p:cNvGraphicFramePr>
            <p:nvPr/>
          </p:nvGraphicFramePr>
          <p:xfrm>
            <a:off x="3560" y="2115"/>
            <a:ext cx="203" cy="219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48" name="Equation" r:id="rId27" imgW="190440" imgH="203040" progId="Equation.3">
                    <p:embed/>
                  </p:oleObj>
                </mc:Choice>
                <mc:Fallback>
                  <p:oleObj name="Equation" r:id="rId27" imgW="190440" imgH="203040" progId="Equation.3">
                    <p:embed/>
                    <p:pic>
                      <p:nvPicPr>
                        <p:cNvPr id="0" name="Picture 894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2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60" y="2115"/>
                          <a:ext cx="203" cy="219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5" name="Object 40"/>
            <p:cNvGraphicFramePr>
              <a:graphicFrameLocks noChangeAspect="1"/>
            </p:cNvGraphicFramePr>
            <p:nvPr/>
          </p:nvGraphicFramePr>
          <p:xfrm>
            <a:off x="3651" y="2931"/>
            <a:ext cx="234" cy="23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49" name="Equation" r:id="rId29" imgW="203040" imgH="203040" progId="Equation.3">
                    <p:embed/>
                  </p:oleObj>
                </mc:Choice>
                <mc:Fallback>
                  <p:oleObj name="Equation" r:id="rId29" imgW="203040" imgH="203040" progId="Equation.3">
                    <p:embed/>
                    <p:pic>
                      <p:nvPicPr>
                        <p:cNvPr id="0" name="Picture 895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651" y="2931"/>
                          <a:ext cx="234" cy="233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6" name="Object 41"/>
            <p:cNvGraphicFramePr>
              <a:graphicFrameLocks noChangeAspect="1"/>
            </p:cNvGraphicFramePr>
            <p:nvPr/>
          </p:nvGraphicFramePr>
          <p:xfrm>
            <a:off x="5239" y="2160"/>
            <a:ext cx="210" cy="227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0" name="Equation" r:id="rId31" imgW="190440" imgH="203040" progId="Equation.3">
                    <p:embed/>
                  </p:oleObj>
                </mc:Choice>
                <mc:Fallback>
                  <p:oleObj name="Equation" r:id="rId31" imgW="190440" imgH="203040" progId="Equation.3">
                    <p:embed/>
                    <p:pic>
                      <p:nvPicPr>
                        <p:cNvPr id="0" name="Picture 89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239" y="2160"/>
                          <a:ext cx="210" cy="227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7" name="Object 42"/>
            <p:cNvGraphicFramePr>
              <a:graphicFrameLocks noChangeAspect="1"/>
            </p:cNvGraphicFramePr>
            <p:nvPr/>
          </p:nvGraphicFramePr>
          <p:xfrm>
            <a:off x="4513" y="1616"/>
            <a:ext cx="198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1" name="Equation" r:id="rId33" imgW="177840" imgH="279360" progId="Equation.3">
                    <p:embed/>
                  </p:oleObj>
                </mc:Choice>
                <mc:Fallback>
                  <p:oleObj name="Equation" r:id="rId33" imgW="177840" imgH="279360" progId="Equation.3">
                    <p:embed/>
                    <p:pic>
                      <p:nvPicPr>
                        <p:cNvPr id="0" name="Picture 89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513" y="1616"/>
                          <a:ext cx="198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8" name="Object 43"/>
            <p:cNvGraphicFramePr>
              <a:graphicFrameLocks noChangeAspect="1"/>
            </p:cNvGraphicFramePr>
            <p:nvPr/>
          </p:nvGraphicFramePr>
          <p:xfrm>
            <a:off x="4604" y="2568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2" name="Equation" r:id="rId35" imgW="203040" imgH="279360" progId="Equation.3">
                    <p:embed/>
                  </p:oleObj>
                </mc:Choice>
                <mc:Fallback>
                  <p:oleObj name="Equation" r:id="rId35" imgW="203040" imgH="279360" progId="Equation.3">
                    <p:embed/>
                    <p:pic>
                      <p:nvPicPr>
                        <p:cNvPr id="0" name="Picture 898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604" y="2568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39" name="Object 44"/>
            <p:cNvGraphicFramePr>
              <a:graphicFrameLocks noChangeAspect="1"/>
            </p:cNvGraphicFramePr>
            <p:nvPr/>
          </p:nvGraphicFramePr>
          <p:xfrm>
            <a:off x="4286" y="2024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3" name="Equation" r:id="rId37" imgW="190440" imgH="291960" progId="Equation.3">
                    <p:embed/>
                  </p:oleObj>
                </mc:Choice>
                <mc:Fallback>
                  <p:oleObj name="Equation" r:id="rId37" imgW="190440" imgH="291960" progId="Equation.3">
                    <p:embed/>
                    <p:pic>
                      <p:nvPicPr>
                        <p:cNvPr id="0" name="Picture 899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38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286" y="2024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0" name="Object 45"/>
            <p:cNvGraphicFramePr>
              <a:graphicFrameLocks noChangeAspect="1"/>
            </p:cNvGraphicFramePr>
            <p:nvPr/>
          </p:nvGraphicFramePr>
          <p:xfrm>
            <a:off x="3923" y="1797"/>
            <a:ext cx="234" cy="30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4" name="Equation" r:id="rId39" imgW="203040" imgH="279360" progId="Equation.3">
                    <p:embed/>
                  </p:oleObj>
                </mc:Choice>
                <mc:Fallback>
                  <p:oleObj name="Equation" r:id="rId39" imgW="203040" imgH="279360" progId="Equation.3">
                    <p:embed/>
                    <p:pic>
                      <p:nvPicPr>
                        <p:cNvPr id="0" name="Picture 90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0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923" y="1797"/>
                          <a:ext cx="234" cy="305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1" name="Object 46"/>
            <p:cNvGraphicFramePr>
              <a:graphicFrameLocks noChangeAspect="1"/>
            </p:cNvGraphicFramePr>
            <p:nvPr/>
          </p:nvGraphicFramePr>
          <p:xfrm>
            <a:off x="3515" y="1706"/>
            <a:ext cx="216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5" name="Equation" r:id="rId41" imgW="190440" imgH="291960" progId="Equation.3">
                    <p:embed/>
                  </p:oleObj>
                </mc:Choice>
                <mc:Fallback>
                  <p:oleObj name="Equation" r:id="rId41" imgW="190440" imgH="291960" progId="Equation.3">
                    <p:embed/>
                    <p:pic>
                      <p:nvPicPr>
                        <p:cNvPr id="0" name="Picture 90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515" y="1706"/>
                          <a:ext cx="216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2" name="Object 47"/>
            <p:cNvGraphicFramePr>
              <a:graphicFrameLocks noChangeAspect="1"/>
            </p:cNvGraphicFramePr>
            <p:nvPr/>
          </p:nvGraphicFramePr>
          <p:xfrm>
            <a:off x="4014" y="2432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6" name="Equation" r:id="rId43" imgW="203040" imgH="291960" progId="Equation.3">
                    <p:embed/>
                  </p:oleObj>
                </mc:Choice>
                <mc:Fallback>
                  <p:oleObj name="Equation" r:id="rId43" imgW="203040" imgH="291960" progId="Equation.3">
                    <p:embed/>
                    <p:pic>
                      <p:nvPicPr>
                        <p:cNvPr id="0" name="Picture 902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4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4014" y="2432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5143" name="Object 48"/>
            <p:cNvGraphicFramePr>
              <a:graphicFrameLocks noChangeAspect="1"/>
            </p:cNvGraphicFramePr>
            <p:nvPr/>
          </p:nvGraphicFramePr>
          <p:xfrm>
            <a:off x="3470" y="2387"/>
            <a:ext cx="234" cy="323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50957" name="Equation" r:id="rId45" imgW="203040" imgH="291960" progId="Equation.3">
                    <p:embed/>
                  </p:oleObj>
                </mc:Choice>
                <mc:Fallback>
                  <p:oleObj name="Equation" r:id="rId45" imgW="203040" imgH="291960" progId="Equation.3">
                    <p:embed/>
                    <p:pic>
                      <p:nvPicPr>
                        <p:cNvPr id="0" name="Picture 903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4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470" y="2387"/>
                          <a:ext cx="234" cy="323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  <a:ext uri="{91240B29-F687-4F45-9708-019B960494DF}">
                            <a14:hiddenLine xmlns:a14="http://schemas.microsoft.com/office/drawing/2010/main" w="9525">
                              <a:solidFill>
                                <a:schemeClr val="bg2"/>
                              </a:solidFill>
                              <a:miter lim="800000"/>
                              <a:headEnd/>
                              <a:tailEnd/>
                            </a14:hiddenLine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9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3186990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Oval 5"/>
          <p:cNvSpPr>
            <a:spLocks noChangeArrowheads="1"/>
          </p:cNvSpPr>
          <p:nvPr/>
        </p:nvSpPr>
        <p:spPr bwMode="auto">
          <a:xfrm>
            <a:off x="4030663" y="114141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299" name="Oval 6"/>
          <p:cNvSpPr>
            <a:spLocks noChangeArrowheads="1"/>
          </p:cNvSpPr>
          <p:nvPr/>
        </p:nvSpPr>
        <p:spPr bwMode="auto">
          <a:xfrm>
            <a:off x="1727200" y="250983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0" name="Oval 7"/>
          <p:cNvSpPr>
            <a:spLocks noChangeArrowheads="1"/>
          </p:cNvSpPr>
          <p:nvPr/>
        </p:nvSpPr>
        <p:spPr bwMode="auto">
          <a:xfrm>
            <a:off x="6767513" y="25098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1" name="Oval 8"/>
          <p:cNvSpPr>
            <a:spLocks noChangeArrowheads="1"/>
          </p:cNvSpPr>
          <p:nvPr/>
        </p:nvSpPr>
        <p:spPr bwMode="auto">
          <a:xfrm>
            <a:off x="3382963" y="5534025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2" name="Oval 9"/>
          <p:cNvSpPr>
            <a:spLocks noChangeArrowheads="1"/>
          </p:cNvSpPr>
          <p:nvPr/>
        </p:nvSpPr>
        <p:spPr bwMode="auto">
          <a:xfrm>
            <a:off x="5543550" y="55340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3" name="Oval 10"/>
          <p:cNvSpPr>
            <a:spLocks noChangeArrowheads="1"/>
          </p:cNvSpPr>
          <p:nvPr/>
        </p:nvSpPr>
        <p:spPr bwMode="auto">
          <a:xfrm>
            <a:off x="4030663" y="2006600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4" name="Oval 11"/>
          <p:cNvSpPr>
            <a:spLocks noChangeArrowheads="1"/>
          </p:cNvSpPr>
          <p:nvPr/>
        </p:nvSpPr>
        <p:spPr bwMode="auto">
          <a:xfrm>
            <a:off x="2735263" y="27257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5" name="Oval 12"/>
          <p:cNvSpPr>
            <a:spLocks noChangeArrowheads="1"/>
          </p:cNvSpPr>
          <p:nvPr/>
        </p:nvSpPr>
        <p:spPr bwMode="auto">
          <a:xfrm>
            <a:off x="5830888" y="27257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6" name="Oval 13"/>
          <p:cNvSpPr>
            <a:spLocks noChangeArrowheads="1"/>
          </p:cNvSpPr>
          <p:nvPr/>
        </p:nvSpPr>
        <p:spPr bwMode="auto">
          <a:xfrm>
            <a:off x="3743325" y="459898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7" name="Oval 14"/>
          <p:cNvSpPr>
            <a:spLocks noChangeArrowheads="1"/>
          </p:cNvSpPr>
          <p:nvPr/>
        </p:nvSpPr>
        <p:spPr bwMode="auto">
          <a:xfrm>
            <a:off x="5254625" y="4670425"/>
            <a:ext cx="144463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8" name="Oval 15"/>
          <p:cNvSpPr>
            <a:spLocks noChangeArrowheads="1"/>
          </p:cNvSpPr>
          <p:nvPr/>
        </p:nvSpPr>
        <p:spPr bwMode="auto">
          <a:xfrm>
            <a:off x="4030663" y="294163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09" name="Oval 16"/>
          <p:cNvSpPr>
            <a:spLocks noChangeArrowheads="1"/>
          </p:cNvSpPr>
          <p:nvPr/>
        </p:nvSpPr>
        <p:spPr bwMode="auto">
          <a:xfrm>
            <a:off x="4822825" y="2582863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0" name="Oval 17"/>
          <p:cNvSpPr>
            <a:spLocks noChangeArrowheads="1"/>
          </p:cNvSpPr>
          <p:nvPr/>
        </p:nvSpPr>
        <p:spPr bwMode="auto">
          <a:xfrm>
            <a:off x="3382963" y="3446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1" name="Oval 18"/>
          <p:cNvSpPr>
            <a:spLocks noChangeArrowheads="1"/>
          </p:cNvSpPr>
          <p:nvPr/>
        </p:nvSpPr>
        <p:spPr bwMode="auto">
          <a:xfrm>
            <a:off x="5327650" y="3446463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2" name="Oval 19"/>
          <p:cNvSpPr>
            <a:spLocks noChangeArrowheads="1"/>
          </p:cNvSpPr>
          <p:nvPr/>
        </p:nvSpPr>
        <p:spPr bwMode="auto">
          <a:xfrm>
            <a:off x="3598863" y="25828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3" name="Oval 20"/>
          <p:cNvSpPr>
            <a:spLocks noChangeArrowheads="1"/>
          </p:cNvSpPr>
          <p:nvPr/>
        </p:nvSpPr>
        <p:spPr bwMode="auto">
          <a:xfrm>
            <a:off x="4535488" y="4383088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4" name="Oval 21"/>
          <p:cNvSpPr>
            <a:spLocks noChangeArrowheads="1"/>
          </p:cNvSpPr>
          <p:nvPr/>
        </p:nvSpPr>
        <p:spPr bwMode="auto">
          <a:xfrm>
            <a:off x="4535488" y="3806825"/>
            <a:ext cx="144462" cy="144463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5" name="Oval 22"/>
          <p:cNvSpPr>
            <a:spLocks noChangeArrowheads="1"/>
          </p:cNvSpPr>
          <p:nvPr/>
        </p:nvSpPr>
        <p:spPr bwMode="auto">
          <a:xfrm>
            <a:off x="4103688" y="3446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6" name="Oval 23"/>
          <p:cNvSpPr>
            <a:spLocks noChangeArrowheads="1"/>
          </p:cNvSpPr>
          <p:nvPr/>
        </p:nvSpPr>
        <p:spPr bwMode="auto">
          <a:xfrm>
            <a:off x="4606925" y="2941638"/>
            <a:ext cx="144463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7" name="Oval 24"/>
          <p:cNvSpPr>
            <a:spLocks noChangeArrowheads="1"/>
          </p:cNvSpPr>
          <p:nvPr/>
        </p:nvSpPr>
        <p:spPr bwMode="auto">
          <a:xfrm>
            <a:off x="4751388" y="3446463"/>
            <a:ext cx="144462" cy="144462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318" name="Line 25"/>
          <p:cNvSpPr>
            <a:spLocks noChangeShapeType="1"/>
          </p:cNvSpPr>
          <p:nvPr/>
        </p:nvSpPr>
        <p:spPr bwMode="auto">
          <a:xfrm flipH="1">
            <a:off x="1798638" y="1214438"/>
            <a:ext cx="2305050" cy="13684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19" name="Line 26"/>
          <p:cNvSpPr>
            <a:spLocks noChangeShapeType="1"/>
          </p:cNvSpPr>
          <p:nvPr/>
        </p:nvSpPr>
        <p:spPr bwMode="auto">
          <a:xfrm>
            <a:off x="4103688" y="1214438"/>
            <a:ext cx="2808287" cy="13684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0" name="Line 27"/>
          <p:cNvSpPr>
            <a:spLocks noChangeShapeType="1"/>
          </p:cNvSpPr>
          <p:nvPr/>
        </p:nvSpPr>
        <p:spPr bwMode="auto">
          <a:xfrm>
            <a:off x="1798638" y="2582863"/>
            <a:ext cx="1584325" cy="30241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1" name="Line 28"/>
          <p:cNvSpPr>
            <a:spLocks noChangeShapeType="1"/>
          </p:cNvSpPr>
          <p:nvPr/>
        </p:nvSpPr>
        <p:spPr bwMode="auto">
          <a:xfrm>
            <a:off x="3527425" y="5607050"/>
            <a:ext cx="2087563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2" name="Line 29"/>
          <p:cNvSpPr>
            <a:spLocks noChangeShapeType="1"/>
          </p:cNvSpPr>
          <p:nvPr/>
        </p:nvSpPr>
        <p:spPr bwMode="auto">
          <a:xfrm flipH="1">
            <a:off x="5614988" y="2582863"/>
            <a:ext cx="1296987" cy="30241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3" name="Line 30"/>
          <p:cNvSpPr>
            <a:spLocks noChangeShapeType="1"/>
          </p:cNvSpPr>
          <p:nvPr/>
        </p:nvSpPr>
        <p:spPr bwMode="auto">
          <a:xfrm>
            <a:off x="4103688" y="1214438"/>
            <a:ext cx="1587" cy="8636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4" name="Line 31"/>
          <p:cNvSpPr>
            <a:spLocks noChangeShapeType="1"/>
          </p:cNvSpPr>
          <p:nvPr/>
        </p:nvSpPr>
        <p:spPr bwMode="auto">
          <a:xfrm flipH="1">
            <a:off x="5903913" y="2582863"/>
            <a:ext cx="935037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5" name="Line 32"/>
          <p:cNvSpPr>
            <a:spLocks noChangeShapeType="1"/>
          </p:cNvSpPr>
          <p:nvPr/>
        </p:nvSpPr>
        <p:spPr bwMode="auto">
          <a:xfrm>
            <a:off x="5327650" y="4741863"/>
            <a:ext cx="287338" cy="8651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6" name="Line 33"/>
          <p:cNvSpPr>
            <a:spLocks noChangeShapeType="1"/>
          </p:cNvSpPr>
          <p:nvPr/>
        </p:nvSpPr>
        <p:spPr bwMode="auto">
          <a:xfrm flipH="1">
            <a:off x="3454400" y="4670425"/>
            <a:ext cx="358775" cy="9366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7" name="Line 34"/>
          <p:cNvSpPr>
            <a:spLocks noChangeShapeType="1"/>
          </p:cNvSpPr>
          <p:nvPr/>
        </p:nvSpPr>
        <p:spPr bwMode="auto">
          <a:xfrm>
            <a:off x="1798638" y="2582863"/>
            <a:ext cx="1008062" cy="2159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8" name="Line 35"/>
          <p:cNvSpPr>
            <a:spLocks noChangeShapeType="1"/>
          </p:cNvSpPr>
          <p:nvPr/>
        </p:nvSpPr>
        <p:spPr bwMode="auto">
          <a:xfrm flipH="1">
            <a:off x="5327650" y="3517900"/>
            <a:ext cx="71438" cy="12239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29" name="Line 36"/>
          <p:cNvSpPr>
            <a:spLocks noChangeShapeType="1"/>
          </p:cNvSpPr>
          <p:nvPr/>
        </p:nvSpPr>
        <p:spPr bwMode="auto">
          <a:xfrm flipH="1">
            <a:off x="5399088" y="2798763"/>
            <a:ext cx="504825" cy="7191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0" name="Line 37"/>
          <p:cNvSpPr>
            <a:spLocks noChangeShapeType="1"/>
          </p:cNvSpPr>
          <p:nvPr/>
        </p:nvSpPr>
        <p:spPr bwMode="auto">
          <a:xfrm>
            <a:off x="3454400" y="3517900"/>
            <a:ext cx="360363" cy="11525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1" name="Line 38"/>
          <p:cNvSpPr>
            <a:spLocks noChangeShapeType="1"/>
          </p:cNvSpPr>
          <p:nvPr/>
        </p:nvSpPr>
        <p:spPr bwMode="auto">
          <a:xfrm>
            <a:off x="2806700" y="2798763"/>
            <a:ext cx="649288" cy="70167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2" name="Line 39"/>
          <p:cNvSpPr>
            <a:spLocks noChangeShapeType="1"/>
          </p:cNvSpPr>
          <p:nvPr/>
        </p:nvSpPr>
        <p:spPr bwMode="auto">
          <a:xfrm>
            <a:off x="4606925" y="4454525"/>
            <a:ext cx="720725" cy="2889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3" name="Line 40"/>
          <p:cNvSpPr>
            <a:spLocks noChangeShapeType="1"/>
          </p:cNvSpPr>
          <p:nvPr/>
        </p:nvSpPr>
        <p:spPr bwMode="auto">
          <a:xfrm flipH="1">
            <a:off x="3814763" y="4445000"/>
            <a:ext cx="765175" cy="2428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4" name="Line 41"/>
          <p:cNvSpPr>
            <a:spLocks noChangeShapeType="1"/>
          </p:cNvSpPr>
          <p:nvPr/>
        </p:nvSpPr>
        <p:spPr bwMode="auto">
          <a:xfrm flipH="1">
            <a:off x="3743325" y="2078038"/>
            <a:ext cx="360363" cy="5762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5" name="Line 42"/>
          <p:cNvSpPr>
            <a:spLocks noChangeShapeType="1"/>
          </p:cNvSpPr>
          <p:nvPr/>
        </p:nvSpPr>
        <p:spPr bwMode="auto">
          <a:xfrm flipV="1">
            <a:off x="2806700" y="2654300"/>
            <a:ext cx="863600" cy="1444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6" name="Line 43"/>
          <p:cNvSpPr>
            <a:spLocks noChangeShapeType="1"/>
          </p:cNvSpPr>
          <p:nvPr/>
        </p:nvSpPr>
        <p:spPr bwMode="auto">
          <a:xfrm>
            <a:off x="4175125" y="2078038"/>
            <a:ext cx="720725" cy="5762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7" name="Line 44"/>
          <p:cNvSpPr>
            <a:spLocks noChangeShapeType="1"/>
          </p:cNvSpPr>
          <p:nvPr/>
        </p:nvSpPr>
        <p:spPr bwMode="auto">
          <a:xfrm>
            <a:off x="4895850" y="2654300"/>
            <a:ext cx="1008063" cy="1444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8" name="Line 45"/>
          <p:cNvSpPr>
            <a:spLocks noChangeShapeType="1"/>
          </p:cNvSpPr>
          <p:nvPr/>
        </p:nvSpPr>
        <p:spPr bwMode="auto">
          <a:xfrm>
            <a:off x="4103688" y="3014663"/>
            <a:ext cx="647700" cy="158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39" name="Line 46"/>
          <p:cNvSpPr>
            <a:spLocks noChangeShapeType="1"/>
          </p:cNvSpPr>
          <p:nvPr/>
        </p:nvSpPr>
        <p:spPr bwMode="auto">
          <a:xfrm flipH="1">
            <a:off x="4678363" y="2654300"/>
            <a:ext cx="217487" cy="431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0" name="Line 47"/>
          <p:cNvSpPr>
            <a:spLocks noChangeShapeType="1"/>
          </p:cNvSpPr>
          <p:nvPr/>
        </p:nvSpPr>
        <p:spPr bwMode="auto">
          <a:xfrm>
            <a:off x="3670300" y="2654300"/>
            <a:ext cx="433388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1" name="Line 48"/>
          <p:cNvSpPr>
            <a:spLocks noChangeShapeType="1"/>
          </p:cNvSpPr>
          <p:nvPr/>
        </p:nvSpPr>
        <p:spPr bwMode="auto">
          <a:xfrm>
            <a:off x="3454400" y="3517900"/>
            <a:ext cx="720725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2" name="Line 49"/>
          <p:cNvSpPr>
            <a:spLocks noChangeShapeType="1"/>
          </p:cNvSpPr>
          <p:nvPr/>
        </p:nvSpPr>
        <p:spPr bwMode="auto">
          <a:xfrm>
            <a:off x="4822825" y="3517900"/>
            <a:ext cx="576263" cy="1588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3" name="Line 50"/>
          <p:cNvSpPr>
            <a:spLocks noChangeShapeType="1"/>
          </p:cNvSpPr>
          <p:nvPr/>
        </p:nvSpPr>
        <p:spPr bwMode="auto">
          <a:xfrm>
            <a:off x="4606925" y="3878263"/>
            <a:ext cx="1588" cy="576262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4" name="Line 51"/>
          <p:cNvSpPr>
            <a:spLocks noChangeShapeType="1"/>
          </p:cNvSpPr>
          <p:nvPr/>
        </p:nvSpPr>
        <p:spPr bwMode="auto">
          <a:xfrm>
            <a:off x="4678363" y="3014663"/>
            <a:ext cx="144462" cy="431800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5" name="Line 52"/>
          <p:cNvSpPr>
            <a:spLocks noChangeShapeType="1"/>
          </p:cNvSpPr>
          <p:nvPr/>
        </p:nvSpPr>
        <p:spPr bwMode="auto">
          <a:xfrm>
            <a:off x="4103688" y="3014663"/>
            <a:ext cx="71437" cy="503237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6" name="Line 53"/>
          <p:cNvSpPr>
            <a:spLocks noChangeShapeType="1"/>
          </p:cNvSpPr>
          <p:nvPr/>
        </p:nvSpPr>
        <p:spPr bwMode="auto">
          <a:xfrm>
            <a:off x="4175125" y="3517900"/>
            <a:ext cx="431800" cy="360363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47" name="Line 54"/>
          <p:cNvSpPr>
            <a:spLocks noChangeShapeType="1"/>
          </p:cNvSpPr>
          <p:nvPr/>
        </p:nvSpPr>
        <p:spPr bwMode="auto">
          <a:xfrm flipH="1">
            <a:off x="4606925" y="3500438"/>
            <a:ext cx="242888" cy="377825"/>
          </a:xfrm>
          <a:prstGeom prst="line">
            <a:avLst/>
          </a:prstGeom>
          <a:noFill/>
          <a:ln w="9525">
            <a:solidFill>
              <a:schemeClr val="bg1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53" name="Line 57"/>
          <p:cNvSpPr>
            <a:spLocks noChangeShapeType="1"/>
          </p:cNvSpPr>
          <p:nvPr/>
        </p:nvSpPr>
        <p:spPr bwMode="auto">
          <a:xfrm>
            <a:off x="1798638" y="2582863"/>
            <a:ext cx="1584325" cy="30241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0" name="Line 64"/>
          <p:cNvSpPr>
            <a:spLocks noChangeShapeType="1"/>
          </p:cNvSpPr>
          <p:nvPr/>
        </p:nvSpPr>
        <p:spPr bwMode="auto">
          <a:xfrm flipH="1">
            <a:off x="3455988" y="4670425"/>
            <a:ext cx="358775" cy="9366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1" name="Line 65"/>
          <p:cNvSpPr>
            <a:spLocks noChangeShapeType="1"/>
          </p:cNvSpPr>
          <p:nvPr/>
        </p:nvSpPr>
        <p:spPr bwMode="auto">
          <a:xfrm flipH="1">
            <a:off x="3814763" y="4445000"/>
            <a:ext cx="811212" cy="225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2" name="Line 66"/>
          <p:cNvSpPr>
            <a:spLocks noChangeShapeType="1"/>
          </p:cNvSpPr>
          <p:nvPr/>
        </p:nvSpPr>
        <p:spPr bwMode="auto">
          <a:xfrm>
            <a:off x="4625975" y="3905250"/>
            <a:ext cx="1588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3" name="Line 67"/>
          <p:cNvSpPr>
            <a:spLocks noChangeShapeType="1"/>
          </p:cNvSpPr>
          <p:nvPr/>
        </p:nvSpPr>
        <p:spPr bwMode="auto">
          <a:xfrm flipH="1">
            <a:off x="4625975" y="3500438"/>
            <a:ext cx="223838" cy="3778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4" name="Line 68"/>
          <p:cNvSpPr>
            <a:spLocks noChangeShapeType="1"/>
          </p:cNvSpPr>
          <p:nvPr/>
        </p:nvSpPr>
        <p:spPr bwMode="auto">
          <a:xfrm>
            <a:off x="4670425" y="3005138"/>
            <a:ext cx="144463" cy="4318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5" name="Line 69"/>
          <p:cNvSpPr>
            <a:spLocks noChangeShapeType="1"/>
          </p:cNvSpPr>
          <p:nvPr/>
        </p:nvSpPr>
        <p:spPr bwMode="auto">
          <a:xfrm>
            <a:off x="4086225" y="3005138"/>
            <a:ext cx="584200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6" name="Line 70"/>
          <p:cNvSpPr>
            <a:spLocks noChangeShapeType="1"/>
          </p:cNvSpPr>
          <p:nvPr/>
        </p:nvSpPr>
        <p:spPr bwMode="auto">
          <a:xfrm>
            <a:off x="4086225" y="3005138"/>
            <a:ext cx="71438" cy="50323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7" name="Line 71"/>
          <p:cNvSpPr>
            <a:spLocks noChangeShapeType="1"/>
          </p:cNvSpPr>
          <p:nvPr/>
        </p:nvSpPr>
        <p:spPr bwMode="auto">
          <a:xfrm>
            <a:off x="3455988" y="3500438"/>
            <a:ext cx="720725" cy="15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8" name="Line 72"/>
          <p:cNvSpPr>
            <a:spLocks noChangeShapeType="1"/>
          </p:cNvSpPr>
          <p:nvPr/>
        </p:nvSpPr>
        <p:spPr bwMode="auto">
          <a:xfrm>
            <a:off x="2825750" y="2825750"/>
            <a:ext cx="630238" cy="6746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69" name="Line 73"/>
          <p:cNvSpPr>
            <a:spLocks noChangeShapeType="1"/>
          </p:cNvSpPr>
          <p:nvPr/>
        </p:nvSpPr>
        <p:spPr bwMode="auto">
          <a:xfrm flipV="1">
            <a:off x="2825750" y="2644775"/>
            <a:ext cx="863600" cy="1444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0" name="Line 74"/>
          <p:cNvSpPr>
            <a:spLocks noChangeShapeType="1"/>
          </p:cNvSpPr>
          <p:nvPr/>
        </p:nvSpPr>
        <p:spPr bwMode="auto">
          <a:xfrm flipH="1">
            <a:off x="3725863" y="2060575"/>
            <a:ext cx="360362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1" name="Line 75"/>
          <p:cNvSpPr>
            <a:spLocks noChangeShapeType="1"/>
          </p:cNvSpPr>
          <p:nvPr/>
        </p:nvSpPr>
        <p:spPr bwMode="auto">
          <a:xfrm>
            <a:off x="4130675" y="2060575"/>
            <a:ext cx="720725" cy="576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2" name="Line 76"/>
          <p:cNvSpPr>
            <a:spLocks noChangeShapeType="1"/>
          </p:cNvSpPr>
          <p:nvPr/>
        </p:nvSpPr>
        <p:spPr bwMode="auto">
          <a:xfrm>
            <a:off x="4895850" y="2644775"/>
            <a:ext cx="1008063" cy="1444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3" name="Line 77"/>
          <p:cNvSpPr>
            <a:spLocks noChangeShapeType="1"/>
          </p:cNvSpPr>
          <p:nvPr/>
        </p:nvSpPr>
        <p:spPr bwMode="auto">
          <a:xfrm flipH="1">
            <a:off x="5391150" y="2781300"/>
            <a:ext cx="504825" cy="71913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4" name="Line 78"/>
          <p:cNvSpPr>
            <a:spLocks noChangeShapeType="1"/>
          </p:cNvSpPr>
          <p:nvPr/>
        </p:nvSpPr>
        <p:spPr bwMode="auto">
          <a:xfrm flipH="1">
            <a:off x="5345113" y="3455988"/>
            <a:ext cx="71437" cy="1223962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5" name="Line 79"/>
          <p:cNvSpPr>
            <a:spLocks noChangeShapeType="1"/>
          </p:cNvSpPr>
          <p:nvPr/>
        </p:nvSpPr>
        <p:spPr bwMode="auto">
          <a:xfrm>
            <a:off x="5300663" y="4716463"/>
            <a:ext cx="287337" cy="865187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6" name="Line 80"/>
          <p:cNvSpPr>
            <a:spLocks noChangeShapeType="1"/>
          </p:cNvSpPr>
          <p:nvPr/>
        </p:nvSpPr>
        <p:spPr bwMode="auto">
          <a:xfrm flipH="1">
            <a:off x="5578475" y="2600325"/>
            <a:ext cx="1296988" cy="30241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7" name="Line 81"/>
          <p:cNvSpPr>
            <a:spLocks noChangeShapeType="1"/>
          </p:cNvSpPr>
          <p:nvPr/>
        </p:nvSpPr>
        <p:spPr bwMode="auto">
          <a:xfrm>
            <a:off x="4067175" y="1214438"/>
            <a:ext cx="2808288" cy="1368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64978" name="Line 82"/>
          <p:cNvSpPr>
            <a:spLocks noChangeShapeType="1"/>
          </p:cNvSpPr>
          <p:nvPr/>
        </p:nvSpPr>
        <p:spPr bwMode="auto">
          <a:xfrm flipH="1">
            <a:off x="1781175" y="1231900"/>
            <a:ext cx="2305050" cy="1368425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369" name="Text Box 84"/>
          <p:cNvSpPr txBox="1">
            <a:spLocks noChangeArrowheads="1"/>
          </p:cNvSpPr>
          <p:nvPr/>
        </p:nvSpPr>
        <p:spPr bwMode="auto">
          <a:xfrm>
            <a:off x="251520" y="5624513"/>
            <a:ext cx="8900418" cy="83099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3399"/>
                </a:solidFill>
              </a:rPr>
              <a:t>问题转化为：找一条沿着正十二面体（</a:t>
            </a:r>
            <a:r>
              <a:rPr lang="en-US" altLang="zh-CN" dirty="0">
                <a:solidFill>
                  <a:srgbClr val="003399"/>
                </a:solidFill>
              </a:rPr>
              <a:t>12</a:t>
            </a:r>
            <a:r>
              <a:rPr lang="zh-CN" altLang="en-US" dirty="0">
                <a:solidFill>
                  <a:srgbClr val="003399"/>
                </a:solidFill>
              </a:rPr>
              <a:t>个五边形面，</a:t>
            </a:r>
            <a:r>
              <a:rPr lang="en-US" altLang="zh-CN" dirty="0">
                <a:solidFill>
                  <a:srgbClr val="003399"/>
                </a:solidFill>
              </a:rPr>
              <a:t>20</a:t>
            </a:r>
            <a:r>
              <a:rPr lang="zh-CN" altLang="en-US" dirty="0">
                <a:solidFill>
                  <a:srgbClr val="003399"/>
                </a:solidFill>
              </a:rPr>
              <a:t>个顶点）的棱通过每个顶点恰好一次的回路</a:t>
            </a:r>
          </a:p>
        </p:txBody>
      </p:sp>
      <p:sp>
        <p:nvSpPr>
          <p:cNvPr id="55370" name="Text Box 86"/>
          <p:cNvSpPr txBox="1">
            <a:spLocks noChangeArrowheads="1"/>
          </p:cNvSpPr>
          <p:nvPr/>
        </p:nvSpPr>
        <p:spPr bwMode="auto">
          <a:xfrm>
            <a:off x="312738" y="4959350"/>
            <a:ext cx="2325686" cy="427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200" dirty="0"/>
              <a:t>Hamilton 1856</a:t>
            </a:r>
            <a:r>
              <a:rPr lang="zh-CN" altLang="en-US" sz="2200" dirty="0"/>
              <a:t>年</a:t>
            </a:r>
          </a:p>
        </p:txBody>
      </p:sp>
      <p:sp>
        <p:nvSpPr>
          <p:cNvPr id="75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6" name="灯片编号占位符 75"/>
          <p:cNvSpPr>
            <a:spLocks noGrp="1"/>
          </p:cNvSpPr>
          <p:nvPr>
            <p:ph type="sldNum" sz="quarter" idx="4294967295"/>
          </p:nvPr>
        </p:nvSpPr>
        <p:spPr>
          <a:xfrm>
            <a:off x="8532439" y="6492875"/>
            <a:ext cx="623481" cy="26649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z="1400" smtClean="0"/>
              <a:pPr/>
              <a:t>21</a:t>
            </a:fld>
            <a:endParaRPr lang="zh-CN" altLang="en-US" sz="1400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9129252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649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649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4649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649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4649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649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4649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2" dur="500"/>
                                        <p:tgtEl>
                                          <p:spTgt spid="4649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4649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500"/>
                                        <p:tgtEl>
                                          <p:spTgt spid="4649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1000"/>
                                        <p:tgtEl>
                                          <p:spTgt spid="4649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1500"/>
                            </p:stCondLst>
                            <p:childTnLst>
                              <p:par>
                                <p:cTn id="58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0" dur="1000"/>
                                        <p:tgtEl>
                                          <p:spTgt spid="4649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1" fill="hold">
                            <p:stCondLst>
                              <p:cond delay="2500"/>
                            </p:stCondLst>
                            <p:childTnLst>
                              <p:par>
                                <p:cTn id="62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4" dur="1000"/>
                                        <p:tgtEl>
                                          <p:spTgt spid="4649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500"/>
                            </p:stCondLst>
                            <p:childTnLst>
                              <p:par>
                                <p:cTn id="6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1000"/>
                                        <p:tgtEl>
                                          <p:spTgt spid="4649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9" fill="hold">
                            <p:stCondLst>
                              <p:cond delay="4500"/>
                            </p:stCondLst>
                            <p:childTnLst>
                              <p:par>
                                <p:cTn id="7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2" dur="1000"/>
                                        <p:tgtEl>
                                          <p:spTgt spid="4649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5500"/>
                            </p:stCondLst>
                            <p:childTnLst>
                              <p:par>
                                <p:cTn id="74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6" dur="1000"/>
                                        <p:tgtEl>
                                          <p:spTgt spid="4649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7" fill="hold">
                            <p:stCondLst>
                              <p:cond delay="6500"/>
                            </p:stCondLst>
                            <p:childTnLst>
                              <p:par>
                                <p:cTn id="7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0" dur="1000"/>
                                        <p:tgtEl>
                                          <p:spTgt spid="4649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7500"/>
                            </p:stCondLst>
                            <p:childTnLst>
                              <p:par>
                                <p:cTn id="8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1000"/>
                                        <p:tgtEl>
                                          <p:spTgt spid="464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5" fill="hold">
                            <p:stCondLst>
                              <p:cond delay="8500"/>
                            </p:stCondLst>
                            <p:childTnLst>
                              <p:par>
                                <p:cTn id="8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8" dur="1000"/>
                                        <p:tgtEl>
                                          <p:spTgt spid="464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9" fill="hold">
                            <p:stCondLst>
                              <p:cond delay="9500"/>
                            </p:stCondLst>
                            <p:childTnLst>
                              <p:par>
                                <p:cTn id="90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4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92" dur="1000"/>
                                        <p:tgtEl>
                                          <p:spTgt spid="464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4953" grpId="0" animBg="1"/>
      <p:bldP spid="464960" grpId="0" animBg="1"/>
      <p:bldP spid="464961" grpId="0" animBg="1"/>
      <p:bldP spid="464962" grpId="0" animBg="1"/>
      <p:bldP spid="464963" grpId="0" animBg="1"/>
      <p:bldP spid="464964" grpId="0" animBg="1"/>
      <p:bldP spid="464965" grpId="0" animBg="1"/>
      <p:bldP spid="464966" grpId="0" animBg="1"/>
      <p:bldP spid="464967" grpId="0" animBg="1"/>
      <p:bldP spid="464968" grpId="0" animBg="1"/>
      <p:bldP spid="464969" grpId="0" animBg="1"/>
      <p:bldP spid="464970" grpId="0" animBg="1"/>
      <p:bldP spid="464971" grpId="0" animBg="1"/>
      <p:bldP spid="464972" grpId="0" animBg="1"/>
      <p:bldP spid="464973" grpId="0" animBg="1"/>
      <p:bldP spid="464974" grpId="0" animBg="1"/>
      <p:bldP spid="464975" grpId="0" animBg="1"/>
      <p:bldP spid="464976" grpId="0" animBg="1"/>
      <p:bldP spid="464977" grpId="0" animBg="1"/>
      <p:bldP spid="464978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4" name="Rectangle 74"/>
          <p:cNvSpPr>
            <a:spLocks noChangeArrowheads="1"/>
          </p:cNvSpPr>
          <p:nvPr/>
        </p:nvSpPr>
        <p:spPr bwMode="auto">
          <a:xfrm>
            <a:off x="0" y="1898650"/>
            <a:ext cx="6327775" cy="356405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可将这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个城市看作是十二面体上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的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20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个顶点，每一个面都是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5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边形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到达每个顶点时，都面临着两种选择：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向左或向右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如果向左记为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L,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向右记为Ｒ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    </a:t>
            </a: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LR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表示先向左，再向右转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/>
                </a:solidFill>
              </a:rPr>
              <a:t> </a:t>
            </a:r>
          </a:p>
        </p:txBody>
      </p:sp>
      <p:sp>
        <p:nvSpPr>
          <p:cNvPr id="75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6" name="灯片编号占位符 7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22</a:t>
            </a:fld>
            <a:endParaRPr lang="zh-CN" altLang="en-US" dirty="0"/>
          </a:p>
        </p:txBody>
      </p:sp>
      <p:grpSp>
        <p:nvGrpSpPr>
          <p:cNvPr id="148" name="组合 147"/>
          <p:cNvGrpSpPr/>
          <p:nvPr/>
        </p:nvGrpSpPr>
        <p:grpSpPr>
          <a:xfrm>
            <a:off x="5266164" y="3227334"/>
            <a:ext cx="3023003" cy="2610644"/>
            <a:chOff x="1721675" y="1214438"/>
            <a:chExt cx="5190300" cy="4482306"/>
          </a:xfrm>
        </p:grpSpPr>
        <p:sp>
          <p:nvSpPr>
            <p:cNvPr id="149" name="Oval 6"/>
            <p:cNvSpPr>
              <a:spLocks noChangeArrowheads="1"/>
            </p:cNvSpPr>
            <p:nvPr/>
          </p:nvSpPr>
          <p:spPr bwMode="auto">
            <a:xfrm>
              <a:off x="1727200" y="25098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0" name="Oval 7"/>
            <p:cNvSpPr>
              <a:spLocks noChangeArrowheads="1"/>
            </p:cNvSpPr>
            <p:nvPr/>
          </p:nvSpPr>
          <p:spPr bwMode="auto">
            <a:xfrm>
              <a:off x="6767513" y="25098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" name="Oval 8"/>
            <p:cNvSpPr>
              <a:spLocks noChangeArrowheads="1"/>
            </p:cNvSpPr>
            <p:nvPr/>
          </p:nvSpPr>
          <p:spPr bwMode="auto">
            <a:xfrm>
              <a:off x="3382963" y="55340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Oval 9"/>
            <p:cNvSpPr>
              <a:spLocks noChangeArrowheads="1"/>
            </p:cNvSpPr>
            <p:nvPr/>
          </p:nvSpPr>
          <p:spPr bwMode="auto">
            <a:xfrm>
              <a:off x="5543550" y="55340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" name="Oval 10"/>
            <p:cNvSpPr>
              <a:spLocks noChangeArrowheads="1"/>
            </p:cNvSpPr>
            <p:nvPr/>
          </p:nvSpPr>
          <p:spPr bwMode="auto">
            <a:xfrm>
              <a:off x="4030663" y="2006600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" name="Oval 11"/>
            <p:cNvSpPr>
              <a:spLocks noChangeArrowheads="1"/>
            </p:cNvSpPr>
            <p:nvPr/>
          </p:nvSpPr>
          <p:spPr bwMode="auto">
            <a:xfrm>
              <a:off x="2735263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" name="Oval 12"/>
            <p:cNvSpPr>
              <a:spLocks noChangeArrowheads="1"/>
            </p:cNvSpPr>
            <p:nvPr/>
          </p:nvSpPr>
          <p:spPr bwMode="auto">
            <a:xfrm>
              <a:off x="5830888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" name="Oval 13"/>
            <p:cNvSpPr>
              <a:spLocks noChangeArrowheads="1"/>
            </p:cNvSpPr>
            <p:nvPr/>
          </p:nvSpPr>
          <p:spPr bwMode="auto">
            <a:xfrm>
              <a:off x="3743325" y="459898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Oval 14"/>
            <p:cNvSpPr>
              <a:spLocks noChangeArrowheads="1"/>
            </p:cNvSpPr>
            <p:nvPr/>
          </p:nvSpPr>
          <p:spPr bwMode="auto">
            <a:xfrm>
              <a:off x="5254625" y="46704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" name="Oval 15"/>
            <p:cNvSpPr>
              <a:spLocks noChangeArrowheads="1"/>
            </p:cNvSpPr>
            <p:nvPr/>
          </p:nvSpPr>
          <p:spPr bwMode="auto">
            <a:xfrm>
              <a:off x="4030663" y="29416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9" name="Oval 16"/>
            <p:cNvSpPr>
              <a:spLocks noChangeArrowheads="1"/>
            </p:cNvSpPr>
            <p:nvPr/>
          </p:nvSpPr>
          <p:spPr bwMode="auto">
            <a:xfrm>
              <a:off x="4822825" y="25828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" name="Oval 17"/>
            <p:cNvSpPr>
              <a:spLocks noChangeArrowheads="1"/>
            </p:cNvSpPr>
            <p:nvPr/>
          </p:nvSpPr>
          <p:spPr bwMode="auto">
            <a:xfrm>
              <a:off x="3382963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" name="Oval 18"/>
            <p:cNvSpPr>
              <a:spLocks noChangeArrowheads="1"/>
            </p:cNvSpPr>
            <p:nvPr/>
          </p:nvSpPr>
          <p:spPr bwMode="auto">
            <a:xfrm>
              <a:off x="5327650" y="34464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2" name="Oval 19"/>
            <p:cNvSpPr>
              <a:spLocks noChangeArrowheads="1"/>
            </p:cNvSpPr>
            <p:nvPr/>
          </p:nvSpPr>
          <p:spPr bwMode="auto">
            <a:xfrm>
              <a:off x="3598863" y="25828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" name="Oval 20"/>
            <p:cNvSpPr>
              <a:spLocks noChangeArrowheads="1"/>
            </p:cNvSpPr>
            <p:nvPr/>
          </p:nvSpPr>
          <p:spPr bwMode="auto">
            <a:xfrm>
              <a:off x="4535488" y="438308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Oval 21"/>
            <p:cNvSpPr>
              <a:spLocks noChangeArrowheads="1"/>
            </p:cNvSpPr>
            <p:nvPr/>
          </p:nvSpPr>
          <p:spPr bwMode="auto">
            <a:xfrm>
              <a:off x="4535488" y="38068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" name="Oval 22"/>
            <p:cNvSpPr>
              <a:spLocks noChangeArrowheads="1"/>
            </p:cNvSpPr>
            <p:nvPr/>
          </p:nvSpPr>
          <p:spPr bwMode="auto">
            <a:xfrm>
              <a:off x="41036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" name="Oval 23"/>
            <p:cNvSpPr>
              <a:spLocks noChangeArrowheads="1"/>
            </p:cNvSpPr>
            <p:nvPr/>
          </p:nvSpPr>
          <p:spPr bwMode="auto">
            <a:xfrm>
              <a:off x="4606925" y="29416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Oval 24"/>
            <p:cNvSpPr>
              <a:spLocks noChangeArrowheads="1"/>
            </p:cNvSpPr>
            <p:nvPr/>
          </p:nvSpPr>
          <p:spPr bwMode="auto">
            <a:xfrm>
              <a:off x="47513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" name="Line 25"/>
            <p:cNvSpPr>
              <a:spLocks noChangeShapeType="1"/>
            </p:cNvSpPr>
            <p:nvPr/>
          </p:nvSpPr>
          <p:spPr bwMode="auto">
            <a:xfrm flipH="1">
              <a:off x="1798638" y="1214438"/>
              <a:ext cx="2305050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9" name="Line 26"/>
            <p:cNvSpPr>
              <a:spLocks noChangeShapeType="1"/>
            </p:cNvSpPr>
            <p:nvPr/>
          </p:nvSpPr>
          <p:spPr bwMode="auto">
            <a:xfrm>
              <a:off x="4103688" y="1214438"/>
              <a:ext cx="2808287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0" name="Line 2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1" name="Line 28"/>
            <p:cNvSpPr>
              <a:spLocks noChangeShapeType="1"/>
            </p:cNvSpPr>
            <p:nvPr/>
          </p:nvSpPr>
          <p:spPr bwMode="auto">
            <a:xfrm>
              <a:off x="3527425" y="5607050"/>
              <a:ext cx="2087563" cy="1588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2" name="Line 29"/>
            <p:cNvSpPr>
              <a:spLocks noChangeShapeType="1"/>
            </p:cNvSpPr>
            <p:nvPr/>
          </p:nvSpPr>
          <p:spPr bwMode="auto">
            <a:xfrm flipH="1">
              <a:off x="5614988" y="2582863"/>
              <a:ext cx="1296987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3" name="Line 30"/>
            <p:cNvSpPr>
              <a:spLocks noChangeShapeType="1"/>
            </p:cNvSpPr>
            <p:nvPr/>
          </p:nvSpPr>
          <p:spPr bwMode="auto">
            <a:xfrm>
              <a:off x="4103688" y="1214438"/>
              <a:ext cx="1587" cy="8636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4" name="Line 31"/>
            <p:cNvSpPr>
              <a:spLocks noChangeShapeType="1"/>
            </p:cNvSpPr>
            <p:nvPr/>
          </p:nvSpPr>
          <p:spPr bwMode="auto">
            <a:xfrm flipH="1">
              <a:off x="5903913" y="2582863"/>
              <a:ext cx="935037" cy="2159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5" name="Line 32"/>
            <p:cNvSpPr>
              <a:spLocks noChangeShapeType="1"/>
            </p:cNvSpPr>
            <p:nvPr/>
          </p:nvSpPr>
          <p:spPr bwMode="auto">
            <a:xfrm>
              <a:off x="5327650" y="4741863"/>
              <a:ext cx="287338" cy="865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6" name="Line 33"/>
            <p:cNvSpPr>
              <a:spLocks noChangeShapeType="1"/>
            </p:cNvSpPr>
            <p:nvPr/>
          </p:nvSpPr>
          <p:spPr bwMode="auto">
            <a:xfrm flipH="1">
              <a:off x="3454400" y="4670425"/>
              <a:ext cx="358775" cy="936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7" name="Line 34"/>
            <p:cNvSpPr>
              <a:spLocks noChangeShapeType="1"/>
            </p:cNvSpPr>
            <p:nvPr/>
          </p:nvSpPr>
          <p:spPr bwMode="auto">
            <a:xfrm>
              <a:off x="1798638" y="2582863"/>
              <a:ext cx="1008062" cy="2159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78" name="Line 35"/>
            <p:cNvSpPr>
              <a:spLocks noChangeShapeType="1"/>
            </p:cNvSpPr>
            <p:nvPr/>
          </p:nvSpPr>
          <p:spPr bwMode="auto">
            <a:xfrm flipH="1">
              <a:off x="5327650" y="3517900"/>
              <a:ext cx="71438" cy="12239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9" name="Line 36"/>
            <p:cNvSpPr>
              <a:spLocks noChangeShapeType="1"/>
            </p:cNvSpPr>
            <p:nvPr/>
          </p:nvSpPr>
          <p:spPr bwMode="auto">
            <a:xfrm flipH="1">
              <a:off x="5399088" y="2798763"/>
              <a:ext cx="504825" cy="7191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0" name="Line 37"/>
            <p:cNvSpPr>
              <a:spLocks noChangeShapeType="1"/>
            </p:cNvSpPr>
            <p:nvPr/>
          </p:nvSpPr>
          <p:spPr bwMode="auto">
            <a:xfrm>
              <a:off x="3454400" y="3517900"/>
              <a:ext cx="360363" cy="11525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1" name="Line 38"/>
            <p:cNvSpPr>
              <a:spLocks noChangeShapeType="1"/>
            </p:cNvSpPr>
            <p:nvPr/>
          </p:nvSpPr>
          <p:spPr bwMode="auto">
            <a:xfrm>
              <a:off x="2806700" y="2798763"/>
              <a:ext cx="649288" cy="7016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2" name="Line 39"/>
            <p:cNvSpPr>
              <a:spLocks noChangeShapeType="1"/>
            </p:cNvSpPr>
            <p:nvPr/>
          </p:nvSpPr>
          <p:spPr bwMode="auto">
            <a:xfrm>
              <a:off x="4606925" y="4454525"/>
              <a:ext cx="720725" cy="2889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83" name="Line 40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765175" cy="2428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4" name="Line 41"/>
            <p:cNvSpPr>
              <a:spLocks noChangeShapeType="1"/>
            </p:cNvSpPr>
            <p:nvPr/>
          </p:nvSpPr>
          <p:spPr bwMode="auto">
            <a:xfrm flipH="1">
              <a:off x="3743325" y="2078038"/>
              <a:ext cx="360363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5" name="Line 42"/>
            <p:cNvSpPr>
              <a:spLocks noChangeShapeType="1"/>
            </p:cNvSpPr>
            <p:nvPr/>
          </p:nvSpPr>
          <p:spPr bwMode="auto">
            <a:xfrm flipV="1">
              <a:off x="2806700" y="2654300"/>
              <a:ext cx="863600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6" name="Line 43"/>
            <p:cNvSpPr>
              <a:spLocks noChangeShapeType="1"/>
            </p:cNvSpPr>
            <p:nvPr/>
          </p:nvSpPr>
          <p:spPr bwMode="auto">
            <a:xfrm>
              <a:off x="4175125" y="2078038"/>
              <a:ext cx="720725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7" name="Line 44"/>
            <p:cNvSpPr>
              <a:spLocks noChangeShapeType="1"/>
            </p:cNvSpPr>
            <p:nvPr/>
          </p:nvSpPr>
          <p:spPr bwMode="auto">
            <a:xfrm>
              <a:off x="4895850" y="2654300"/>
              <a:ext cx="1008063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8" name="Line 45"/>
            <p:cNvSpPr>
              <a:spLocks noChangeShapeType="1"/>
            </p:cNvSpPr>
            <p:nvPr/>
          </p:nvSpPr>
          <p:spPr bwMode="auto">
            <a:xfrm>
              <a:off x="4103688" y="3014663"/>
              <a:ext cx="647700" cy="15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9" name="Line 46"/>
            <p:cNvSpPr>
              <a:spLocks noChangeShapeType="1"/>
            </p:cNvSpPr>
            <p:nvPr/>
          </p:nvSpPr>
          <p:spPr bwMode="auto">
            <a:xfrm flipH="1">
              <a:off x="4678363" y="2654300"/>
              <a:ext cx="217487" cy="4318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0" name="Line 47"/>
            <p:cNvSpPr>
              <a:spLocks noChangeShapeType="1"/>
            </p:cNvSpPr>
            <p:nvPr/>
          </p:nvSpPr>
          <p:spPr bwMode="auto">
            <a:xfrm>
              <a:off x="3670300" y="2654300"/>
              <a:ext cx="433388" cy="360363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1" name="Line 48"/>
            <p:cNvSpPr>
              <a:spLocks noChangeShapeType="1"/>
            </p:cNvSpPr>
            <p:nvPr/>
          </p:nvSpPr>
          <p:spPr bwMode="auto">
            <a:xfrm>
              <a:off x="3454400" y="3517900"/>
              <a:ext cx="720725" cy="15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2" name="Line 49"/>
            <p:cNvSpPr>
              <a:spLocks noChangeShapeType="1"/>
            </p:cNvSpPr>
            <p:nvPr/>
          </p:nvSpPr>
          <p:spPr bwMode="auto">
            <a:xfrm>
              <a:off x="4822825" y="3517900"/>
              <a:ext cx="576263" cy="1588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3" name="Line 50"/>
            <p:cNvSpPr>
              <a:spLocks noChangeShapeType="1"/>
            </p:cNvSpPr>
            <p:nvPr/>
          </p:nvSpPr>
          <p:spPr bwMode="auto">
            <a:xfrm>
              <a:off x="4606925" y="3878263"/>
              <a:ext cx="1588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4" name="Line 51"/>
            <p:cNvSpPr>
              <a:spLocks noChangeShapeType="1"/>
            </p:cNvSpPr>
            <p:nvPr/>
          </p:nvSpPr>
          <p:spPr bwMode="auto">
            <a:xfrm>
              <a:off x="4678363" y="3014663"/>
              <a:ext cx="144462" cy="4318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5" name="Line 52"/>
            <p:cNvSpPr>
              <a:spLocks noChangeShapeType="1"/>
            </p:cNvSpPr>
            <p:nvPr/>
          </p:nvSpPr>
          <p:spPr bwMode="auto">
            <a:xfrm>
              <a:off x="4103688" y="3014663"/>
              <a:ext cx="71437" cy="5032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6" name="Line 53"/>
            <p:cNvSpPr>
              <a:spLocks noChangeShapeType="1"/>
            </p:cNvSpPr>
            <p:nvPr/>
          </p:nvSpPr>
          <p:spPr bwMode="auto">
            <a:xfrm>
              <a:off x="4175125" y="3517900"/>
              <a:ext cx="431800" cy="360363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97" name="Line 54"/>
            <p:cNvSpPr>
              <a:spLocks noChangeShapeType="1"/>
            </p:cNvSpPr>
            <p:nvPr/>
          </p:nvSpPr>
          <p:spPr bwMode="auto">
            <a:xfrm flipH="1">
              <a:off x="4606925" y="3500438"/>
              <a:ext cx="242888" cy="3778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8" name="Line 5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9" name="Line 64"/>
            <p:cNvSpPr>
              <a:spLocks noChangeShapeType="1"/>
            </p:cNvSpPr>
            <p:nvPr/>
          </p:nvSpPr>
          <p:spPr bwMode="auto">
            <a:xfrm flipH="1">
              <a:off x="3455988" y="4670425"/>
              <a:ext cx="358775" cy="9366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0" name="Line 65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811212" cy="225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1" name="Line 66"/>
            <p:cNvSpPr>
              <a:spLocks noChangeShapeType="1"/>
            </p:cNvSpPr>
            <p:nvPr/>
          </p:nvSpPr>
          <p:spPr bwMode="auto">
            <a:xfrm>
              <a:off x="4625975" y="3905250"/>
              <a:ext cx="1588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2" name="Line 67"/>
            <p:cNvSpPr>
              <a:spLocks noChangeShapeType="1"/>
            </p:cNvSpPr>
            <p:nvPr/>
          </p:nvSpPr>
          <p:spPr bwMode="auto">
            <a:xfrm flipH="1">
              <a:off x="4625975" y="3500438"/>
              <a:ext cx="223838" cy="3778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3" name="Line 68"/>
            <p:cNvSpPr>
              <a:spLocks noChangeShapeType="1"/>
            </p:cNvSpPr>
            <p:nvPr/>
          </p:nvSpPr>
          <p:spPr bwMode="auto">
            <a:xfrm>
              <a:off x="4670425" y="3005138"/>
              <a:ext cx="144463" cy="431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4" name="Line 69"/>
            <p:cNvSpPr>
              <a:spLocks noChangeShapeType="1"/>
            </p:cNvSpPr>
            <p:nvPr/>
          </p:nvSpPr>
          <p:spPr bwMode="auto">
            <a:xfrm>
              <a:off x="4086225" y="3005138"/>
              <a:ext cx="584200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5" name="Line 70"/>
            <p:cNvSpPr>
              <a:spLocks noChangeShapeType="1"/>
            </p:cNvSpPr>
            <p:nvPr/>
          </p:nvSpPr>
          <p:spPr bwMode="auto">
            <a:xfrm>
              <a:off x="4086225" y="3005138"/>
              <a:ext cx="71438" cy="50323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6" name="Line 71"/>
            <p:cNvSpPr>
              <a:spLocks noChangeShapeType="1"/>
            </p:cNvSpPr>
            <p:nvPr/>
          </p:nvSpPr>
          <p:spPr bwMode="auto">
            <a:xfrm>
              <a:off x="3455988" y="3500438"/>
              <a:ext cx="720725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7" name="Line 72"/>
            <p:cNvSpPr>
              <a:spLocks noChangeShapeType="1"/>
            </p:cNvSpPr>
            <p:nvPr/>
          </p:nvSpPr>
          <p:spPr bwMode="auto">
            <a:xfrm>
              <a:off x="2825750" y="2825750"/>
              <a:ext cx="630238" cy="6746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8" name="Line 73"/>
            <p:cNvSpPr>
              <a:spLocks noChangeShapeType="1"/>
            </p:cNvSpPr>
            <p:nvPr/>
          </p:nvSpPr>
          <p:spPr bwMode="auto">
            <a:xfrm flipV="1">
              <a:off x="2825750" y="2644775"/>
              <a:ext cx="863600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9" name="Line 74"/>
            <p:cNvSpPr>
              <a:spLocks noChangeShapeType="1"/>
            </p:cNvSpPr>
            <p:nvPr/>
          </p:nvSpPr>
          <p:spPr bwMode="auto">
            <a:xfrm flipH="1">
              <a:off x="3725863" y="2060575"/>
              <a:ext cx="360362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0" name="Line 75"/>
            <p:cNvSpPr>
              <a:spLocks noChangeShapeType="1"/>
            </p:cNvSpPr>
            <p:nvPr/>
          </p:nvSpPr>
          <p:spPr bwMode="auto">
            <a:xfrm>
              <a:off x="4130675" y="2060575"/>
              <a:ext cx="720725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1" name="Line 76"/>
            <p:cNvSpPr>
              <a:spLocks noChangeShapeType="1"/>
            </p:cNvSpPr>
            <p:nvPr/>
          </p:nvSpPr>
          <p:spPr bwMode="auto">
            <a:xfrm>
              <a:off x="4895850" y="2644775"/>
              <a:ext cx="1008063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2" name="Line 77"/>
            <p:cNvSpPr>
              <a:spLocks noChangeShapeType="1"/>
            </p:cNvSpPr>
            <p:nvPr/>
          </p:nvSpPr>
          <p:spPr bwMode="auto">
            <a:xfrm flipH="1">
              <a:off x="5391150" y="2781300"/>
              <a:ext cx="504825" cy="7191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3" name="Line 78"/>
            <p:cNvSpPr>
              <a:spLocks noChangeShapeType="1"/>
            </p:cNvSpPr>
            <p:nvPr/>
          </p:nvSpPr>
          <p:spPr bwMode="auto">
            <a:xfrm flipH="1">
              <a:off x="5345113" y="3455988"/>
              <a:ext cx="71437" cy="12239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4" name="Line 79"/>
            <p:cNvSpPr>
              <a:spLocks noChangeShapeType="1"/>
            </p:cNvSpPr>
            <p:nvPr/>
          </p:nvSpPr>
          <p:spPr bwMode="auto">
            <a:xfrm>
              <a:off x="5300663" y="4716463"/>
              <a:ext cx="287337" cy="865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5" name="Line 80"/>
            <p:cNvSpPr>
              <a:spLocks noChangeShapeType="1"/>
            </p:cNvSpPr>
            <p:nvPr/>
          </p:nvSpPr>
          <p:spPr bwMode="auto">
            <a:xfrm flipH="1">
              <a:off x="5578475" y="2600325"/>
              <a:ext cx="1296988" cy="30241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6" name="Line 81"/>
            <p:cNvSpPr>
              <a:spLocks noChangeShapeType="1"/>
            </p:cNvSpPr>
            <p:nvPr/>
          </p:nvSpPr>
          <p:spPr bwMode="auto">
            <a:xfrm>
              <a:off x="4067175" y="1214438"/>
              <a:ext cx="2808288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7" name="Line 82"/>
            <p:cNvSpPr>
              <a:spLocks noChangeShapeType="1"/>
            </p:cNvSpPr>
            <p:nvPr/>
          </p:nvSpPr>
          <p:spPr bwMode="auto">
            <a:xfrm flipH="1">
              <a:off x="1781175" y="1231900"/>
              <a:ext cx="2305050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8" name="Oval 5"/>
            <p:cNvSpPr>
              <a:spLocks noChangeArrowheads="1"/>
            </p:cNvSpPr>
            <p:nvPr/>
          </p:nvSpPr>
          <p:spPr bwMode="auto">
            <a:xfrm>
              <a:off x="4030653" y="198834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19" name="Oval 5"/>
            <p:cNvSpPr>
              <a:spLocks noChangeArrowheads="1"/>
            </p:cNvSpPr>
            <p:nvPr/>
          </p:nvSpPr>
          <p:spPr bwMode="auto">
            <a:xfrm>
              <a:off x="3630571" y="257292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0" name="Oval 5"/>
            <p:cNvSpPr>
              <a:spLocks noChangeArrowheads="1"/>
            </p:cNvSpPr>
            <p:nvPr/>
          </p:nvSpPr>
          <p:spPr bwMode="auto">
            <a:xfrm>
              <a:off x="2703565" y="272964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1" name="Oval 5"/>
            <p:cNvSpPr>
              <a:spLocks noChangeArrowheads="1"/>
            </p:cNvSpPr>
            <p:nvPr/>
          </p:nvSpPr>
          <p:spPr bwMode="auto">
            <a:xfrm>
              <a:off x="1721675" y="250069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2" name="Oval 5"/>
            <p:cNvSpPr>
              <a:spLocks noChangeArrowheads="1"/>
            </p:cNvSpPr>
            <p:nvPr/>
          </p:nvSpPr>
          <p:spPr bwMode="auto">
            <a:xfrm>
              <a:off x="3383757" y="342979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3" name="Oval 5"/>
            <p:cNvSpPr>
              <a:spLocks noChangeArrowheads="1"/>
            </p:cNvSpPr>
            <p:nvPr/>
          </p:nvSpPr>
          <p:spPr bwMode="auto">
            <a:xfrm>
              <a:off x="4823619" y="25646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4" name="Oval 5"/>
            <p:cNvSpPr>
              <a:spLocks noChangeArrowheads="1"/>
            </p:cNvSpPr>
            <p:nvPr/>
          </p:nvSpPr>
          <p:spPr bwMode="auto">
            <a:xfrm>
              <a:off x="6766719" y="251295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5" name="Oval 5"/>
            <p:cNvSpPr>
              <a:spLocks noChangeArrowheads="1"/>
            </p:cNvSpPr>
            <p:nvPr/>
          </p:nvSpPr>
          <p:spPr bwMode="auto">
            <a:xfrm>
              <a:off x="4610946" y="29329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6" name="Oval 5"/>
            <p:cNvSpPr>
              <a:spLocks noChangeArrowheads="1"/>
            </p:cNvSpPr>
            <p:nvPr/>
          </p:nvSpPr>
          <p:spPr bwMode="auto">
            <a:xfrm>
              <a:off x="4029035" y="290779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7" name="Oval 5"/>
            <p:cNvSpPr>
              <a:spLocks noChangeArrowheads="1"/>
            </p:cNvSpPr>
            <p:nvPr/>
          </p:nvSpPr>
          <p:spPr bwMode="auto">
            <a:xfrm>
              <a:off x="4099678" y="34282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8" name="Oval 5"/>
            <p:cNvSpPr>
              <a:spLocks noChangeArrowheads="1"/>
            </p:cNvSpPr>
            <p:nvPr/>
          </p:nvSpPr>
          <p:spPr bwMode="auto">
            <a:xfrm>
              <a:off x="5831682" y="2753519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29" name="Oval 5"/>
            <p:cNvSpPr>
              <a:spLocks noChangeArrowheads="1"/>
            </p:cNvSpPr>
            <p:nvPr/>
          </p:nvSpPr>
          <p:spPr bwMode="auto">
            <a:xfrm>
              <a:off x="4751388" y="344205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0" name="Oval 5"/>
            <p:cNvSpPr>
              <a:spLocks noChangeArrowheads="1"/>
            </p:cNvSpPr>
            <p:nvPr/>
          </p:nvSpPr>
          <p:spPr bwMode="auto">
            <a:xfrm>
              <a:off x="5345113" y="3455988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1" name="Oval 5"/>
            <p:cNvSpPr>
              <a:spLocks noChangeArrowheads="1"/>
            </p:cNvSpPr>
            <p:nvPr/>
          </p:nvSpPr>
          <p:spPr bwMode="auto">
            <a:xfrm>
              <a:off x="4538715" y="379533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2" name="Oval 5"/>
            <p:cNvSpPr>
              <a:spLocks noChangeArrowheads="1"/>
            </p:cNvSpPr>
            <p:nvPr/>
          </p:nvSpPr>
          <p:spPr bwMode="auto">
            <a:xfrm>
              <a:off x="4526995" y="437410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3" name="Oval 5"/>
            <p:cNvSpPr>
              <a:spLocks noChangeArrowheads="1"/>
            </p:cNvSpPr>
            <p:nvPr/>
          </p:nvSpPr>
          <p:spPr bwMode="auto">
            <a:xfrm>
              <a:off x="3761582" y="461565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4" name="Oval 5"/>
            <p:cNvSpPr>
              <a:spLocks noChangeArrowheads="1"/>
            </p:cNvSpPr>
            <p:nvPr/>
          </p:nvSpPr>
          <p:spPr bwMode="auto">
            <a:xfrm>
              <a:off x="3383757" y="555228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5" name="Oval 5"/>
            <p:cNvSpPr>
              <a:spLocks noChangeArrowheads="1"/>
            </p:cNvSpPr>
            <p:nvPr/>
          </p:nvSpPr>
          <p:spPr bwMode="auto">
            <a:xfrm>
              <a:off x="5268872" y="466963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236" name="Oval 5"/>
            <p:cNvSpPr>
              <a:spLocks noChangeArrowheads="1"/>
            </p:cNvSpPr>
            <p:nvPr/>
          </p:nvSpPr>
          <p:spPr bwMode="auto">
            <a:xfrm>
              <a:off x="5571331" y="550516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5397266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0" name="Rectangle 77"/>
          <p:cNvSpPr>
            <a:spLocks noChangeArrowheads="1"/>
          </p:cNvSpPr>
          <p:nvPr/>
        </p:nvSpPr>
        <p:spPr bwMode="auto">
          <a:xfrm>
            <a:off x="0" y="1268413"/>
            <a:ext cx="5876925" cy="17912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存在如下规则：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lang="zh-CN" altLang="en-US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chemeClr val="bg2"/>
                </a:solidFill>
              </a:rPr>
              <a:t> </a:t>
            </a:r>
          </a:p>
        </p:txBody>
      </p:sp>
      <p:graphicFrame>
        <p:nvGraphicFramePr>
          <p:cNvPr id="547920" name="Object 80"/>
          <p:cNvGraphicFramePr>
            <a:graphicFrameLocks noChangeAspect="1"/>
          </p:cNvGraphicFramePr>
          <p:nvPr/>
        </p:nvGraphicFramePr>
        <p:xfrm>
          <a:off x="881063" y="1808163"/>
          <a:ext cx="3535362" cy="1698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6" name="公式" r:id="rId3" imgW="1955800" imgH="939800" progId="Equation.3">
                  <p:embed/>
                </p:oleObj>
              </mc:Choice>
              <mc:Fallback>
                <p:oleObj name="公式" r:id="rId3" imgW="1955800" imgH="939800" progId="Equation.3">
                  <p:embed/>
                  <p:pic>
                    <p:nvPicPr>
                      <p:cNvPr id="0" name="Picture 8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81063" y="1808163"/>
                        <a:ext cx="3535362" cy="169862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47921" name="Rectangle 81"/>
          <p:cNvSpPr>
            <a:spLocks noChangeArrowheads="1"/>
          </p:cNvSpPr>
          <p:nvPr/>
        </p:nvSpPr>
        <p:spPr bwMode="auto">
          <a:xfrm>
            <a:off x="522288" y="3519488"/>
            <a:ext cx="35544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由此可得到下面的推导：</a:t>
            </a:r>
          </a:p>
        </p:txBody>
      </p:sp>
      <p:graphicFrame>
        <p:nvGraphicFramePr>
          <p:cNvPr id="547922" name="Object 82"/>
          <p:cNvGraphicFramePr>
            <a:graphicFrameLocks noChangeAspect="1"/>
          </p:cNvGraphicFramePr>
          <p:nvPr/>
        </p:nvGraphicFramePr>
        <p:xfrm>
          <a:off x="792163" y="4014788"/>
          <a:ext cx="7021512" cy="20097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907" name="公式" r:id="rId5" imgW="3073400" imgH="1168400" progId="Equation.3">
                  <p:embed/>
                </p:oleObj>
              </mc:Choice>
              <mc:Fallback>
                <p:oleObj name="公式" r:id="rId5" imgW="3073400" imgH="1168400" progId="Equation.3">
                  <p:embed/>
                  <p:pic>
                    <p:nvPicPr>
                      <p:cNvPr id="0" name="Picture 8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92163" y="4014788"/>
                        <a:ext cx="7021512" cy="2009775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8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哈密尔顿周游世界问题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79" name="灯片编号占位符 7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23</a:t>
            </a:fld>
            <a:endParaRPr lang="zh-CN" altLang="en-US" dirty="0"/>
          </a:p>
        </p:txBody>
      </p:sp>
      <p:grpSp>
        <p:nvGrpSpPr>
          <p:cNvPr id="80" name="组合 79"/>
          <p:cNvGrpSpPr/>
          <p:nvPr/>
        </p:nvGrpSpPr>
        <p:grpSpPr>
          <a:xfrm>
            <a:off x="5594268" y="1259971"/>
            <a:ext cx="3145831" cy="2716717"/>
            <a:chOff x="1721675" y="1214438"/>
            <a:chExt cx="5190300" cy="4482306"/>
          </a:xfrm>
        </p:grpSpPr>
        <p:sp>
          <p:nvSpPr>
            <p:cNvPr id="81" name="Oval 6"/>
            <p:cNvSpPr>
              <a:spLocks noChangeArrowheads="1"/>
            </p:cNvSpPr>
            <p:nvPr/>
          </p:nvSpPr>
          <p:spPr bwMode="auto">
            <a:xfrm>
              <a:off x="1727200" y="25098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2" name="Oval 7"/>
            <p:cNvSpPr>
              <a:spLocks noChangeArrowheads="1"/>
            </p:cNvSpPr>
            <p:nvPr/>
          </p:nvSpPr>
          <p:spPr bwMode="auto">
            <a:xfrm>
              <a:off x="6767513" y="25098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3" name="Oval 8"/>
            <p:cNvSpPr>
              <a:spLocks noChangeArrowheads="1"/>
            </p:cNvSpPr>
            <p:nvPr/>
          </p:nvSpPr>
          <p:spPr bwMode="auto">
            <a:xfrm>
              <a:off x="3382963" y="55340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4" name="Oval 9"/>
            <p:cNvSpPr>
              <a:spLocks noChangeArrowheads="1"/>
            </p:cNvSpPr>
            <p:nvPr/>
          </p:nvSpPr>
          <p:spPr bwMode="auto">
            <a:xfrm>
              <a:off x="5543550" y="55340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5" name="Oval 10"/>
            <p:cNvSpPr>
              <a:spLocks noChangeArrowheads="1"/>
            </p:cNvSpPr>
            <p:nvPr/>
          </p:nvSpPr>
          <p:spPr bwMode="auto">
            <a:xfrm>
              <a:off x="4030663" y="2006600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6" name="Oval 11"/>
            <p:cNvSpPr>
              <a:spLocks noChangeArrowheads="1"/>
            </p:cNvSpPr>
            <p:nvPr/>
          </p:nvSpPr>
          <p:spPr bwMode="auto">
            <a:xfrm>
              <a:off x="2735263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7" name="Oval 12"/>
            <p:cNvSpPr>
              <a:spLocks noChangeArrowheads="1"/>
            </p:cNvSpPr>
            <p:nvPr/>
          </p:nvSpPr>
          <p:spPr bwMode="auto">
            <a:xfrm>
              <a:off x="5830888" y="27257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8" name="Oval 13"/>
            <p:cNvSpPr>
              <a:spLocks noChangeArrowheads="1"/>
            </p:cNvSpPr>
            <p:nvPr/>
          </p:nvSpPr>
          <p:spPr bwMode="auto">
            <a:xfrm>
              <a:off x="3743325" y="459898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89" name="Oval 14"/>
            <p:cNvSpPr>
              <a:spLocks noChangeArrowheads="1"/>
            </p:cNvSpPr>
            <p:nvPr/>
          </p:nvSpPr>
          <p:spPr bwMode="auto">
            <a:xfrm>
              <a:off x="5254625" y="4670425"/>
              <a:ext cx="144463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0" name="Oval 15"/>
            <p:cNvSpPr>
              <a:spLocks noChangeArrowheads="1"/>
            </p:cNvSpPr>
            <p:nvPr/>
          </p:nvSpPr>
          <p:spPr bwMode="auto">
            <a:xfrm>
              <a:off x="4030663" y="294163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1" name="Oval 16"/>
            <p:cNvSpPr>
              <a:spLocks noChangeArrowheads="1"/>
            </p:cNvSpPr>
            <p:nvPr/>
          </p:nvSpPr>
          <p:spPr bwMode="auto">
            <a:xfrm>
              <a:off x="4822825" y="25828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" name="Oval 17"/>
            <p:cNvSpPr>
              <a:spLocks noChangeArrowheads="1"/>
            </p:cNvSpPr>
            <p:nvPr/>
          </p:nvSpPr>
          <p:spPr bwMode="auto">
            <a:xfrm>
              <a:off x="3382963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3" name="Oval 18"/>
            <p:cNvSpPr>
              <a:spLocks noChangeArrowheads="1"/>
            </p:cNvSpPr>
            <p:nvPr/>
          </p:nvSpPr>
          <p:spPr bwMode="auto">
            <a:xfrm>
              <a:off x="5327650" y="3446463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4" name="Oval 19"/>
            <p:cNvSpPr>
              <a:spLocks noChangeArrowheads="1"/>
            </p:cNvSpPr>
            <p:nvPr/>
          </p:nvSpPr>
          <p:spPr bwMode="auto">
            <a:xfrm>
              <a:off x="3598863" y="25828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5" name="Oval 20"/>
            <p:cNvSpPr>
              <a:spLocks noChangeArrowheads="1"/>
            </p:cNvSpPr>
            <p:nvPr/>
          </p:nvSpPr>
          <p:spPr bwMode="auto">
            <a:xfrm>
              <a:off x="4535488" y="4383088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6" name="Oval 21"/>
            <p:cNvSpPr>
              <a:spLocks noChangeArrowheads="1"/>
            </p:cNvSpPr>
            <p:nvPr/>
          </p:nvSpPr>
          <p:spPr bwMode="auto">
            <a:xfrm>
              <a:off x="4535488" y="3806825"/>
              <a:ext cx="144462" cy="144463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7" name="Oval 22"/>
            <p:cNvSpPr>
              <a:spLocks noChangeArrowheads="1"/>
            </p:cNvSpPr>
            <p:nvPr/>
          </p:nvSpPr>
          <p:spPr bwMode="auto">
            <a:xfrm>
              <a:off x="41036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8" name="Oval 23"/>
            <p:cNvSpPr>
              <a:spLocks noChangeArrowheads="1"/>
            </p:cNvSpPr>
            <p:nvPr/>
          </p:nvSpPr>
          <p:spPr bwMode="auto">
            <a:xfrm>
              <a:off x="4606925" y="2941638"/>
              <a:ext cx="144463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9" name="Oval 24"/>
            <p:cNvSpPr>
              <a:spLocks noChangeArrowheads="1"/>
            </p:cNvSpPr>
            <p:nvPr/>
          </p:nvSpPr>
          <p:spPr bwMode="auto">
            <a:xfrm>
              <a:off x="4751388" y="3446463"/>
              <a:ext cx="144462" cy="14446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00" name="Line 25"/>
            <p:cNvSpPr>
              <a:spLocks noChangeShapeType="1"/>
            </p:cNvSpPr>
            <p:nvPr/>
          </p:nvSpPr>
          <p:spPr bwMode="auto">
            <a:xfrm flipH="1">
              <a:off x="1798638" y="1214438"/>
              <a:ext cx="2305050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Line 26"/>
            <p:cNvSpPr>
              <a:spLocks noChangeShapeType="1"/>
            </p:cNvSpPr>
            <p:nvPr/>
          </p:nvSpPr>
          <p:spPr bwMode="auto">
            <a:xfrm>
              <a:off x="4103688" y="1214438"/>
              <a:ext cx="2808287" cy="13684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Line 2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Line 28"/>
            <p:cNvSpPr>
              <a:spLocks noChangeShapeType="1"/>
            </p:cNvSpPr>
            <p:nvPr/>
          </p:nvSpPr>
          <p:spPr bwMode="auto">
            <a:xfrm>
              <a:off x="3527425" y="5607050"/>
              <a:ext cx="2087563" cy="1588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4" name="Line 29"/>
            <p:cNvSpPr>
              <a:spLocks noChangeShapeType="1"/>
            </p:cNvSpPr>
            <p:nvPr/>
          </p:nvSpPr>
          <p:spPr bwMode="auto">
            <a:xfrm flipH="1">
              <a:off x="5614988" y="2582863"/>
              <a:ext cx="1296987" cy="3024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Line 30"/>
            <p:cNvSpPr>
              <a:spLocks noChangeShapeType="1"/>
            </p:cNvSpPr>
            <p:nvPr/>
          </p:nvSpPr>
          <p:spPr bwMode="auto">
            <a:xfrm>
              <a:off x="4103688" y="1214438"/>
              <a:ext cx="1587" cy="8636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6" name="Line 31"/>
            <p:cNvSpPr>
              <a:spLocks noChangeShapeType="1"/>
            </p:cNvSpPr>
            <p:nvPr/>
          </p:nvSpPr>
          <p:spPr bwMode="auto">
            <a:xfrm flipH="1">
              <a:off x="5903913" y="2582863"/>
              <a:ext cx="935037" cy="2159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07" name="Line 32"/>
            <p:cNvSpPr>
              <a:spLocks noChangeShapeType="1"/>
            </p:cNvSpPr>
            <p:nvPr/>
          </p:nvSpPr>
          <p:spPr bwMode="auto">
            <a:xfrm>
              <a:off x="5327650" y="4741863"/>
              <a:ext cx="287338" cy="8651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Line 33"/>
            <p:cNvSpPr>
              <a:spLocks noChangeShapeType="1"/>
            </p:cNvSpPr>
            <p:nvPr/>
          </p:nvSpPr>
          <p:spPr bwMode="auto">
            <a:xfrm flipH="1">
              <a:off x="3454400" y="4670425"/>
              <a:ext cx="358775" cy="9366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Line 34"/>
            <p:cNvSpPr>
              <a:spLocks noChangeShapeType="1"/>
            </p:cNvSpPr>
            <p:nvPr/>
          </p:nvSpPr>
          <p:spPr bwMode="auto">
            <a:xfrm>
              <a:off x="1798638" y="2582863"/>
              <a:ext cx="1008062" cy="2159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0" name="Line 35"/>
            <p:cNvSpPr>
              <a:spLocks noChangeShapeType="1"/>
            </p:cNvSpPr>
            <p:nvPr/>
          </p:nvSpPr>
          <p:spPr bwMode="auto">
            <a:xfrm flipH="1">
              <a:off x="5327650" y="3517900"/>
              <a:ext cx="71438" cy="12239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Line 36"/>
            <p:cNvSpPr>
              <a:spLocks noChangeShapeType="1"/>
            </p:cNvSpPr>
            <p:nvPr/>
          </p:nvSpPr>
          <p:spPr bwMode="auto">
            <a:xfrm flipH="1">
              <a:off x="5399088" y="2798763"/>
              <a:ext cx="504825" cy="7191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Line 37"/>
            <p:cNvSpPr>
              <a:spLocks noChangeShapeType="1"/>
            </p:cNvSpPr>
            <p:nvPr/>
          </p:nvSpPr>
          <p:spPr bwMode="auto">
            <a:xfrm>
              <a:off x="3454400" y="3517900"/>
              <a:ext cx="360363" cy="11525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3" name="Line 38"/>
            <p:cNvSpPr>
              <a:spLocks noChangeShapeType="1"/>
            </p:cNvSpPr>
            <p:nvPr/>
          </p:nvSpPr>
          <p:spPr bwMode="auto">
            <a:xfrm>
              <a:off x="2806700" y="2798763"/>
              <a:ext cx="649288" cy="70167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Line 39"/>
            <p:cNvSpPr>
              <a:spLocks noChangeShapeType="1"/>
            </p:cNvSpPr>
            <p:nvPr/>
          </p:nvSpPr>
          <p:spPr bwMode="auto">
            <a:xfrm>
              <a:off x="4606925" y="4454525"/>
              <a:ext cx="720725" cy="288925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15" name="Line 40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765175" cy="2428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Line 41"/>
            <p:cNvSpPr>
              <a:spLocks noChangeShapeType="1"/>
            </p:cNvSpPr>
            <p:nvPr/>
          </p:nvSpPr>
          <p:spPr bwMode="auto">
            <a:xfrm flipH="1">
              <a:off x="3743325" y="2078038"/>
              <a:ext cx="360363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Line 42"/>
            <p:cNvSpPr>
              <a:spLocks noChangeShapeType="1"/>
            </p:cNvSpPr>
            <p:nvPr/>
          </p:nvSpPr>
          <p:spPr bwMode="auto">
            <a:xfrm flipV="1">
              <a:off x="2806700" y="2654300"/>
              <a:ext cx="863600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Line 43"/>
            <p:cNvSpPr>
              <a:spLocks noChangeShapeType="1"/>
            </p:cNvSpPr>
            <p:nvPr/>
          </p:nvSpPr>
          <p:spPr bwMode="auto">
            <a:xfrm>
              <a:off x="4175125" y="2078038"/>
              <a:ext cx="720725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Line 44"/>
            <p:cNvSpPr>
              <a:spLocks noChangeShapeType="1"/>
            </p:cNvSpPr>
            <p:nvPr/>
          </p:nvSpPr>
          <p:spPr bwMode="auto">
            <a:xfrm>
              <a:off x="4895850" y="2654300"/>
              <a:ext cx="1008063" cy="144463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Line 45"/>
            <p:cNvSpPr>
              <a:spLocks noChangeShapeType="1"/>
            </p:cNvSpPr>
            <p:nvPr/>
          </p:nvSpPr>
          <p:spPr bwMode="auto">
            <a:xfrm>
              <a:off x="4103688" y="3014663"/>
              <a:ext cx="647700" cy="158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Line 46"/>
            <p:cNvSpPr>
              <a:spLocks noChangeShapeType="1"/>
            </p:cNvSpPr>
            <p:nvPr/>
          </p:nvSpPr>
          <p:spPr bwMode="auto">
            <a:xfrm flipH="1">
              <a:off x="4678363" y="2654300"/>
              <a:ext cx="217487" cy="431800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2" name="Line 47"/>
            <p:cNvSpPr>
              <a:spLocks noChangeShapeType="1"/>
            </p:cNvSpPr>
            <p:nvPr/>
          </p:nvSpPr>
          <p:spPr bwMode="auto">
            <a:xfrm>
              <a:off x="3670300" y="2654300"/>
              <a:ext cx="433388" cy="360363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3" name="Line 48"/>
            <p:cNvSpPr>
              <a:spLocks noChangeShapeType="1"/>
            </p:cNvSpPr>
            <p:nvPr/>
          </p:nvSpPr>
          <p:spPr bwMode="auto">
            <a:xfrm>
              <a:off x="3454400" y="3517900"/>
              <a:ext cx="720725" cy="1588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Line 49"/>
            <p:cNvSpPr>
              <a:spLocks noChangeShapeType="1"/>
            </p:cNvSpPr>
            <p:nvPr/>
          </p:nvSpPr>
          <p:spPr bwMode="auto">
            <a:xfrm>
              <a:off x="4822825" y="3517900"/>
              <a:ext cx="576263" cy="1588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5" name="Line 50"/>
            <p:cNvSpPr>
              <a:spLocks noChangeShapeType="1"/>
            </p:cNvSpPr>
            <p:nvPr/>
          </p:nvSpPr>
          <p:spPr bwMode="auto">
            <a:xfrm>
              <a:off x="4606925" y="3878263"/>
              <a:ext cx="1588" cy="576262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Line 51"/>
            <p:cNvSpPr>
              <a:spLocks noChangeShapeType="1"/>
            </p:cNvSpPr>
            <p:nvPr/>
          </p:nvSpPr>
          <p:spPr bwMode="auto">
            <a:xfrm>
              <a:off x="4678363" y="3014663"/>
              <a:ext cx="144462" cy="431800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Line 52"/>
            <p:cNvSpPr>
              <a:spLocks noChangeShapeType="1"/>
            </p:cNvSpPr>
            <p:nvPr/>
          </p:nvSpPr>
          <p:spPr bwMode="auto">
            <a:xfrm>
              <a:off x="4103688" y="3014663"/>
              <a:ext cx="71437" cy="503237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Line 53"/>
            <p:cNvSpPr>
              <a:spLocks noChangeShapeType="1"/>
            </p:cNvSpPr>
            <p:nvPr/>
          </p:nvSpPr>
          <p:spPr bwMode="auto">
            <a:xfrm>
              <a:off x="4175125" y="3517900"/>
              <a:ext cx="431800" cy="360363"/>
            </a:xfrm>
            <a:prstGeom prst="line">
              <a:avLst/>
            </a:prstGeom>
            <a:ln>
              <a:headEnd/>
              <a:tailEnd/>
            </a:ln>
          </p:spPr>
          <p:style>
            <a:lnRef idx="2">
              <a:schemeClr val="dk1"/>
            </a:lnRef>
            <a:fillRef idx="0">
              <a:schemeClr val="dk1"/>
            </a:fillRef>
            <a:effectRef idx="1">
              <a:schemeClr val="dk1"/>
            </a:effectRef>
            <a:fontRef idx="minor">
              <a:schemeClr val="tx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9" name="Line 54"/>
            <p:cNvSpPr>
              <a:spLocks noChangeShapeType="1"/>
            </p:cNvSpPr>
            <p:nvPr/>
          </p:nvSpPr>
          <p:spPr bwMode="auto">
            <a:xfrm flipH="1">
              <a:off x="4606925" y="3500438"/>
              <a:ext cx="242888" cy="377825"/>
            </a:xfrm>
            <a:prstGeom prst="line">
              <a:avLst/>
            </a:prstGeom>
            <a:noFill/>
            <a:ln w="9525">
              <a:solidFill>
                <a:schemeClr val="bg1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Line 57"/>
            <p:cNvSpPr>
              <a:spLocks noChangeShapeType="1"/>
            </p:cNvSpPr>
            <p:nvPr/>
          </p:nvSpPr>
          <p:spPr bwMode="auto">
            <a:xfrm>
              <a:off x="1798638" y="2582863"/>
              <a:ext cx="1584325" cy="3024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Line 64"/>
            <p:cNvSpPr>
              <a:spLocks noChangeShapeType="1"/>
            </p:cNvSpPr>
            <p:nvPr/>
          </p:nvSpPr>
          <p:spPr bwMode="auto">
            <a:xfrm flipH="1">
              <a:off x="3455988" y="4670425"/>
              <a:ext cx="358775" cy="9366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Line 65"/>
            <p:cNvSpPr>
              <a:spLocks noChangeShapeType="1"/>
            </p:cNvSpPr>
            <p:nvPr/>
          </p:nvSpPr>
          <p:spPr bwMode="auto">
            <a:xfrm flipH="1">
              <a:off x="3814763" y="4445000"/>
              <a:ext cx="811212" cy="225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Line 66"/>
            <p:cNvSpPr>
              <a:spLocks noChangeShapeType="1"/>
            </p:cNvSpPr>
            <p:nvPr/>
          </p:nvSpPr>
          <p:spPr bwMode="auto">
            <a:xfrm>
              <a:off x="4625975" y="3905250"/>
              <a:ext cx="1588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Line 67"/>
            <p:cNvSpPr>
              <a:spLocks noChangeShapeType="1"/>
            </p:cNvSpPr>
            <p:nvPr/>
          </p:nvSpPr>
          <p:spPr bwMode="auto">
            <a:xfrm flipH="1">
              <a:off x="4625975" y="3500438"/>
              <a:ext cx="223838" cy="3778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Line 68"/>
            <p:cNvSpPr>
              <a:spLocks noChangeShapeType="1"/>
            </p:cNvSpPr>
            <p:nvPr/>
          </p:nvSpPr>
          <p:spPr bwMode="auto">
            <a:xfrm>
              <a:off x="4670425" y="3005138"/>
              <a:ext cx="144463" cy="431800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Line 69"/>
            <p:cNvSpPr>
              <a:spLocks noChangeShapeType="1"/>
            </p:cNvSpPr>
            <p:nvPr/>
          </p:nvSpPr>
          <p:spPr bwMode="auto">
            <a:xfrm>
              <a:off x="4086225" y="3005138"/>
              <a:ext cx="584200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Line 70"/>
            <p:cNvSpPr>
              <a:spLocks noChangeShapeType="1"/>
            </p:cNvSpPr>
            <p:nvPr/>
          </p:nvSpPr>
          <p:spPr bwMode="auto">
            <a:xfrm>
              <a:off x="4086225" y="3005138"/>
              <a:ext cx="71438" cy="50323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Line 71"/>
            <p:cNvSpPr>
              <a:spLocks noChangeShapeType="1"/>
            </p:cNvSpPr>
            <p:nvPr/>
          </p:nvSpPr>
          <p:spPr bwMode="auto">
            <a:xfrm>
              <a:off x="3455988" y="3500438"/>
              <a:ext cx="720725" cy="15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Line 72"/>
            <p:cNvSpPr>
              <a:spLocks noChangeShapeType="1"/>
            </p:cNvSpPr>
            <p:nvPr/>
          </p:nvSpPr>
          <p:spPr bwMode="auto">
            <a:xfrm>
              <a:off x="2825750" y="2825750"/>
              <a:ext cx="630238" cy="6746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Line 73"/>
            <p:cNvSpPr>
              <a:spLocks noChangeShapeType="1"/>
            </p:cNvSpPr>
            <p:nvPr/>
          </p:nvSpPr>
          <p:spPr bwMode="auto">
            <a:xfrm flipV="1">
              <a:off x="2825750" y="2644775"/>
              <a:ext cx="863600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Line 74"/>
            <p:cNvSpPr>
              <a:spLocks noChangeShapeType="1"/>
            </p:cNvSpPr>
            <p:nvPr/>
          </p:nvSpPr>
          <p:spPr bwMode="auto">
            <a:xfrm flipH="1">
              <a:off x="3725863" y="2060575"/>
              <a:ext cx="360362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Line 75"/>
            <p:cNvSpPr>
              <a:spLocks noChangeShapeType="1"/>
            </p:cNvSpPr>
            <p:nvPr/>
          </p:nvSpPr>
          <p:spPr bwMode="auto">
            <a:xfrm>
              <a:off x="4130675" y="2060575"/>
              <a:ext cx="720725" cy="5762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Line 76"/>
            <p:cNvSpPr>
              <a:spLocks noChangeShapeType="1"/>
            </p:cNvSpPr>
            <p:nvPr/>
          </p:nvSpPr>
          <p:spPr bwMode="auto">
            <a:xfrm>
              <a:off x="4895850" y="2644775"/>
              <a:ext cx="1008063" cy="144463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Line 77"/>
            <p:cNvSpPr>
              <a:spLocks noChangeShapeType="1"/>
            </p:cNvSpPr>
            <p:nvPr/>
          </p:nvSpPr>
          <p:spPr bwMode="auto">
            <a:xfrm flipH="1">
              <a:off x="5391150" y="2781300"/>
              <a:ext cx="504825" cy="71913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Line 78"/>
            <p:cNvSpPr>
              <a:spLocks noChangeShapeType="1"/>
            </p:cNvSpPr>
            <p:nvPr/>
          </p:nvSpPr>
          <p:spPr bwMode="auto">
            <a:xfrm flipH="1">
              <a:off x="5345113" y="3455988"/>
              <a:ext cx="71437" cy="1223962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Line 79"/>
            <p:cNvSpPr>
              <a:spLocks noChangeShapeType="1"/>
            </p:cNvSpPr>
            <p:nvPr/>
          </p:nvSpPr>
          <p:spPr bwMode="auto">
            <a:xfrm>
              <a:off x="5300663" y="4716463"/>
              <a:ext cx="287337" cy="865187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Line 80"/>
            <p:cNvSpPr>
              <a:spLocks noChangeShapeType="1"/>
            </p:cNvSpPr>
            <p:nvPr/>
          </p:nvSpPr>
          <p:spPr bwMode="auto">
            <a:xfrm flipH="1">
              <a:off x="5578475" y="2600325"/>
              <a:ext cx="1296988" cy="3024188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Line 81"/>
            <p:cNvSpPr>
              <a:spLocks noChangeShapeType="1"/>
            </p:cNvSpPr>
            <p:nvPr/>
          </p:nvSpPr>
          <p:spPr bwMode="auto">
            <a:xfrm>
              <a:off x="4067175" y="1214438"/>
              <a:ext cx="2808288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Line 82"/>
            <p:cNvSpPr>
              <a:spLocks noChangeShapeType="1"/>
            </p:cNvSpPr>
            <p:nvPr/>
          </p:nvSpPr>
          <p:spPr bwMode="auto">
            <a:xfrm flipH="1">
              <a:off x="1781175" y="1231900"/>
              <a:ext cx="2305050" cy="1368425"/>
            </a:xfrm>
            <a:prstGeom prst="lin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Oval 5"/>
            <p:cNvSpPr>
              <a:spLocks noChangeArrowheads="1"/>
            </p:cNvSpPr>
            <p:nvPr/>
          </p:nvSpPr>
          <p:spPr bwMode="auto">
            <a:xfrm>
              <a:off x="4030653" y="198834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1" name="Oval 5"/>
            <p:cNvSpPr>
              <a:spLocks noChangeArrowheads="1"/>
            </p:cNvSpPr>
            <p:nvPr/>
          </p:nvSpPr>
          <p:spPr bwMode="auto">
            <a:xfrm>
              <a:off x="3630571" y="257292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2" name="Oval 5"/>
            <p:cNvSpPr>
              <a:spLocks noChangeArrowheads="1"/>
            </p:cNvSpPr>
            <p:nvPr/>
          </p:nvSpPr>
          <p:spPr bwMode="auto">
            <a:xfrm>
              <a:off x="2703565" y="272964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3" name="Oval 5"/>
            <p:cNvSpPr>
              <a:spLocks noChangeArrowheads="1"/>
            </p:cNvSpPr>
            <p:nvPr/>
          </p:nvSpPr>
          <p:spPr bwMode="auto">
            <a:xfrm>
              <a:off x="1721675" y="250069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4" name="Oval 5"/>
            <p:cNvSpPr>
              <a:spLocks noChangeArrowheads="1"/>
            </p:cNvSpPr>
            <p:nvPr/>
          </p:nvSpPr>
          <p:spPr bwMode="auto">
            <a:xfrm>
              <a:off x="3383757" y="3429794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5" name="Oval 5"/>
            <p:cNvSpPr>
              <a:spLocks noChangeArrowheads="1"/>
            </p:cNvSpPr>
            <p:nvPr/>
          </p:nvSpPr>
          <p:spPr bwMode="auto">
            <a:xfrm>
              <a:off x="4823619" y="25646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6" name="Oval 5"/>
            <p:cNvSpPr>
              <a:spLocks noChangeArrowheads="1"/>
            </p:cNvSpPr>
            <p:nvPr/>
          </p:nvSpPr>
          <p:spPr bwMode="auto">
            <a:xfrm>
              <a:off x="6766719" y="251295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7" name="Oval 5"/>
            <p:cNvSpPr>
              <a:spLocks noChangeArrowheads="1"/>
            </p:cNvSpPr>
            <p:nvPr/>
          </p:nvSpPr>
          <p:spPr bwMode="auto">
            <a:xfrm>
              <a:off x="4610946" y="29329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8" name="Oval 5"/>
            <p:cNvSpPr>
              <a:spLocks noChangeArrowheads="1"/>
            </p:cNvSpPr>
            <p:nvPr/>
          </p:nvSpPr>
          <p:spPr bwMode="auto">
            <a:xfrm>
              <a:off x="4029035" y="2907796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59" name="Oval 5"/>
            <p:cNvSpPr>
              <a:spLocks noChangeArrowheads="1"/>
            </p:cNvSpPr>
            <p:nvPr/>
          </p:nvSpPr>
          <p:spPr bwMode="auto">
            <a:xfrm>
              <a:off x="4099678" y="342820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0" name="Oval 5"/>
            <p:cNvSpPr>
              <a:spLocks noChangeArrowheads="1"/>
            </p:cNvSpPr>
            <p:nvPr/>
          </p:nvSpPr>
          <p:spPr bwMode="auto">
            <a:xfrm>
              <a:off x="5831682" y="2753519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1" name="Oval 5"/>
            <p:cNvSpPr>
              <a:spLocks noChangeArrowheads="1"/>
            </p:cNvSpPr>
            <p:nvPr/>
          </p:nvSpPr>
          <p:spPr bwMode="auto">
            <a:xfrm>
              <a:off x="4751388" y="344205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2" name="Oval 5"/>
            <p:cNvSpPr>
              <a:spLocks noChangeArrowheads="1"/>
            </p:cNvSpPr>
            <p:nvPr/>
          </p:nvSpPr>
          <p:spPr bwMode="auto">
            <a:xfrm>
              <a:off x="5345113" y="3455988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" name="Oval 5"/>
            <p:cNvSpPr>
              <a:spLocks noChangeArrowheads="1"/>
            </p:cNvSpPr>
            <p:nvPr/>
          </p:nvSpPr>
          <p:spPr bwMode="auto">
            <a:xfrm>
              <a:off x="4538715" y="3795331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" name="Oval 5"/>
            <p:cNvSpPr>
              <a:spLocks noChangeArrowheads="1"/>
            </p:cNvSpPr>
            <p:nvPr/>
          </p:nvSpPr>
          <p:spPr bwMode="auto">
            <a:xfrm>
              <a:off x="4526995" y="4374105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5" name="Oval 5"/>
            <p:cNvSpPr>
              <a:spLocks noChangeArrowheads="1"/>
            </p:cNvSpPr>
            <p:nvPr/>
          </p:nvSpPr>
          <p:spPr bwMode="auto">
            <a:xfrm>
              <a:off x="3761582" y="4615657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6" name="Oval 5"/>
            <p:cNvSpPr>
              <a:spLocks noChangeArrowheads="1"/>
            </p:cNvSpPr>
            <p:nvPr/>
          </p:nvSpPr>
          <p:spPr bwMode="auto">
            <a:xfrm>
              <a:off x="3383757" y="555228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7" name="Oval 5"/>
            <p:cNvSpPr>
              <a:spLocks noChangeArrowheads="1"/>
            </p:cNvSpPr>
            <p:nvPr/>
          </p:nvSpPr>
          <p:spPr bwMode="auto">
            <a:xfrm>
              <a:off x="5268872" y="466963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8" name="Oval 5"/>
            <p:cNvSpPr>
              <a:spLocks noChangeArrowheads="1"/>
            </p:cNvSpPr>
            <p:nvPr/>
          </p:nvSpPr>
          <p:spPr bwMode="auto">
            <a:xfrm>
              <a:off x="5571331" y="5505162"/>
              <a:ext cx="144462" cy="144462"/>
            </a:xfrm>
            <a:prstGeom prst="ellipse">
              <a:avLst/>
            </a:prstGeom>
            <a:solidFill>
              <a:schemeClr val="accent4">
                <a:lumMod val="75000"/>
              </a:schemeClr>
            </a:solidFill>
            <a:ln w="9525">
              <a:solidFill>
                <a:srgbClr val="00206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6926929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7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792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5" name="Rectangle 3"/>
          <p:cNvSpPr>
            <a:spLocks noChangeArrowheads="1"/>
          </p:cNvSpPr>
          <p:nvPr/>
        </p:nvSpPr>
        <p:spPr bwMode="auto">
          <a:xfrm>
            <a:off x="296525" y="1178750"/>
            <a:ext cx="7775575" cy="610013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rgbClr val="808080"/>
                </a:solidFill>
              </a:rPr>
              <a:t>1847</a:t>
            </a:r>
            <a:r>
              <a:rPr kumimoji="0" lang="zh-CN" altLang="en-US" dirty="0">
                <a:solidFill>
                  <a:srgbClr val="808080"/>
                </a:solidFill>
              </a:rPr>
              <a:t>年基尔霍夫</a:t>
            </a:r>
            <a:r>
              <a:rPr kumimoji="0" lang="en-US" altLang="zh-CN" dirty="0">
                <a:solidFill>
                  <a:srgbClr val="808080"/>
                </a:solidFill>
              </a:rPr>
              <a:t>(Kirchhoff)</a:t>
            </a:r>
            <a:r>
              <a:rPr kumimoji="0" lang="zh-CN" altLang="en-US" dirty="0">
                <a:solidFill>
                  <a:srgbClr val="808080"/>
                </a:solidFill>
              </a:rPr>
              <a:t>运用图论解决了求解联立方程得问题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rgbClr val="808080"/>
                </a:solidFill>
              </a:rPr>
              <a:t>1857</a:t>
            </a:r>
            <a:r>
              <a:rPr kumimoji="0" lang="zh-CN" altLang="en-US" dirty="0">
                <a:solidFill>
                  <a:srgbClr val="808080"/>
                </a:solidFill>
              </a:rPr>
              <a:t>年</a:t>
            </a:r>
            <a:r>
              <a:rPr kumimoji="0" lang="en-US" altLang="zh-CN" dirty="0" err="1">
                <a:solidFill>
                  <a:srgbClr val="808080"/>
                </a:solidFill>
              </a:rPr>
              <a:t>Cayley</a:t>
            </a:r>
            <a:r>
              <a:rPr kumimoji="0" lang="zh-CN" altLang="en-US" dirty="0">
                <a:solidFill>
                  <a:srgbClr val="808080"/>
                </a:solidFill>
              </a:rPr>
              <a:t>在有机化学领域里发现了一族重要图，将其定义为树，并利用树来计算</a:t>
            </a:r>
            <a:r>
              <a:rPr kumimoji="0" lang="en-US" altLang="zh-CN" dirty="0">
                <a:solidFill>
                  <a:srgbClr val="808080"/>
                </a:solidFill>
              </a:rPr>
              <a:t>C</a:t>
            </a:r>
            <a:r>
              <a:rPr kumimoji="0" lang="en-US" altLang="zh-CN" baseline="-25000" dirty="0">
                <a:solidFill>
                  <a:srgbClr val="808080"/>
                </a:solidFill>
              </a:rPr>
              <a:t>n</a:t>
            </a:r>
            <a:r>
              <a:rPr kumimoji="0" lang="en-US" altLang="zh-CN" dirty="0">
                <a:solidFill>
                  <a:srgbClr val="808080"/>
                </a:solidFill>
              </a:rPr>
              <a:t>H</a:t>
            </a:r>
            <a:r>
              <a:rPr kumimoji="0" lang="en-US" altLang="zh-CN" baseline="-25000" dirty="0">
                <a:solidFill>
                  <a:srgbClr val="808080"/>
                </a:solidFill>
              </a:rPr>
              <a:t>2n+2</a:t>
            </a:r>
            <a:r>
              <a:rPr kumimoji="0" lang="zh-CN" altLang="en-US" dirty="0">
                <a:solidFill>
                  <a:srgbClr val="808080"/>
                </a:solidFill>
              </a:rPr>
              <a:t>的同分异构体的数目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rgbClr val="808080"/>
                </a:solidFill>
              </a:rPr>
              <a:t>1856</a:t>
            </a:r>
            <a:r>
              <a:rPr kumimoji="0" lang="zh-CN" altLang="en-US" dirty="0">
                <a:solidFill>
                  <a:srgbClr val="808080"/>
                </a:solidFill>
              </a:rPr>
              <a:t>年</a:t>
            </a:r>
            <a:r>
              <a:rPr kumimoji="0" lang="en-US" altLang="zh-CN" dirty="0">
                <a:solidFill>
                  <a:srgbClr val="808080"/>
                </a:solidFill>
              </a:rPr>
              <a:t>Hamilton</a:t>
            </a:r>
            <a:r>
              <a:rPr kumimoji="0" lang="zh-CN" altLang="en-US" dirty="0">
                <a:solidFill>
                  <a:srgbClr val="808080"/>
                </a:solidFill>
              </a:rPr>
              <a:t>周游世界问题 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lang="zh-CN" altLang="en-US" dirty="0">
                <a:solidFill>
                  <a:srgbClr val="808080"/>
                </a:solidFill>
              </a:rPr>
              <a:t>       早期的图论研究与数学游戏有着密切</a:t>
            </a:r>
            <a:r>
              <a:rPr lang="zh-CN" altLang="en-US" dirty="0" smtClean="0">
                <a:solidFill>
                  <a:srgbClr val="808080"/>
                </a:solidFill>
              </a:rPr>
              <a:t>关系</a:t>
            </a:r>
            <a:endParaRPr lang="en-US" altLang="zh-CN" dirty="0" smtClean="0">
              <a:solidFill>
                <a:srgbClr val="808080"/>
              </a:solidFill>
            </a:endParaRPr>
          </a:p>
          <a:p>
            <a:pPr marL="985838" lvl="1" indent="-528638">
              <a:spcBef>
                <a:spcPct val="20000"/>
              </a:spcBef>
              <a:buClr>
                <a:srgbClr val="A886E0"/>
              </a:buClr>
              <a:buSzPct val="70000"/>
              <a:buFont typeface="Wingdings" pitchFamily="2" charset="2"/>
              <a:buChar char="n"/>
            </a:pPr>
            <a:r>
              <a:rPr lang="en-US" altLang="zh-CN" dirty="0" smtClean="0">
                <a:solidFill>
                  <a:srgbClr val="000514"/>
                </a:solidFill>
              </a:rPr>
              <a:t>1878 </a:t>
            </a:r>
            <a:r>
              <a:rPr lang="zh-CN" altLang="en-US" dirty="0" smtClean="0">
                <a:solidFill>
                  <a:srgbClr val="000514"/>
                </a:solidFill>
              </a:rPr>
              <a:t>，西尔维斯特发表在</a:t>
            </a:r>
            <a:r>
              <a:rPr lang="en-US" altLang="zh-CN" dirty="0" smtClean="0">
                <a:solidFill>
                  <a:srgbClr val="000514"/>
                </a:solidFill>
              </a:rPr>
              <a:t>《</a:t>
            </a:r>
            <a:r>
              <a:rPr lang="zh-CN" altLang="en-US" dirty="0" smtClean="0">
                <a:solidFill>
                  <a:srgbClr val="000514"/>
                </a:solidFill>
              </a:rPr>
              <a:t>自然</a:t>
            </a:r>
            <a:r>
              <a:rPr lang="en-US" altLang="zh-CN" dirty="0" smtClean="0">
                <a:solidFill>
                  <a:srgbClr val="000514"/>
                </a:solidFill>
              </a:rPr>
              <a:t>》</a:t>
            </a:r>
            <a:r>
              <a:rPr lang="zh-CN" altLang="en-US" dirty="0" smtClean="0">
                <a:solidFill>
                  <a:srgbClr val="000514"/>
                </a:solidFill>
              </a:rPr>
              <a:t>上的一篇论文中首次提出“图”。</a:t>
            </a:r>
            <a:endParaRPr lang="zh-CN" altLang="en-US" dirty="0">
              <a:solidFill>
                <a:srgbClr val="808080"/>
              </a:solidFill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20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世纪后，图论渗透到物理、化学、信息学、运筹学、博弈论、计算机网络、社会学、语言学、集合论、矩阵论等 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       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1936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年科尼格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(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</a:rPr>
              <a:t>Konig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出版了第一本图论</a:t>
            </a: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</a:rPr>
              <a:t>书籍</a:t>
            </a: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《</a:t>
            </a:r>
            <a:r>
              <a:rPr lang="zh-CN" altLang="en-US" dirty="0" smtClean="0">
                <a:solidFill>
                  <a:schemeClr val="bg2">
                    <a:lumMod val="10000"/>
                  </a:schemeClr>
                </a:solidFill>
              </a:rPr>
              <a:t>有限图与无限图理论</a:t>
            </a:r>
            <a:r>
              <a:rPr lang="en-US" altLang="zh-CN" dirty="0" smtClean="0">
                <a:solidFill>
                  <a:schemeClr val="bg2">
                    <a:lumMod val="10000"/>
                  </a:schemeClr>
                </a:solidFill>
              </a:rPr>
              <a:t>》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</a:endParaRP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1800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4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图论的发展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24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44488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42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9427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4275" name="Rectangle 3"/>
          <p:cNvSpPr>
            <a:spLocks noChangeArrowheads="1"/>
          </p:cNvSpPr>
          <p:nvPr/>
        </p:nvSpPr>
        <p:spPr bwMode="auto">
          <a:xfrm>
            <a:off x="296525" y="1178750"/>
            <a:ext cx="7775575" cy="26037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lang="en-US" altLang="zh-CN" dirty="0">
                <a:solidFill>
                  <a:srgbClr val="000514"/>
                </a:solidFill>
              </a:rPr>
              <a:t>1936</a:t>
            </a:r>
            <a:r>
              <a:rPr lang="zh-CN" altLang="en-US" dirty="0">
                <a:solidFill>
                  <a:srgbClr val="000514"/>
                </a:solidFill>
              </a:rPr>
              <a:t>年，心理学家</a:t>
            </a:r>
            <a:r>
              <a:rPr lang="en-US" altLang="zh-CN" dirty="0">
                <a:solidFill>
                  <a:srgbClr val="000514"/>
                </a:solidFill>
              </a:rPr>
              <a:t>Lewin</a:t>
            </a:r>
            <a:r>
              <a:rPr lang="zh-CN" altLang="en-US" dirty="0">
                <a:solidFill>
                  <a:srgbClr val="000514"/>
                </a:solidFill>
              </a:rPr>
              <a:t>提出用一个平面地图描述一个人的生活空间</a:t>
            </a:r>
          </a:p>
          <a:p>
            <a:pPr marL="985838" lvl="1" indent="-528638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</a:rPr>
              <a:t>拓展到理论物理学研究</a:t>
            </a:r>
            <a:endParaRPr lang="en-US" altLang="zh-CN" dirty="0">
              <a:solidFill>
                <a:srgbClr val="000514"/>
              </a:solidFill>
            </a:endParaRPr>
          </a:p>
          <a:p>
            <a:pPr marL="985838" lvl="1" indent="-528638">
              <a:spcBef>
                <a:spcPct val="20000"/>
              </a:spcBef>
              <a:buClr>
                <a:srgbClr val="A886E0"/>
              </a:buClr>
              <a:buSzPct val="70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</a:rPr>
              <a:t>拓展到概率论，马尔可夫链的研究，有向图</a:t>
            </a:r>
            <a:endParaRPr lang="en-US" altLang="zh-CN" dirty="0">
              <a:solidFill>
                <a:srgbClr val="000514"/>
              </a:solidFill>
            </a:endParaRPr>
          </a:p>
          <a:p>
            <a:pPr marL="985838" lvl="1" indent="-528638">
              <a:spcBef>
                <a:spcPct val="20000"/>
              </a:spcBef>
              <a:buClr>
                <a:srgbClr val="A886E0"/>
              </a:buClr>
              <a:buSzPct val="70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</a:rPr>
              <a:t>拓展到线性规划、运筹学，网络流大量应用</a:t>
            </a:r>
            <a:endParaRPr lang="en-US" altLang="zh-CN" dirty="0">
              <a:solidFill>
                <a:srgbClr val="000514"/>
              </a:solidFill>
            </a:endParaRPr>
          </a:p>
          <a:p>
            <a:pPr marL="985838" lvl="1" indent="-528638">
              <a:spcBef>
                <a:spcPct val="20000"/>
              </a:spcBef>
              <a:buClr>
                <a:srgbClr val="A886E0"/>
              </a:buClr>
              <a:buSzPct val="70000"/>
              <a:buFont typeface="Wingdings" pitchFamily="2" charset="2"/>
              <a:buChar char="n"/>
            </a:pPr>
            <a:r>
              <a:rPr lang="zh-CN" altLang="en-US" dirty="0">
                <a:solidFill>
                  <a:srgbClr val="000514"/>
                </a:solidFill>
              </a:rPr>
              <a:t>计算机的</a:t>
            </a:r>
            <a:r>
              <a:rPr lang="zh-CN" altLang="en-US" dirty="0" smtClean="0">
                <a:solidFill>
                  <a:srgbClr val="000514"/>
                </a:solidFill>
              </a:rPr>
              <a:t>出现为图论发展提供了更广阔的空间</a:t>
            </a:r>
            <a:endParaRPr lang="zh-CN" altLang="en-US" dirty="0">
              <a:solidFill>
                <a:srgbClr val="000514"/>
              </a:solidFill>
            </a:endParaRPr>
          </a:p>
        </p:txBody>
      </p:sp>
      <p:sp>
        <p:nvSpPr>
          <p:cNvPr id="4" name="标题 48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图论的发展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25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919084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42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第一章  图的基本概念</a:t>
            </a:r>
            <a:endParaRPr lang="zh-CN" altLang="en-US" dirty="0"/>
          </a:p>
        </p:txBody>
      </p:sp>
      <p:sp>
        <p:nvSpPr>
          <p:cNvPr id="58371" name="Rectangle 3"/>
          <p:cNvSpPr>
            <a:spLocks noGrp="1" noChangeArrowheads="1"/>
          </p:cNvSpPr>
          <p:nvPr>
            <p:ph idx="1"/>
          </p:nvPr>
        </p:nvSpPr>
        <p:spPr>
          <a:xfrm>
            <a:off x="746125" y="1314450"/>
            <a:ext cx="8229600" cy="3781425"/>
          </a:xfrm>
          <a:noFill/>
        </p:spPr>
        <p:txBody>
          <a:bodyPr/>
          <a:lstStyle/>
          <a:p>
            <a:pPr eaLnBrk="1" hangingPunct="1"/>
            <a:r>
              <a:rPr lang="zh-CN" altLang="en-US" b="1" dirty="0" smtClean="0">
                <a:solidFill>
                  <a:srgbClr val="B2B2B2"/>
                </a:solidFill>
                <a:latin typeface="+mn-ea"/>
                <a:ea typeface="+mn-ea"/>
              </a:rPr>
              <a:t>图论发展史</a:t>
            </a:r>
          </a:p>
          <a:p>
            <a:pPr eaLnBrk="1" hangingPunct="1"/>
            <a:r>
              <a:rPr lang="zh-CN" altLang="en-US" b="1" dirty="0" smtClean="0">
                <a:solidFill>
                  <a:srgbClr val="FF0000"/>
                </a:solidFill>
                <a:latin typeface="+mn-ea"/>
                <a:ea typeface="+mn-ea"/>
              </a:rPr>
              <a:t>图的概念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图的定义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图的性质</a:t>
            </a:r>
          </a:p>
          <a:p>
            <a:pPr eaLnBrk="1" hangingPunct="1"/>
            <a:r>
              <a:rPr lang="zh-CN" altLang="en-US" b="1" dirty="0" smtClean="0">
                <a:latin typeface="+mn-ea"/>
                <a:ea typeface="+mn-ea"/>
              </a:rPr>
              <a:t>图的代数表示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6838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103" name="Rectangle 7"/>
          <p:cNvSpPr>
            <a:spLocks noChangeArrowheads="1"/>
          </p:cNvSpPr>
          <p:nvPr/>
        </p:nvSpPr>
        <p:spPr bwMode="auto">
          <a:xfrm>
            <a:off x="522288" y="1449388"/>
            <a:ext cx="7775575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</a:rPr>
              <a:t>     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</a:rPr>
              <a:t>世界上各事物之间，自然界内诸现象之间</a:t>
            </a:r>
            <a:r>
              <a:rPr kumimoji="0" lang="zh-CN" altLang="en-US" sz="2800" dirty="0" smtClean="0">
                <a:solidFill>
                  <a:schemeClr val="bg2">
                    <a:lumMod val="10000"/>
                  </a:schemeClr>
                </a:solidFill>
              </a:rPr>
              <a:t>经常存在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</a:rPr>
              <a:t>着某些必然的联系，需要人们通过研究</a:t>
            </a:r>
            <a:r>
              <a:rPr kumimoji="0" lang="zh-CN" altLang="en-US" sz="2800" dirty="0" smtClean="0">
                <a:solidFill>
                  <a:schemeClr val="bg2">
                    <a:lumMod val="10000"/>
                  </a:schemeClr>
                </a:solidFill>
              </a:rPr>
              <a:t>分析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</a:rPr>
              <a:t>，去揭示这些关系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</a:rPr>
              <a:t>     人们常把事物、现象用顶点（或结点）表示，</a:t>
            </a:r>
            <a:r>
              <a:rPr kumimoji="0" lang="zh-CN" altLang="en-US" sz="2800" dirty="0" smtClean="0">
                <a:solidFill>
                  <a:schemeClr val="bg2">
                    <a:lumMod val="10000"/>
                  </a:schemeClr>
                </a:solidFill>
              </a:rPr>
              <a:t>用有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</a:rPr>
              <a:t>向的或无向的边来表示它们之间的联系，</a:t>
            </a:r>
            <a:r>
              <a:rPr lang="zh-CN" altLang="en-US" sz="2800" dirty="0" smtClean="0">
                <a:solidFill>
                  <a:schemeClr val="bg2">
                    <a:lumMod val="10000"/>
                  </a:schemeClr>
                </a:solidFill>
              </a:rPr>
              <a:t>这就构成</a:t>
            </a:r>
            <a:r>
              <a:rPr lang="zh-CN" altLang="en-US" sz="2800" dirty="0">
                <a:solidFill>
                  <a:schemeClr val="bg2">
                    <a:lumMod val="10000"/>
                  </a:schemeClr>
                </a:solidFill>
              </a:rPr>
              <a:t>了图论中所讨论的图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sz="2800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sz="2800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sz="2800" dirty="0">
              <a:solidFill>
                <a:schemeClr val="bg2"/>
              </a:solidFill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516104" name="Text Box 8"/>
          <p:cNvSpPr txBox="1">
            <a:spLocks noChangeArrowheads="1"/>
          </p:cNvSpPr>
          <p:nvPr/>
        </p:nvSpPr>
        <p:spPr bwMode="auto">
          <a:xfrm>
            <a:off x="971550" y="5157788"/>
            <a:ext cx="7345363" cy="954107"/>
          </a:xfrm>
          <a:prstGeom prst="rect">
            <a:avLst/>
          </a:prstGeom>
          <a:solidFill>
            <a:srgbClr val="003399"/>
          </a:solidFill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 dirty="0">
                <a:solidFill>
                  <a:schemeClr val="bg1"/>
                </a:solidFill>
              </a:rPr>
              <a:t>注意</a:t>
            </a:r>
            <a:r>
              <a:rPr lang="en-US" altLang="zh-CN" sz="2800" dirty="0">
                <a:solidFill>
                  <a:schemeClr val="bg1"/>
                </a:solidFill>
              </a:rPr>
              <a:t>: </a:t>
            </a:r>
            <a:r>
              <a:rPr lang="zh-CN" altLang="en-US" sz="2800" dirty="0">
                <a:solidFill>
                  <a:schemeClr val="bg1"/>
                </a:solidFill>
              </a:rPr>
              <a:t>与几何学中的图形不同，图是客观世界中某些具体事物间关系的一个数学抽象。</a:t>
            </a:r>
          </a:p>
        </p:txBody>
      </p:sp>
      <p:sp>
        <p:nvSpPr>
          <p:cNvPr id="5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27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02532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61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161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6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16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6104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6" name="Rectangle 3"/>
          <p:cNvSpPr>
            <a:spLocks noChangeArrowheads="1"/>
          </p:cNvSpPr>
          <p:nvPr/>
        </p:nvSpPr>
        <p:spPr bwMode="auto">
          <a:xfrm>
            <a:off x="457200" y="1268413"/>
            <a:ext cx="8229600" cy="49958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在一次集会上有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5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个代表：刘一、孙二、张三、李四、王五，可用图来表示他们之间的认识关系。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sz="2800" dirty="0">
              <a:solidFill>
                <a:schemeClr val="bg2"/>
              </a:solidFill>
              <a:ea typeface="宋体" pitchFamily="2" charset="-122"/>
            </a:endParaRPr>
          </a:p>
        </p:txBody>
      </p:sp>
      <p:sp>
        <p:nvSpPr>
          <p:cNvPr id="7177" name="Oval 4"/>
          <p:cNvSpPr>
            <a:spLocks noChangeArrowheads="1"/>
          </p:cNvSpPr>
          <p:nvPr/>
        </p:nvSpPr>
        <p:spPr bwMode="auto">
          <a:xfrm>
            <a:off x="4114800" y="3267075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8" name="Oval 5"/>
          <p:cNvSpPr>
            <a:spLocks noChangeArrowheads="1"/>
          </p:cNvSpPr>
          <p:nvPr/>
        </p:nvSpPr>
        <p:spPr bwMode="auto">
          <a:xfrm>
            <a:off x="5988050" y="3267075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79" name="Oval 6"/>
          <p:cNvSpPr>
            <a:spLocks noChangeArrowheads="1"/>
          </p:cNvSpPr>
          <p:nvPr/>
        </p:nvSpPr>
        <p:spPr bwMode="auto">
          <a:xfrm>
            <a:off x="4114800" y="4922838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0" name="Oval 7"/>
          <p:cNvSpPr>
            <a:spLocks noChangeArrowheads="1"/>
          </p:cNvSpPr>
          <p:nvPr/>
        </p:nvSpPr>
        <p:spPr bwMode="auto">
          <a:xfrm>
            <a:off x="5986463" y="4922838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1" name="Oval 8"/>
          <p:cNvSpPr>
            <a:spLocks noChangeArrowheads="1"/>
          </p:cNvSpPr>
          <p:nvPr/>
        </p:nvSpPr>
        <p:spPr bwMode="auto">
          <a:xfrm>
            <a:off x="2601913" y="4130675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7182" name="Line 9"/>
          <p:cNvSpPr>
            <a:spLocks noChangeShapeType="1"/>
          </p:cNvSpPr>
          <p:nvPr/>
        </p:nvSpPr>
        <p:spPr bwMode="auto">
          <a:xfrm flipH="1" flipV="1">
            <a:off x="6057900" y="3411538"/>
            <a:ext cx="0" cy="15113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3" name="Line 10"/>
          <p:cNvSpPr>
            <a:spLocks noChangeShapeType="1"/>
          </p:cNvSpPr>
          <p:nvPr/>
        </p:nvSpPr>
        <p:spPr bwMode="auto">
          <a:xfrm flipH="1">
            <a:off x="4257675" y="3338513"/>
            <a:ext cx="1728788" cy="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4" name="Line 11"/>
          <p:cNvSpPr>
            <a:spLocks noChangeShapeType="1"/>
          </p:cNvSpPr>
          <p:nvPr/>
        </p:nvSpPr>
        <p:spPr bwMode="auto">
          <a:xfrm>
            <a:off x="4186238" y="3411538"/>
            <a:ext cx="0" cy="1439862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5" name="Line 12"/>
          <p:cNvSpPr>
            <a:spLocks noChangeShapeType="1"/>
          </p:cNvSpPr>
          <p:nvPr/>
        </p:nvSpPr>
        <p:spPr bwMode="auto">
          <a:xfrm flipV="1">
            <a:off x="4257675" y="3482975"/>
            <a:ext cx="1657350" cy="151288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6" name="Line 13"/>
          <p:cNvSpPr>
            <a:spLocks noChangeShapeType="1"/>
          </p:cNvSpPr>
          <p:nvPr/>
        </p:nvSpPr>
        <p:spPr bwMode="auto">
          <a:xfrm flipH="1">
            <a:off x="2816225" y="3429000"/>
            <a:ext cx="1296988" cy="719138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7" name="Line 14"/>
          <p:cNvSpPr>
            <a:spLocks noChangeShapeType="1"/>
          </p:cNvSpPr>
          <p:nvPr/>
        </p:nvSpPr>
        <p:spPr bwMode="auto">
          <a:xfrm flipH="1" flipV="1">
            <a:off x="2771775" y="4284663"/>
            <a:ext cx="1343025" cy="711200"/>
          </a:xfrm>
          <a:prstGeom prst="line">
            <a:avLst/>
          </a:prstGeom>
          <a:ln>
            <a:headEnd/>
            <a:tailEnd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7188" name="Freeform 15"/>
          <p:cNvSpPr>
            <a:spLocks/>
          </p:cNvSpPr>
          <p:nvPr/>
        </p:nvSpPr>
        <p:spPr bwMode="auto">
          <a:xfrm>
            <a:off x="4257675" y="4953000"/>
            <a:ext cx="1657350" cy="42863"/>
          </a:xfrm>
          <a:custGeom>
            <a:avLst/>
            <a:gdLst>
              <a:gd name="T0" fmla="*/ 0 w 1044"/>
              <a:gd name="T1" fmla="*/ 2147483647 h 190"/>
              <a:gd name="T2" fmla="*/ 2147483647 w 1044"/>
              <a:gd name="T3" fmla="*/ 2147483647 h 190"/>
              <a:gd name="T4" fmla="*/ 2147483647 w 1044"/>
              <a:gd name="T5" fmla="*/ 2147483647 h 190"/>
              <a:gd name="T6" fmla="*/ 0 60000 65536"/>
              <a:gd name="T7" fmla="*/ 0 60000 65536"/>
              <a:gd name="T8" fmla="*/ 0 60000 65536"/>
              <a:gd name="T9" fmla="*/ 0 w 1044"/>
              <a:gd name="T10" fmla="*/ 0 h 190"/>
              <a:gd name="T11" fmla="*/ 1044 w 1044"/>
              <a:gd name="T12" fmla="*/ 190 h 1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4" h="190">
                <a:moveTo>
                  <a:pt x="0" y="190"/>
                </a:moveTo>
                <a:cubicBezTo>
                  <a:pt x="162" y="103"/>
                  <a:pt x="325" y="16"/>
                  <a:pt x="499" y="8"/>
                </a:cubicBezTo>
                <a:cubicBezTo>
                  <a:pt x="673" y="0"/>
                  <a:pt x="858" y="72"/>
                  <a:pt x="1044" y="144"/>
                </a:cubicBezTo>
              </a:path>
            </a:pathLst>
          </a:custGeom>
          <a:ln>
            <a:headEnd type="none" w="med" len="med"/>
            <a:tailEnd type="non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graphicFrame>
        <p:nvGraphicFramePr>
          <p:cNvPr id="7170" name="Object 18"/>
          <p:cNvGraphicFramePr>
            <a:graphicFrameLocks noChangeAspect="1"/>
          </p:cNvGraphicFramePr>
          <p:nvPr/>
        </p:nvGraphicFramePr>
        <p:xfrm>
          <a:off x="3897313" y="5138738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0" name="Equation" r:id="rId3" imgW="4455360" imgH="6890760" progId="Equation.3">
                  <p:embed/>
                </p:oleObj>
              </mc:Choice>
              <mc:Fallback>
                <p:oleObj name="Equation" r:id="rId3" imgW="4455360" imgH="6890760" progId="Equation.3">
                  <p:embed/>
                  <p:pic>
                    <p:nvPicPr>
                      <p:cNvPr id="0" name="Picture 19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97313" y="5138738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1" name="Object 19"/>
          <p:cNvGraphicFramePr>
            <a:graphicFrameLocks noChangeAspect="1"/>
          </p:cNvGraphicFramePr>
          <p:nvPr/>
        </p:nvGraphicFramePr>
        <p:xfrm>
          <a:off x="6327775" y="4959350"/>
          <a:ext cx="371475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1" name="Equation" r:id="rId5" imgW="5267880" imgH="6890760" progId="Equation.3">
                  <p:embed/>
                </p:oleObj>
              </mc:Choice>
              <mc:Fallback>
                <p:oleObj name="Equation" r:id="rId5" imgW="5267880" imgH="6890760" progId="Equation.3">
                  <p:embed/>
                  <p:pic>
                    <p:nvPicPr>
                      <p:cNvPr id="0" name="Picture 19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27775" y="4959350"/>
                        <a:ext cx="371475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2" name="Object 20"/>
          <p:cNvGraphicFramePr>
            <a:graphicFrameLocks noChangeAspect="1"/>
          </p:cNvGraphicFramePr>
          <p:nvPr/>
        </p:nvGraphicFramePr>
        <p:xfrm>
          <a:off x="6332538" y="31083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2" name="Equation" r:id="rId7" imgW="4861800" imgH="7296840" progId="Equation.3">
                  <p:embed/>
                </p:oleObj>
              </mc:Choice>
              <mc:Fallback>
                <p:oleObj name="Equation" r:id="rId7" imgW="4861800" imgH="7296840" progId="Equation.3">
                  <p:embed/>
                  <p:pic>
                    <p:nvPicPr>
                      <p:cNvPr id="0" name="Picture 19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332538" y="31083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3" name="Object 21"/>
          <p:cNvGraphicFramePr>
            <a:graphicFrameLocks noChangeAspect="1"/>
          </p:cNvGraphicFramePr>
          <p:nvPr/>
        </p:nvGraphicFramePr>
        <p:xfrm>
          <a:off x="4086225" y="269081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3" name="Equation" r:id="rId9" imgW="5267880" imgH="6890760" progId="Equation.3">
                  <p:embed/>
                </p:oleObj>
              </mc:Choice>
              <mc:Fallback>
                <p:oleObj name="Equation" r:id="rId9" imgW="5267880" imgH="6890760" progId="Equation.3">
                  <p:embed/>
                  <p:pic>
                    <p:nvPicPr>
                      <p:cNvPr id="0" name="Picture 20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86225" y="269081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174" name="Object 22"/>
          <p:cNvGraphicFramePr>
            <a:graphicFrameLocks noChangeAspect="1"/>
          </p:cNvGraphicFramePr>
          <p:nvPr/>
        </p:nvGraphicFramePr>
        <p:xfrm>
          <a:off x="2659063" y="4476750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174" name="Equation" r:id="rId11" imgW="4861800" imgH="7296840" progId="Equation.3">
                  <p:embed/>
                </p:oleObj>
              </mc:Choice>
              <mc:Fallback>
                <p:oleObj name="Equation" r:id="rId11" imgW="4861800" imgH="7296840" progId="Equation.3">
                  <p:embed/>
                  <p:pic>
                    <p:nvPicPr>
                      <p:cNvPr id="0" name="Picture 20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659063" y="4476750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98400" name="Text Box 32"/>
          <p:cNvSpPr txBox="1">
            <a:spLocks noChangeArrowheads="1"/>
          </p:cNvSpPr>
          <p:nvPr/>
        </p:nvSpPr>
        <p:spPr bwMode="auto">
          <a:xfrm>
            <a:off x="5292725" y="5499100"/>
            <a:ext cx="342106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800">
                <a:solidFill>
                  <a:srgbClr val="FF0000"/>
                </a:solidFill>
              </a:rPr>
              <a:t>用图表示简单明了</a:t>
            </a:r>
          </a:p>
        </p:txBody>
      </p:sp>
      <p:sp>
        <p:nvSpPr>
          <p:cNvPr id="23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4" name="灯片编号占位符 2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36867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84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84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840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0418" name="Group 4"/>
          <p:cNvGrpSpPr>
            <a:grpSpLocks/>
          </p:cNvGrpSpPr>
          <p:nvPr/>
        </p:nvGrpSpPr>
        <p:grpSpPr bwMode="auto">
          <a:xfrm>
            <a:off x="665163" y="2389188"/>
            <a:ext cx="1477962" cy="1520825"/>
            <a:chOff x="912" y="576"/>
            <a:chExt cx="576" cy="624"/>
          </a:xfrm>
        </p:grpSpPr>
        <p:sp>
          <p:nvSpPr>
            <p:cNvPr id="60444" name="Line 5"/>
            <p:cNvSpPr>
              <a:spLocks noChangeShapeType="1"/>
            </p:cNvSpPr>
            <p:nvPr/>
          </p:nvSpPr>
          <p:spPr bwMode="auto">
            <a:xfrm>
              <a:off x="912" y="816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5" name="Line 6"/>
            <p:cNvSpPr>
              <a:spLocks noChangeShapeType="1"/>
            </p:cNvSpPr>
            <p:nvPr/>
          </p:nvSpPr>
          <p:spPr bwMode="auto">
            <a:xfrm flipH="1">
              <a:off x="1008" y="816"/>
              <a:ext cx="480" cy="3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6" name="Line 7"/>
            <p:cNvSpPr>
              <a:spLocks noChangeShapeType="1"/>
            </p:cNvSpPr>
            <p:nvPr/>
          </p:nvSpPr>
          <p:spPr bwMode="auto">
            <a:xfrm flipV="1">
              <a:off x="1008" y="576"/>
              <a:ext cx="192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7" name="Line 8"/>
            <p:cNvSpPr>
              <a:spLocks noChangeShapeType="1"/>
            </p:cNvSpPr>
            <p:nvPr/>
          </p:nvSpPr>
          <p:spPr bwMode="auto">
            <a:xfrm>
              <a:off x="1200" y="576"/>
              <a:ext cx="192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8" name="Line 9"/>
            <p:cNvSpPr>
              <a:spLocks noChangeShapeType="1"/>
            </p:cNvSpPr>
            <p:nvPr/>
          </p:nvSpPr>
          <p:spPr bwMode="auto">
            <a:xfrm>
              <a:off x="912" y="816"/>
              <a:ext cx="480" cy="38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419" name="Group 10"/>
          <p:cNvGrpSpPr>
            <a:grpSpLocks/>
          </p:cNvGrpSpPr>
          <p:nvPr/>
        </p:nvGrpSpPr>
        <p:grpSpPr bwMode="auto">
          <a:xfrm>
            <a:off x="2540000" y="2471738"/>
            <a:ext cx="1566863" cy="1593850"/>
            <a:chOff x="1824" y="672"/>
            <a:chExt cx="672" cy="624"/>
          </a:xfrm>
        </p:grpSpPr>
        <p:sp>
          <p:nvSpPr>
            <p:cNvPr id="60441" name="Rectangle 11"/>
            <p:cNvSpPr>
              <a:spLocks noChangeArrowheads="1"/>
            </p:cNvSpPr>
            <p:nvPr/>
          </p:nvSpPr>
          <p:spPr bwMode="auto">
            <a:xfrm>
              <a:off x="1824" y="816"/>
              <a:ext cx="672" cy="336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2" name="Rectangle 12"/>
            <p:cNvSpPr>
              <a:spLocks noChangeArrowheads="1"/>
            </p:cNvSpPr>
            <p:nvPr/>
          </p:nvSpPr>
          <p:spPr bwMode="auto">
            <a:xfrm>
              <a:off x="1968" y="912"/>
              <a:ext cx="384" cy="144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3" name="Line 13"/>
            <p:cNvSpPr>
              <a:spLocks noChangeShapeType="1"/>
            </p:cNvSpPr>
            <p:nvPr/>
          </p:nvSpPr>
          <p:spPr bwMode="auto">
            <a:xfrm>
              <a:off x="2160" y="672"/>
              <a:ext cx="0" cy="62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420" name="Group 14"/>
          <p:cNvGrpSpPr>
            <a:grpSpLocks/>
          </p:cNvGrpSpPr>
          <p:nvPr/>
        </p:nvGrpSpPr>
        <p:grpSpPr bwMode="auto">
          <a:xfrm rot="-2656828">
            <a:off x="4527550" y="2544763"/>
            <a:ext cx="1352550" cy="1344612"/>
            <a:chOff x="3264" y="624"/>
            <a:chExt cx="576" cy="576"/>
          </a:xfrm>
        </p:grpSpPr>
        <p:sp>
          <p:nvSpPr>
            <p:cNvPr id="60427" name="Line 15"/>
            <p:cNvSpPr>
              <a:spLocks noChangeShapeType="1"/>
            </p:cNvSpPr>
            <p:nvPr/>
          </p:nvSpPr>
          <p:spPr bwMode="auto">
            <a:xfrm>
              <a:off x="3264" y="768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8" name="Line 16"/>
            <p:cNvSpPr>
              <a:spLocks noChangeShapeType="1"/>
            </p:cNvSpPr>
            <p:nvPr/>
          </p:nvSpPr>
          <p:spPr bwMode="auto">
            <a:xfrm>
              <a:off x="3840" y="768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9" name="Line 17"/>
            <p:cNvSpPr>
              <a:spLocks noChangeShapeType="1"/>
            </p:cNvSpPr>
            <p:nvPr/>
          </p:nvSpPr>
          <p:spPr bwMode="auto">
            <a:xfrm>
              <a:off x="3264" y="912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0" name="Line 18"/>
            <p:cNvSpPr>
              <a:spLocks noChangeShapeType="1"/>
            </p:cNvSpPr>
            <p:nvPr/>
          </p:nvSpPr>
          <p:spPr bwMode="auto">
            <a:xfrm>
              <a:off x="3264" y="912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1" name="Line 19"/>
            <p:cNvSpPr>
              <a:spLocks noChangeShapeType="1"/>
            </p:cNvSpPr>
            <p:nvPr/>
          </p:nvSpPr>
          <p:spPr bwMode="auto">
            <a:xfrm>
              <a:off x="3264" y="1056"/>
              <a:ext cx="576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2" name="Line 20"/>
            <p:cNvSpPr>
              <a:spLocks noChangeShapeType="1"/>
            </p:cNvSpPr>
            <p:nvPr/>
          </p:nvSpPr>
          <p:spPr bwMode="auto">
            <a:xfrm flipH="1" flipV="1">
              <a:off x="3264" y="624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3" name="Line 21"/>
            <p:cNvSpPr>
              <a:spLocks noChangeShapeType="1"/>
            </p:cNvSpPr>
            <p:nvPr/>
          </p:nvSpPr>
          <p:spPr bwMode="auto">
            <a:xfrm flipV="1">
              <a:off x="3264" y="624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4" name="Line 22"/>
            <p:cNvSpPr>
              <a:spLocks noChangeShapeType="1"/>
            </p:cNvSpPr>
            <p:nvPr/>
          </p:nvSpPr>
          <p:spPr bwMode="auto">
            <a:xfrm>
              <a:off x="3408" y="624"/>
              <a:ext cx="0" cy="57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5" name="Line 23"/>
            <p:cNvSpPr>
              <a:spLocks noChangeShapeType="1"/>
            </p:cNvSpPr>
            <p:nvPr/>
          </p:nvSpPr>
          <p:spPr bwMode="auto">
            <a:xfrm>
              <a:off x="3408" y="1200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6" name="Line 24"/>
            <p:cNvSpPr>
              <a:spLocks noChangeShapeType="1"/>
            </p:cNvSpPr>
            <p:nvPr/>
          </p:nvSpPr>
          <p:spPr bwMode="auto">
            <a:xfrm flipV="1">
              <a:off x="3552" y="624"/>
              <a:ext cx="0" cy="57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7" name="Line 25"/>
            <p:cNvSpPr>
              <a:spLocks noChangeShapeType="1"/>
            </p:cNvSpPr>
            <p:nvPr/>
          </p:nvSpPr>
          <p:spPr bwMode="auto">
            <a:xfrm>
              <a:off x="3552" y="624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8" name="Line 26"/>
            <p:cNvSpPr>
              <a:spLocks noChangeShapeType="1"/>
            </p:cNvSpPr>
            <p:nvPr/>
          </p:nvSpPr>
          <p:spPr bwMode="auto">
            <a:xfrm>
              <a:off x="3696" y="624"/>
              <a:ext cx="0" cy="576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39" name="Line 27"/>
            <p:cNvSpPr>
              <a:spLocks noChangeShapeType="1"/>
            </p:cNvSpPr>
            <p:nvPr/>
          </p:nvSpPr>
          <p:spPr bwMode="auto">
            <a:xfrm>
              <a:off x="3696" y="1200"/>
              <a:ext cx="144" cy="0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40" name="Line 28"/>
            <p:cNvSpPr>
              <a:spLocks noChangeShapeType="1"/>
            </p:cNvSpPr>
            <p:nvPr/>
          </p:nvSpPr>
          <p:spPr bwMode="auto">
            <a:xfrm>
              <a:off x="3840" y="1056"/>
              <a:ext cx="0" cy="144"/>
            </a:xfrm>
            <a:prstGeom prst="line">
              <a:avLst/>
            </a:prstGeom>
            <a:noFill/>
            <a:ln w="38100">
              <a:solidFill>
                <a:schemeClr val="bg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60421" name="Group 29"/>
          <p:cNvGrpSpPr>
            <a:grpSpLocks/>
          </p:cNvGrpSpPr>
          <p:nvPr/>
        </p:nvGrpSpPr>
        <p:grpSpPr bwMode="auto">
          <a:xfrm>
            <a:off x="6492875" y="2616200"/>
            <a:ext cx="1905000" cy="1371600"/>
            <a:chOff x="4080" y="618"/>
            <a:chExt cx="1008" cy="678"/>
          </a:xfrm>
        </p:grpSpPr>
        <p:sp>
          <p:nvSpPr>
            <p:cNvPr id="60424" name="Rectangle 30"/>
            <p:cNvSpPr>
              <a:spLocks noChangeArrowheads="1"/>
            </p:cNvSpPr>
            <p:nvPr/>
          </p:nvSpPr>
          <p:spPr bwMode="auto">
            <a:xfrm>
              <a:off x="4080" y="624"/>
              <a:ext cx="1008" cy="672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5" name="AutoShape 31"/>
            <p:cNvSpPr>
              <a:spLocks noChangeArrowheads="1"/>
            </p:cNvSpPr>
            <p:nvPr/>
          </p:nvSpPr>
          <p:spPr bwMode="auto">
            <a:xfrm>
              <a:off x="4080" y="618"/>
              <a:ext cx="1008" cy="672"/>
            </a:xfrm>
            <a:prstGeom prst="flowChartDecision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0426" name="Rectangle 32"/>
            <p:cNvSpPr>
              <a:spLocks noChangeArrowheads="1"/>
            </p:cNvSpPr>
            <p:nvPr/>
          </p:nvSpPr>
          <p:spPr bwMode="auto">
            <a:xfrm>
              <a:off x="4368" y="768"/>
              <a:ext cx="432" cy="384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60423" name="Rectangle 37"/>
          <p:cNvSpPr>
            <a:spLocks noChangeArrowheads="1"/>
          </p:cNvSpPr>
          <p:nvPr/>
        </p:nvSpPr>
        <p:spPr bwMode="auto">
          <a:xfrm>
            <a:off x="457200" y="1552575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一笔画问题</a:t>
            </a:r>
            <a:endParaRPr kumimoji="0" lang="zh-CN" altLang="en-US" sz="2800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en-US" altLang="zh-CN" sz="2800" dirty="0" smtClean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en-US" altLang="zh-CN" sz="2800" dirty="0" smtClean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en-US" altLang="zh-CN" sz="28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28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怎样能够一笔且笔画不重复地画完这些图形？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sz="2800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34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5" name="灯片编号占位符 3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29</a:t>
            </a:fld>
            <a:endParaRPr lang="zh-CN" altLang="en-US" dirty="0"/>
          </a:p>
        </p:txBody>
      </p:sp>
      <p:pic>
        <p:nvPicPr>
          <p:cNvPr id="19458" name="Picture 2" descr="C:\Users\qinghua\AppData\Roaming\Tencent\Users\1275842678\QQ\WinTemp\RichOle\78D[UUZ0)6(N_EW`KN7H$]A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791" y="2154228"/>
            <a:ext cx="7932418" cy="212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6754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8563" name="Rectangle 3"/>
          <p:cNvSpPr>
            <a:spLocks noChangeArrowheads="1"/>
          </p:cNvSpPr>
          <p:nvPr/>
        </p:nvSpPr>
        <p:spPr bwMode="auto">
          <a:xfrm>
            <a:off x="522288" y="1314450"/>
            <a:ext cx="8055157" cy="557229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kumimoji="0" lang="zh-CN" altLang="en-US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数学与计算机科学的关系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理论计算机科学的基础是离散数学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传统上，数学是以分析为中心的，研究的是连续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的对象，以微积分为基础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随着计算机科学的出现，以离散对象为研究重点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的数学分支蓬勃壮大起来，出现了离散数学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18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1800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1) </a:t>
            </a:r>
            <a:r>
              <a:rPr kumimoji="0" lang="zh-CN" altLang="en-US" sz="18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集合论，数理逻辑</a:t>
            </a:r>
            <a:endParaRPr kumimoji="0" lang="en-US" altLang="zh-CN" sz="1800" b="0" dirty="0" smtClean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en-US" altLang="zh-CN" sz="18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</a:t>
            </a:r>
            <a:r>
              <a:rPr kumimoji="0" lang="zh-CN" altLang="en-US" sz="1800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这是整个数学的基础，也是计算机科学的基础。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18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1800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2) </a:t>
            </a:r>
            <a:r>
              <a:rPr kumimoji="0" lang="zh-CN" altLang="en-US" sz="18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图论，组合数学</a:t>
            </a:r>
            <a:r>
              <a:rPr kumimoji="0" lang="en-US" altLang="zh-CN" sz="1800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kumimoji="0" lang="zh-CN" altLang="en-US" sz="1800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计算机科学，尤其是理论计算机科学的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1800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核心是算法，而大量的算法建立在图和组合数学的基础上。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18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0" lang="en-US" altLang="zh-CN" sz="1800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3) </a:t>
            </a:r>
            <a:r>
              <a:rPr kumimoji="0" lang="zh-CN" altLang="en-US" sz="1800" b="0" dirty="0" smtClean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代数结构，数论</a:t>
            </a:r>
            <a:r>
              <a:rPr kumimoji="0" lang="en-US" altLang="zh-CN" sz="1800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:  </a:t>
            </a:r>
            <a:r>
              <a:rPr kumimoji="0" lang="zh-CN" altLang="en-US" sz="1800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代数是无所不在的，本来在数学中就</a:t>
            </a:r>
          </a:p>
          <a:p>
            <a:pPr lvl="1">
              <a:spcBef>
                <a:spcPts val="9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1800" b="0" dirty="0" smtClean="0">
                <a:solidFill>
                  <a:schemeClr val="bg2">
                    <a:lumMod val="1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非常重要。在计算机科学中，也是无处不在。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1800" b="0" dirty="0">
              <a:solidFill>
                <a:schemeClr val="bg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>
                <a:solidFill>
                  <a:schemeClr val="tx1"/>
                </a:solidFill>
              </a:rPr>
              <a:t>为什么要学习离散数学</a:t>
            </a:r>
            <a:r>
              <a:rPr lang="en-US" altLang="zh-CN" dirty="0" smtClean="0">
                <a:solidFill>
                  <a:schemeClr val="tx1"/>
                </a:solidFill>
              </a:rPr>
              <a:t>II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</a:t>
            </a:fld>
            <a:endParaRPr lang="zh-CN" altLang="en-US" dirty="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7027653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85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785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5785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5785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5785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5785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5785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5785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5785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4" dur="500"/>
                                        <p:tgtEl>
                                          <p:spTgt spid="5785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9" dur="500"/>
                                        <p:tgtEl>
                                          <p:spTgt spid="57856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2" dur="500"/>
                                        <p:tgtEl>
                                          <p:spTgt spid="5785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30</a:t>
            </a:fld>
            <a:endParaRPr lang="zh-CN" altLang="en-US" dirty="0"/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861285" y="950522"/>
            <a:ext cx="7826189" cy="234395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marL="342900" lvl="0" indent="-34290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E8DED8">
                    <a:lumMod val="10000"/>
                  </a:srgbClr>
                </a:solidFill>
                <a:ea typeface="宋体" pitchFamily="2" charset="-122"/>
              </a:rPr>
              <a:t>一笔画</a:t>
            </a:r>
            <a:r>
              <a:rPr kumimoji="0" lang="zh-CN" altLang="en-US" sz="2800" dirty="0" smtClean="0">
                <a:solidFill>
                  <a:srgbClr val="E8DED8">
                    <a:lumMod val="10000"/>
                  </a:srgbClr>
                </a:solidFill>
                <a:ea typeface="宋体" pitchFamily="2" charset="-122"/>
              </a:rPr>
              <a:t>问题</a:t>
            </a:r>
            <a:endParaRPr kumimoji="0" lang="en-US" altLang="zh-CN" sz="2800" dirty="0" smtClean="0">
              <a:solidFill>
                <a:srgbClr val="E8DED8">
                  <a:lumMod val="10000"/>
                </a:srgbClr>
              </a:solidFill>
              <a:ea typeface="宋体" pitchFamily="2" charset="-122"/>
            </a:endParaRPr>
          </a:p>
          <a:p>
            <a:pPr lvl="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</a:pPr>
            <a:endParaRPr kumimoji="0" lang="en-US" altLang="zh-CN" sz="2800" dirty="0" smtClean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lvl="0">
              <a:lnSpc>
                <a:spcPct val="90000"/>
              </a:lnSpc>
              <a:spcBef>
                <a:spcPct val="20000"/>
              </a:spcBef>
              <a:buClr>
                <a:srgbClr val="89AAD3"/>
              </a:buClr>
              <a:buSzPct val="70000"/>
            </a:pP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</a:t>
            </a:r>
            <a:r>
              <a:rPr kumimoji="0" lang="en-US" altLang="zh-CN" sz="28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</a:t>
            </a:r>
            <a:r>
              <a:rPr kumimoji="0" lang="zh-CN" altLang="en-US" sz="28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下面能够</a:t>
            </a:r>
            <a:r>
              <a:rPr kumimoji="0" lang="zh-CN" altLang="zh-CN" sz="28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一</a:t>
            </a:r>
            <a:r>
              <a:rPr kumimoji="0" lang="zh-CN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笔且笔画不重复地画</a:t>
            </a:r>
            <a:r>
              <a:rPr kumimoji="0" lang="zh-CN" altLang="zh-CN" sz="28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完</a:t>
            </a:r>
            <a:r>
              <a:rPr kumimoji="0" lang="zh-CN" altLang="en-US" sz="28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的</a:t>
            </a:r>
            <a:r>
              <a:rPr kumimoji="0" lang="zh-CN" altLang="zh-CN" sz="28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图形</a:t>
            </a:r>
            <a:r>
              <a:rPr kumimoji="0" lang="zh-CN" altLang="en-US" sz="2800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是</a:t>
            </a:r>
            <a:endParaRPr kumimoji="0" lang="zh-CN" altLang="en-US" sz="2800" i="1" dirty="0">
              <a:solidFill>
                <a:srgbClr val="E8DED8">
                  <a:lumMod val="10000"/>
                </a:srgbClr>
              </a:solidFill>
              <a:ea typeface="宋体" pitchFamily="2" charset="-122"/>
            </a:endParaRPr>
          </a:p>
        </p:txBody>
      </p:sp>
      <p:sp>
        <p:nvSpPr>
          <p:cNvPr id="9" name="矩形 8"/>
          <p:cNvSpPr>
            <a:spLocks noChangeAspect="1"/>
          </p:cNvSpPr>
          <p:nvPr>
            <p:custDataLst>
              <p:tags r:id="rId3"/>
            </p:custDataLst>
          </p:nvPr>
        </p:nvSpPr>
        <p:spPr>
          <a:xfrm>
            <a:off x="1901825" y="5364215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0" name="矩形 9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3300885" y="5340001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4699945" y="5340001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6090557" y="5315787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dirty="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D</a:t>
            </a:r>
            <a:endParaRPr lang="zh-CN" altLang="en-US" sz="1600" dirty="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3" name="圆角矩形 12"/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pic>
        <p:nvPicPr>
          <p:cNvPr id="20" name="Picture 2" descr="C:\Users\qinghua\AppData\Roaming\Tencent\Users\1275842678\QQ\WinTemp\RichOle\78D[UUZ0)6(N_EW`KN7H$]A.jpg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71" y="2778125"/>
            <a:ext cx="7932418" cy="2125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8" name="组合 17"/>
          <p:cNvGrpSpPr/>
          <p:nvPr>
            <p:custDataLst>
              <p:tags r:id="rId8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4" name="TitleBackground"/>
            <p:cNvSpPr/>
            <p:nvPr>
              <p:custDataLst>
                <p:tags r:id="rId10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ColorBlock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TypeText"/>
            <p:cNvSpPr txBox="1"/>
            <p:nvPr>
              <p:custDataLst>
                <p:tags r:id="rId12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多选题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7" name="TipText"/>
            <p:cNvSpPr txBox="1"/>
            <p:nvPr>
              <p:custDataLst>
                <p:tags r:id="rId13"/>
              </p:custDataLst>
            </p:nvPr>
          </p:nvSpPr>
          <p:spPr>
            <a:xfrm>
              <a:off x="1525969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3" name="图片 2"/>
          <p:cNvPicPr>
            <a:picLocks/>
          </p:cNvPicPr>
          <p:nvPr>
            <p:custDataLst>
              <p:tags r:id="rId9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2148657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1443" name="Rectangle 3"/>
          <p:cNvSpPr>
            <a:spLocks noGrp="1" noChangeArrowheads="1"/>
          </p:cNvSpPr>
          <p:nvPr>
            <p:ph idx="1"/>
          </p:nvPr>
        </p:nvSpPr>
        <p:spPr>
          <a:xfrm>
            <a:off x="206375" y="1412875"/>
            <a:ext cx="6256338" cy="1520825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</a:rPr>
              <a:t>Ramsey</a:t>
            </a:r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</a:rPr>
              <a:t>问题</a:t>
            </a:r>
            <a:endParaRPr lang="zh-CN" altLang="en-US" b="1" i="1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3600" b="0" dirty="0" smtClean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   </a:t>
            </a:r>
            <a:r>
              <a:rPr lang="en-US" altLang="zh-CN" sz="2800" dirty="0" smtClean="0">
                <a:solidFill>
                  <a:srgbClr val="003399"/>
                </a:solidFill>
                <a:latin typeface="Arial" pitchFamily="34" charset="0"/>
                <a:ea typeface="华文细黑" pitchFamily="2" charset="-122"/>
              </a:rPr>
              <a:t>6</a:t>
            </a:r>
            <a:r>
              <a:rPr lang="zh-CN" altLang="en-US" sz="2800" b="0" dirty="0" smtClean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个人中如果没有</a:t>
            </a:r>
            <a:r>
              <a:rPr lang="en-US" altLang="zh-CN" sz="2800" dirty="0" smtClean="0">
                <a:solidFill>
                  <a:srgbClr val="003399"/>
                </a:solidFill>
                <a:latin typeface="Arial" pitchFamily="34" charset="0"/>
                <a:ea typeface="华文细黑" pitchFamily="2" charset="-122"/>
              </a:rPr>
              <a:t>3</a:t>
            </a:r>
            <a:r>
              <a:rPr lang="zh-CN" altLang="en-US" sz="2800" b="0" dirty="0" smtClean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个人互相认识，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r>
              <a:rPr lang="zh-CN" altLang="en-US" sz="2800" b="0" dirty="0" smtClean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    则至少有</a:t>
            </a:r>
            <a:r>
              <a:rPr lang="en-US" altLang="zh-CN" sz="2800" dirty="0" smtClean="0">
                <a:solidFill>
                  <a:srgbClr val="003399"/>
                </a:solidFill>
                <a:latin typeface="Arial" pitchFamily="34" charset="0"/>
                <a:ea typeface="华文细黑" pitchFamily="2" charset="-122"/>
              </a:rPr>
              <a:t>3</a:t>
            </a:r>
            <a:r>
              <a:rPr lang="zh-CN" altLang="en-US" sz="2800" b="0" dirty="0" smtClean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个人相互不认识。</a:t>
            </a: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800" b="0" dirty="0" smtClean="0">
              <a:solidFill>
                <a:srgbClr val="003399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31</a:t>
            </a:fld>
            <a:endParaRPr lang="zh-CN" altLang="en-US" dirty="0"/>
          </a:p>
        </p:txBody>
      </p:sp>
      <p:sp>
        <p:nvSpPr>
          <p:cNvPr id="61444" name="Oval 49"/>
          <p:cNvSpPr>
            <a:spLocks noChangeArrowheads="1"/>
          </p:cNvSpPr>
          <p:nvPr/>
        </p:nvSpPr>
        <p:spPr bwMode="auto">
          <a:xfrm>
            <a:off x="7361238" y="257492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5" name="Oval 50"/>
          <p:cNvSpPr>
            <a:spLocks noChangeArrowheads="1"/>
          </p:cNvSpPr>
          <p:nvPr/>
        </p:nvSpPr>
        <p:spPr bwMode="auto">
          <a:xfrm>
            <a:off x="6642100" y="297973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6" name="Oval 51"/>
          <p:cNvSpPr>
            <a:spLocks noChangeArrowheads="1"/>
          </p:cNvSpPr>
          <p:nvPr/>
        </p:nvSpPr>
        <p:spPr bwMode="auto">
          <a:xfrm>
            <a:off x="7947025" y="297973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7" name="Oval 52"/>
          <p:cNvSpPr>
            <a:spLocks noChangeArrowheads="1"/>
          </p:cNvSpPr>
          <p:nvPr/>
        </p:nvSpPr>
        <p:spPr bwMode="auto">
          <a:xfrm>
            <a:off x="6686550" y="365442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8" name="Oval 53"/>
          <p:cNvSpPr>
            <a:spLocks noChangeArrowheads="1"/>
          </p:cNvSpPr>
          <p:nvPr/>
        </p:nvSpPr>
        <p:spPr bwMode="auto">
          <a:xfrm>
            <a:off x="7272338" y="401478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1449" name="Oval 54"/>
          <p:cNvSpPr>
            <a:spLocks noChangeArrowheads="1"/>
          </p:cNvSpPr>
          <p:nvPr/>
        </p:nvSpPr>
        <p:spPr bwMode="auto">
          <a:xfrm>
            <a:off x="7902575" y="365442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550967" name="Line 55"/>
          <p:cNvSpPr>
            <a:spLocks noChangeShapeType="1"/>
          </p:cNvSpPr>
          <p:nvPr/>
        </p:nvSpPr>
        <p:spPr bwMode="auto">
          <a:xfrm flipH="1">
            <a:off x="6732588" y="2619375"/>
            <a:ext cx="765175" cy="449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0968" name="Line 56"/>
          <p:cNvSpPr>
            <a:spLocks noChangeShapeType="1"/>
          </p:cNvSpPr>
          <p:nvPr/>
        </p:nvSpPr>
        <p:spPr bwMode="auto">
          <a:xfrm flipH="1">
            <a:off x="7361238" y="2663825"/>
            <a:ext cx="136525" cy="148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550969" name="Line 57"/>
          <p:cNvSpPr>
            <a:spLocks noChangeShapeType="1"/>
          </p:cNvSpPr>
          <p:nvPr/>
        </p:nvSpPr>
        <p:spPr bwMode="auto">
          <a:xfrm>
            <a:off x="7497763" y="2619375"/>
            <a:ext cx="539750" cy="11699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61453" name="Text Box 58"/>
          <p:cNvSpPr txBox="1">
            <a:spLocks noChangeArrowheads="1"/>
          </p:cNvSpPr>
          <p:nvPr/>
        </p:nvSpPr>
        <p:spPr bwMode="auto">
          <a:xfrm>
            <a:off x="7677150" y="23495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</a:p>
        </p:txBody>
      </p:sp>
      <p:sp>
        <p:nvSpPr>
          <p:cNvPr id="61454" name="Text Box 59"/>
          <p:cNvSpPr txBox="1">
            <a:spLocks noChangeArrowheads="1"/>
          </p:cNvSpPr>
          <p:nvPr/>
        </p:nvSpPr>
        <p:spPr bwMode="auto">
          <a:xfrm>
            <a:off x="6416675" y="261937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61455" name="Text Box 61"/>
          <p:cNvSpPr txBox="1">
            <a:spLocks noChangeArrowheads="1"/>
          </p:cNvSpPr>
          <p:nvPr/>
        </p:nvSpPr>
        <p:spPr bwMode="auto">
          <a:xfrm>
            <a:off x="6372225" y="34290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61456" name="Text Box 62"/>
          <p:cNvSpPr txBox="1">
            <a:spLocks noChangeArrowheads="1"/>
          </p:cNvSpPr>
          <p:nvPr/>
        </p:nvSpPr>
        <p:spPr bwMode="auto">
          <a:xfrm>
            <a:off x="7002463" y="414972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61457" name="Text Box 63"/>
          <p:cNvSpPr txBox="1">
            <a:spLocks noChangeArrowheads="1"/>
          </p:cNvSpPr>
          <p:nvPr/>
        </p:nvSpPr>
        <p:spPr bwMode="auto">
          <a:xfrm>
            <a:off x="8126413" y="369887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</a:t>
            </a:r>
          </a:p>
        </p:txBody>
      </p:sp>
      <p:sp>
        <p:nvSpPr>
          <p:cNvPr id="61458" name="Text Box 64"/>
          <p:cNvSpPr txBox="1">
            <a:spLocks noChangeArrowheads="1"/>
          </p:cNvSpPr>
          <p:nvPr/>
        </p:nvSpPr>
        <p:spPr bwMode="auto">
          <a:xfrm>
            <a:off x="8172450" y="29337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</a:t>
            </a:r>
          </a:p>
        </p:txBody>
      </p:sp>
      <p:sp>
        <p:nvSpPr>
          <p:cNvPr id="550977" name="Line 65"/>
          <p:cNvSpPr>
            <a:spLocks noChangeShapeType="1"/>
          </p:cNvSpPr>
          <p:nvPr/>
        </p:nvSpPr>
        <p:spPr bwMode="auto">
          <a:xfrm flipH="1" flipV="1">
            <a:off x="6732588" y="3068638"/>
            <a:ext cx="628650" cy="103505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50978" name="Line 66"/>
          <p:cNvSpPr>
            <a:spLocks noChangeShapeType="1"/>
          </p:cNvSpPr>
          <p:nvPr/>
        </p:nvSpPr>
        <p:spPr bwMode="auto">
          <a:xfrm flipH="1" flipV="1">
            <a:off x="6732588" y="3068638"/>
            <a:ext cx="1304925" cy="676275"/>
          </a:xfrm>
          <a:prstGeom prst="line">
            <a:avLst/>
          </a:prstGeom>
          <a:ln>
            <a:prstDash val="sys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50979" name="Line 67"/>
          <p:cNvSpPr>
            <a:spLocks noChangeShapeType="1"/>
          </p:cNvSpPr>
          <p:nvPr/>
        </p:nvSpPr>
        <p:spPr bwMode="auto">
          <a:xfrm flipH="1">
            <a:off x="7361238" y="3744913"/>
            <a:ext cx="676275" cy="404812"/>
          </a:xfrm>
          <a:prstGeom prst="line">
            <a:avLst/>
          </a:prstGeom>
          <a:ln>
            <a:prstDash val="sys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550981" name="Rectangle 69"/>
          <p:cNvSpPr>
            <a:spLocks noChangeArrowheads="1"/>
          </p:cNvSpPr>
          <p:nvPr/>
        </p:nvSpPr>
        <p:spPr bwMode="auto">
          <a:xfrm>
            <a:off x="476250" y="2843213"/>
            <a:ext cx="6426200" cy="3194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证明：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若两个人认识，用实线边连接，否则用虚线边连接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问题转化为证明图中存在完全实线或虚线三角形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不失一般性，假设与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a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连接的五条边有三条实线边，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若</a:t>
            </a:r>
            <a:r>
              <a:rPr kumimoji="0" lang="en-US" altLang="zh-CN" sz="2000" dirty="0" err="1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b,d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, e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三点间的三条边中有一条实线边，便与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a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构成了实线三角形，问题证毕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否则</a:t>
            </a:r>
            <a:r>
              <a:rPr kumimoji="0" lang="en-US" altLang="zh-CN" sz="2000" dirty="0" err="1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b,d,e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之间构成虚线三角形，问题证毕</a:t>
            </a:r>
          </a:p>
          <a:p>
            <a:pPr>
              <a:lnSpc>
                <a:spcPct val="11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如果与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a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连接的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5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条边有三条虚线边，则类似可证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472262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8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09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0967" grpId="0" animBg="1"/>
      <p:bldP spid="550968" grpId="0" animBg="1"/>
      <p:bldP spid="550969" grpId="0" animBg="1"/>
      <p:bldP spid="550977" grpId="0" animBg="1"/>
      <p:bldP spid="550978" grpId="0" animBg="1"/>
      <p:bldP spid="550979" grpId="0" animBg="1"/>
      <p:bldP spid="550981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kern="0" dirty="0">
                <a:ln>
                  <a:noFill/>
                </a:ln>
                <a:solidFill>
                  <a:schemeClr val="tx1"/>
                </a:solidFill>
              </a:rPr>
              <a:t>图的基本概念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32</a:t>
            </a:fld>
            <a:endParaRPr lang="zh-CN" altLang="en-US" dirty="0"/>
          </a:p>
        </p:txBody>
      </p:sp>
      <p:sp>
        <p:nvSpPr>
          <p:cNvPr id="5" name="矩形 4"/>
          <p:cNvSpPr/>
          <p:nvPr/>
        </p:nvSpPr>
        <p:spPr>
          <a:xfrm>
            <a:off x="579547" y="1943835"/>
            <a:ext cx="814590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/>
              <a:t>推广为一般问题：给定任意正整数</a:t>
            </a:r>
            <a:r>
              <a:rPr lang="en-US" altLang="zh-CN" i="1" dirty="0"/>
              <a:t>a</a:t>
            </a:r>
            <a:r>
              <a:rPr lang="zh-CN" altLang="en-US" dirty="0"/>
              <a:t>和</a:t>
            </a:r>
            <a:r>
              <a:rPr lang="en-US" altLang="zh-CN" i="1" dirty="0"/>
              <a:t>b</a:t>
            </a:r>
            <a:r>
              <a:rPr lang="zh-CN" altLang="en-US" dirty="0"/>
              <a:t>，总存在一个最小整数 </a:t>
            </a:r>
            <a:r>
              <a:rPr lang="en-US" altLang="zh-CN" i="1" dirty="0"/>
              <a:t>r(</a:t>
            </a:r>
            <a:r>
              <a:rPr lang="en-US" altLang="zh-CN" i="1" dirty="0" err="1"/>
              <a:t>a,b</a:t>
            </a:r>
            <a:r>
              <a:rPr lang="en-US" altLang="zh-CN" i="1" dirty="0"/>
              <a:t>)</a:t>
            </a:r>
            <a:r>
              <a:rPr lang="zh-CN" altLang="en-US" dirty="0"/>
              <a:t>，使得</a:t>
            </a:r>
            <a:r>
              <a:rPr lang="en-US" altLang="zh-CN" i="1" dirty="0"/>
              <a:t>r(</a:t>
            </a:r>
            <a:r>
              <a:rPr lang="en-US" altLang="zh-CN" i="1" dirty="0" err="1"/>
              <a:t>a,b</a:t>
            </a:r>
            <a:r>
              <a:rPr lang="en-US" altLang="zh-CN" i="1" dirty="0"/>
              <a:t>) </a:t>
            </a:r>
            <a:r>
              <a:rPr lang="zh-CN" altLang="en-US" dirty="0"/>
              <a:t>个人中或者有 </a:t>
            </a:r>
            <a:r>
              <a:rPr lang="en-US" altLang="zh-CN" i="1" dirty="0"/>
              <a:t>a </a:t>
            </a:r>
            <a:r>
              <a:rPr lang="zh-CN" altLang="en-US" dirty="0"/>
              <a:t>个人互相认识，或者有 </a:t>
            </a:r>
            <a:r>
              <a:rPr lang="en-US" altLang="zh-CN" i="1" dirty="0"/>
              <a:t>b </a:t>
            </a:r>
            <a:r>
              <a:rPr lang="zh-CN" altLang="en-US" dirty="0"/>
              <a:t>个人互相不认识。称 </a:t>
            </a:r>
            <a:r>
              <a:rPr lang="en-US" altLang="zh-CN" i="1" dirty="0"/>
              <a:t>r(</a:t>
            </a:r>
            <a:r>
              <a:rPr lang="en-US" altLang="zh-CN" i="1" dirty="0" err="1"/>
              <a:t>a,b</a:t>
            </a:r>
            <a:r>
              <a:rPr lang="en-US" altLang="zh-CN" i="1" dirty="0"/>
              <a:t>)</a:t>
            </a:r>
            <a:r>
              <a:rPr lang="en-US" altLang="zh-CN" dirty="0"/>
              <a:t> </a:t>
            </a:r>
            <a:r>
              <a:rPr lang="zh-CN" altLang="en-US" dirty="0"/>
              <a:t>为</a:t>
            </a:r>
            <a:r>
              <a:rPr lang="en-US" altLang="zh-CN" dirty="0">
                <a:solidFill>
                  <a:srgbClr val="FF3300"/>
                </a:solidFill>
              </a:rPr>
              <a:t>Ramsey</a:t>
            </a:r>
            <a:r>
              <a:rPr lang="zh-CN" altLang="en-US" dirty="0">
                <a:solidFill>
                  <a:srgbClr val="FF3300"/>
                </a:solidFill>
              </a:rPr>
              <a:t>数</a:t>
            </a:r>
            <a:r>
              <a:rPr lang="zh-CN" altLang="en-US" dirty="0"/>
              <a:t>。</a:t>
            </a:r>
          </a:p>
        </p:txBody>
      </p:sp>
      <p:sp>
        <p:nvSpPr>
          <p:cNvPr id="6" name="Rectangle 3"/>
          <p:cNvSpPr>
            <a:spLocks noGrp="1" noChangeArrowheads="1"/>
          </p:cNvSpPr>
          <p:nvPr>
            <p:ph idx="1"/>
          </p:nvPr>
        </p:nvSpPr>
        <p:spPr>
          <a:xfrm>
            <a:off x="579423" y="1403775"/>
            <a:ext cx="6256338" cy="81009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zh-CN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</a:rPr>
              <a:t>Ramsey</a:t>
            </a:r>
            <a:r>
              <a:rPr lang="zh-CN" altLang="en-US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</a:rPr>
              <a:t>问题</a:t>
            </a:r>
            <a:endParaRPr lang="zh-CN" altLang="en-US" b="1" i="1" dirty="0" smtClean="0">
              <a:solidFill>
                <a:schemeClr val="bg2">
                  <a:lumMod val="10000"/>
                </a:schemeClr>
              </a:solidFill>
              <a:latin typeface="Times New Roman" pitchFamily="18" charset="0"/>
            </a:endParaRPr>
          </a:p>
          <a:p>
            <a:pPr eaLnBrk="1" hangingPunct="1">
              <a:lnSpc>
                <a:spcPct val="80000"/>
              </a:lnSpc>
              <a:buFont typeface="Wingdings" pitchFamily="2" charset="2"/>
              <a:buNone/>
            </a:pPr>
            <a:endParaRPr lang="en-US" altLang="zh-CN" sz="2800" b="0" dirty="0" smtClean="0">
              <a:solidFill>
                <a:srgbClr val="003399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auto">
          <a:xfrm>
            <a:off x="376954" y="3519010"/>
            <a:ext cx="8551090" cy="15208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˃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+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kumimoji="0" lang="zh-CN" altLang="en-US" sz="24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对于任何两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个正整数</a:t>
            </a:r>
            <a:r>
              <a:rPr kumimoji="0" lang="en-US" altLang="zh-CN" sz="2400" b="0" i="1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k</a:t>
            </a:r>
            <a:r>
              <a:rPr kumimoji="0" lang="zh-CN" altLang="en-US" sz="24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400" b="0" i="1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4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，总存在一个</a:t>
            </a:r>
            <a:r>
              <a:rPr kumimoji="0" lang="zh-CN" altLang="en-US" sz="2400" b="0" dirty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最小的正整数</a:t>
            </a:r>
            <a:r>
              <a:rPr kumimoji="0" lang="en-US" altLang="zh-CN" sz="2400" b="0" i="1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n</a:t>
            </a:r>
            <a:r>
              <a:rPr kumimoji="0" lang="en-US" altLang="zh-CN" sz="24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使得任何带有</a:t>
            </a:r>
            <a:r>
              <a:rPr kumimoji="0" lang="en-US" altLang="zh-CN" sz="2400" b="0" i="1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n</a:t>
            </a:r>
            <a:r>
              <a:rPr kumimoji="0" lang="zh-CN" altLang="en-US" sz="24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个节点的图</a:t>
            </a:r>
            <a:r>
              <a:rPr kumimoji="0" lang="en-US" altLang="zh-CN" sz="24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G</a:t>
            </a:r>
            <a:r>
              <a:rPr kumimoji="0" lang="zh-CN" altLang="en-US" sz="24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中，如果不存在一个子图</a:t>
            </a:r>
            <a:r>
              <a:rPr kumimoji="0" lang="en-US" altLang="zh-CN" sz="2400" b="0" i="1" dirty="0" err="1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400" b="0" i="1" baseline="-25000" dirty="0" err="1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4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,</a:t>
            </a:r>
            <a:r>
              <a:rPr kumimoji="0" lang="zh-CN" altLang="en-US" sz="24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则在其补图中存在一个子图</a:t>
            </a:r>
            <a:r>
              <a:rPr kumimoji="0" lang="en-US" altLang="zh-CN" sz="2400" b="0" i="1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K</a:t>
            </a:r>
            <a:r>
              <a:rPr kumimoji="0" lang="en-US" altLang="zh-CN" sz="2400" b="0" i="1" baseline="-2500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l</a:t>
            </a:r>
            <a:r>
              <a:rPr kumimoji="0" lang="zh-CN" altLang="en-US" sz="2400" b="0" dirty="0" smtClean="0">
                <a:solidFill>
                  <a:srgbClr val="003399"/>
                </a:solidFill>
                <a:latin typeface="Times New Roman" panose="02020603050405020304" pitchFamily="18" charset="0"/>
                <a:ea typeface="华文细黑" pitchFamily="2" charset="-122"/>
                <a:cs typeface="Times New Roman" panose="02020603050405020304" pitchFamily="18" charset="0"/>
              </a:rPr>
              <a:t>。</a:t>
            </a:r>
          </a:p>
          <a:p>
            <a:pPr>
              <a:buFont typeface="Wingdings" pitchFamily="2" charset="2"/>
              <a:buNone/>
            </a:pPr>
            <a:endParaRPr kumimoji="0" lang="en-US" altLang="zh-CN" b="0" dirty="0" smtClean="0">
              <a:solidFill>
                <a:srgbClr val="003399"/>
              </a:solidFill>
              <a:latin typeface="华文细黑" pitchFamily="2" charset="-122"/>
              <a:ea typeface="华文细黑" pitchFamily="2" charset="-122"/>
            </a:endParaRPr>
          </a:p>
        </p:txBody>
      </p:sp>
      <p:sp>
        <p:nvSpPr>
          <p:cNvPr id="8" name="Oval 49"/>
          <p:cNvSpPr>
            <a:spLocks noChangeArrowheads="1"/>
          </p:cNvSpPr>
          <p:nvPr/>
        </p:nvSpPr>
        <p:spPr bwMode="auto">
          <a:xfrm>
            <a:off x="7407315" y="4675951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9" name="Oval 50"/>
          <p:cNvSpPr>
            <a:spLocks noChangeArrowheads="1"/>
          </p:cNvSpPr>
          <p:nvPr/>
        </p:nvSpPr>
        <p:spPr bwMode="auto">
          <a:xfrm>
            <a:off x="6688177" y="5080764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0" name="Oval 51"/>
          <p:cNvSpPr>
            <a:spLocks noChangeArrowheads="1"/>
          </p:cNvSpPr>
          <p:nvPr/>
        </p:nvSpPr>
        <p:spPr bwMode="auto">
          <a:xfrm>
            <a:off x="7993102" y="5080764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1" name="Oval 52"/>
          <p:cNvSpPr>
            <a:spLocks noChangeArrowheads="1"/>
          </p:cNvSpPr>
          <p:nvPr/>
        </p:nvSpPr>
        <p:spPr bwMode="auto">
          <a:xfrm>
            <a:off x="6732627" y="5755451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" name="Oval 53"/>
          <p:cNvSpPr>
            <a:spLocks noChangeArrowheads="1"/>
          </p:cNvSpPr>
          <p:nvPr/>
        </p:nvSpPr>
        <p:spPr bwMode="auto">
          <a:xfrm>
            <a:off x="7318415" y="6115814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3" name="Oval 54"/>
          <p:cNvSpPr>
            <a:spLocks noChangeArrowheads="1"/>
          </p:cNvSpPr>
          <p:nvPr/>
        </p:nvSpPr>
        <p:spPr bwMode="auto">
          <a:xfrm>
            <a:off x="7948652" y="5755451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4" name="Line 55"/>
          <p:cNvSpPr>
            <a:spLocks noChangeShapeType="1"/>
          </p:cNvSpPr>
          <p:nvPr/>
        </p:nvSpPr>
        <p:spPr bwMode="auto">
          <a:xfrm flipH="1">
            <a:off x="6778665" y="4720401"/>
            <a:ext cx="765175" cy="44926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5" name="Line 56"/>
          <p:cNvSpPr>
            <a:spLocks noChangeShapeType="1"/>
          </p:cNvSpPr>
          <p:nvPr/>
        </p:nvSpPr>
        <p:spPr bwMode="auto">
          <a:xfrm flipH="1">
            <a:off x="7407315" y="4764851"/>
            <a:ext cx="136525" cy="14859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6" name="Line 57"/>
          <p:cNvSpPr>
            <a:spLocks noChangeShapeType="1"/>
          </p:cNvSpPr>
          <p:nvPr/>
        </p:nvSpPr>
        <p:spPr bwMode="auto">
          <a:xfrm>
            <a:off x="7543840" y="4720401"/>
            <a:ext cx="539750" cy="1169988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17" name="Text Box 58"/>
          <p:cNvSpPr txBox="1">
            <a:spLocks noChangeArrowheads="1"/>
          </p:cNvSpPr>
          <p:nvPr/>
        </p:nvSpPr>
        <p:spPr bwMode="auto">
          <a:xfrm>
            <a:off x="7723227" y="4450526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</a:p>
        </p:txBody>
      </p:sp>
      <p:sp>
        <p:nvSpPr>
          <p:cNvPr id="18" name="Text Box 59"/>
          <p:cNvSpPr txBox="1">
            <a:spLocks noChangeArrowheads="1"/>
          </p:cNvSpPr>
          <p:nvPr/>
        </p:nvSpPr>
        <p:spPr bwMode="auto">
          <a:xfrm>
            <a:off x="6462752" y="4720401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19" name="Text Box 61"/>
          <p:cNvSpPr txBox="1">
            <a:spLocks noChangeArrowheads="1"/>
          </p:cNvSpPr>
          <p:nvPr/>
        </p:nvSpPr>
        <p:spPr bwMode="auto">
          <a:xfrm>
            <a:off x="6418302" y="5530026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20" name="Text Box 62"/>
          <p:cNvSpPr txBox="1">
            <a:spLocks noChangeArrowheads="1"/>
          </p:cNvSpPr>
          <p:nvPr/>
        </p:nvSpPr>
        <p:spPr bwMode="auto">
          <a:xfrm>
            <a:off x="7048540" y="6250751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21" name="Text Box 63"/>
          <p:cNvSpPr txBox="1">
            <a:spLocks noChangeArrowheads="1"/>
          </p:cNvSpPr>
          <p:nvPr/>
        </p:nvSpPr>
        <p:spPr bwMode="auto">
          <a:xfrm>
            <a:off x="8172490" y="5799901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</a:t>
            </a:r>
          </a:p>
        </p:txBody>
      </p:sp>
      <p:sp>
        <p:nvSpPr>
          <p:cNvPr id="22" name="Text Box 64"/>
          <p:cNvSpPr txBox="1">
            <a:spLocks noChangeArrowheads="1"/>
          </p:cNvSpPr>
          <p:nvPr/>
        </p:nvSpPr>
        <p:spPr bwMode="auto">
          <a:xfrm>
            <a:off x="8218527" y="5034726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</a:t>
            </a:r>
          </a:p>
        </p:txBody>
      </p:sp>
      <p:sp>
        <p:nvSpPr>
          <p:cNvPr id="23" name="Line 65"/>
          <p:cNvSpPr>
            <a:spLocks noChangeShapeType="1"/>
          </p:cNvSpPr>
          <p:nvPr/>
        </p:nvSpPr>
        <p:spPr bwMode="auto">
          <a:xfrm flipH="1" flipV="1">
            <a:off x="6778665" y="5169664"/>
            <a:ext cx="628650" cy="1035050"/>
          </a:xfrm>
          <a:prstGeom prst="line">
            <a:avLst/>
          </a:prstGeom>
          <a:ln>
            <a:prstDash val="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4" name="Line 66"/>
          <p:cNvSpPr>
            <a:spLocks noChangeShapeType="1"/>
          </p:cNvSpPr>
          <p:nvPr/>
        </p:nvSpPr>
        <p:spPr bwMode="auto">
          <a:xfrm flipH="1" flipV="1">
            <a:off x="6778665" y="5169664"/>
            <a:ext cx="1304925" cy="676275"/>
          </a:xfrm>
          <a:prstGeom prst="line">
            <a:avLst/>
          </a:prstGeom>
          <a:ln>
            <a:prstDash val="sys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25" name="Line 67"/>
          <p:cNvSpPr>
            <a:spLocks noChangeShapeType="1"/>
          </p:cNvSpPr>
          <p:nvPr/>
        </p:nvSpPr>
        <p:spPr bwMode="auto">
          <a:xfrm flipH="1">
            <a:off x="7407315" y="5845939"/>
            <a:ext cx="676275" cy="404812"/>
          </a:xfrm>
          <a:prstGeom prst="line">
            <a:avLst/>
          </a:prstGeom>
          <a:ln>
            <a:prstDash val="sysDash"/>
            <a:headEnd/>
            <a:tailEnd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1474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6" name="Rectangle 2"/>
          <p:cNvSpPr>
            <a:spLocks noChangeArrowheads="1"/>
          </p:cNvSpPr>
          <p:nvPr/>
        </p:nvSpPr>
        <p:spPr bwMode="auto">
          <a:xfrm>
            <a:off x="566738" y="1268413"/>
            <a:ext cx="807720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有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7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个人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A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会讲英语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B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会讲英语和汉语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C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会讲英语、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意大利语和俄语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D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会讲日语和汉语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E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会讲德语和意大利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F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会讲法语、日语和俄语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G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会讲法语和德语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.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问能否将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他们沿圆桌安排就坐成一圈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,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使得每个人都能与两旁的人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交谈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?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699395" name="Text Box 3"/>
          <p:cNvSpPr txBox="1">
            <a:spLocks noChangeArrowheads="1"/>
          </p:cNvSpPr>
          <p:nvPr/>
        </p:nvSpPr>
        <p:spPr bwMode="auto">
          <a:xfrm>
            <a:off x="431800" y="3473450"/>
            <a:ext cx="5991225" cy="90486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解： 作无向图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,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每人是一个顶点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, </a:t>
            </a:r>
          </a:p>
          <a:p>
            <a:pPr>
              <a:spcBef>
                <a:spcPct val="20000"/>
              </a:spcBef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       2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人之间有边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  <a:sym typeface="Symbol" pitchFamily="18" charset="2"/>
              </a:rPr>
              <a:t>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他们有共同的语言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.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6164758" y="3596482"/>
            <a:ext cx="2362200" cy="1828800"/>
            <a:chOff x="3744" y="2928"/>
            <a:chExt cx="1488" cy="1152"/>
          </a:xfrm>
        </p:grpSpPr>
        <p:pic>
          <p:nvPicPr>
            <p:cNvPr id="62472" name="Picture 5" descr="图6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936" y="3072"/>
              <a:ext cx="1108" cy="893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2473" name="Text Box 6"/>
            <p:cNvSpPr txBox="1">
              <a:spLocks noChangeArrowheads="1"/>
            </p:cNvSpPr>
            <p:nvPr/>
          </p:nvSpPr>
          <p:spPr bwMode="auto">
            <a:xfrm>
              <a:off x="4848" y="2976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A</a:t>
              </a:r>
            </a:p>
          </p:txBody>
        </p:sp>
        <p:sp>
          <p:nvSpPr>
            <p:cNvPr id="62474" name="Text Box 7"/>
            <p:cNvSpPr txBox="1">
              <a:spLocks noChangeArrowheads="1"/>
            </p:cNvSpPr>
            <p:nvPr/>
          </p:nvSpPr>
          <p:spPr bwMode="auto">
            <a:xfrm>
              <a:off x="4992" y="3360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B</a:t>
              </a:r>
            </a:p>
          </p:txBody>
        </p:sp>
        <p:sp>
          <p:nvSpPr>
            <p:cNvPr id="62475" name="Text Box 8"/>
            <p:cNvSpPr txBox="1">
              <a:spLocks noChangeArrowheads="1"/>
            </p:cNvSpPr>
            <p:nvPr/>
          </p:nvSpPr>
          <p:spPr bwMode="auto">
            <a:xfrm>
              <a:off x="4752" y="3696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C</a:t>
              </a:r>
            </a:p>
          </p:txBody>
        </p:sp>
        <p:sp>
          <p:nvSpPr>
            <p:cNvPr id="62476" name="Text Box 9"/>
            <p:cNvSpPr txBox="1">
              <a:spLocks noChangeArrowheads="1"/>
            </p:cNvSpPr>
            <p:nvPr/>
          </p:nvSpPr>
          <p:spPr bwMode="auto">
            <a:xfrm>
              <a:off x="4128" y="3792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D</a:t>
              </a:r>
            </a:p>
          </p:txBody>
        </p:sp>
        <p:sp>
          <p:nvSpPr>
            <p:cNvPr id="62477" name="Text Box 10"/>
            <p:cNvSpPr txBox="1">
              <a:spLocks noChangeArrowheads="1"/>
            </p:cNvSpPr>
            <p:nvPr/>
          </p:nvSpPr>
          <p:spPr bwMode="auto">
            <a:xfrm>
              <a:off x="3792" y="3552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E</a:t>
              </a:r>
            </a:p>
          </p:txBody>
        </p:sp>
        <p:sp>
          <p:nvSpPr>
            <p:cNvPr id="62478" name="Text Box 11"/>
            <p:cNvSpPr txBox="1">
              <a:spLocks noChangeArrowheads="1"/>
            </p:cNvSpPr>
            <p:nvPr/>
          </p:nvSpPr>
          <p:spPr bwMode="auto">
            <a:xfrm>
              <a:off x="3744" y="3216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F</a:t>
              </a:r>
            </a:p>
          </p:txBody>
        </p:sp>
        <p:sp>
          <p:nvSpPr>
            <p:cNvPr id="62479" name="Text Box 12"/>
            <p:cNvSpPr txBox="1">
              <a:spLocks noChangeArrowheads="1"/>
            </p:cNvSpPr>
            <p:nvPr/>
          </p:nvSpPr>
          <p:spPr bwMode="auto">
            <a:xfrm>
              <a:off x="4272" y="2928"/>
              <a:ext cx="240" cy="288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dirty="0">
                  <a:solidFill>
                    <a:schemeClr val="bg2">
                      <a:lumMod val="10000"/>
                    </a:schemeClr>
                  </a:solidFill>
                  <a:ea typeface="宋体" pitchFamily="2" charset="-122"/>
                </a:rPr>
                <a:t>G</a:t>
              </a:r>
            </a:p>
          </p:txBody>
        </p:sp>
      </p:grpSp>
      <p:sp>
        <p:nvSpPr>
          <p:cNvPr id="699405" name="Text Box 13"/>
          <p:cNvSpPr txBox="1">
            <a:spLocks noChangeArrowheads="1"/>
          </p:cNvSpPr>
          <p:nvPr/>
        </p:nvSpPr>
        <p:spPr bwMode="auto">
          <a:xfrm>
            <a:off x="1150938" y="4419600"/>
            <a:ext cx="5029200" cy="904863"/>
          </a:xfrm>
          <a:prstGeom prst="rect">
            <a:avLst/>
          </a:prstGeom>
          <a:noFill/>
          <a:ln w="635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ACEGFDBA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是一条哈密顿回路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,</a:t>
            </a:r>
          </a:p>
          <a:p>
            <a:pPr>
              <a:spcBef>
                <a:spcPct val="20000"/>
              </a:spcBef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按此顺序就坐即可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.</a:t>
            </a:r>
          </a:p>
        </p:txBody>
      </p:sp>
      <p:sp>
        <p:nvSpPr>
          <p:cNvPr id="699407" name="Rectangle 15"/>
          <p:cNvSpPr>
            <a:spLocks noChangeArrowheads="1"/>
          </p:cNvSpPr>
          <p:nvPr/>
        </p:nvSpPr>
        <p:spPr bwMode="auto">
          <a:xfrm>
            <a:off x="701675" y="5589588"/>
            <a:ext cx="76517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kumimoji="0" lang="zh-CN" altLang="en-US">
                <a:solidFill>
                  <a:srgbClr val="5E2CAE"/>
                </a:solidFill>
                <a:latin typeface="Arial" pitchFamily="34" charset="0"/>
                <a:ea typeface="宋体" pitchFamily="2" charset="-122"/>
              </a:rPr>
              <a:t>哈密顿图的实质是能将图中所有的顶点排在同一个圈中</a:t>
            </a:r>
            <a:r>
              <a:rPr kumimoji="0" lang="en-US" altLang="zh-CN">
                <a:solidFill>
                  <a:srgbClr val="5E2CAE"/>
                </a:solidFill>
                <a:latin typeface="Arial" pitchFamily="34" charset="0"/>
                <a:ea typeface="宋体" pitchFamily="2" charset="-122"/>
              </a:rPr>
              <a:t>.</a:t>
            </a:r>
          </a:p>
        </p:txBody>
      </p:sp>
      <p:sp>
        <p:nvSpPr>
          <p:cNvPr id="16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9" name="灯片编号占位符 1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07658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3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993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994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94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994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9395" grpId="0"/>
      <p:bldP spid="699405" grpId="0"/>
      <p:bldP spid="699407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标题 3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3491" name="Rectangle 3"/>
          <p:cNvSpPr>
            <a:spLocks noGrp="1" noChangeArrowheads="1"/>
          </p:cNvSpPr>
          <p:nvPr>
            <p:ph idx="1"/>
          </p:nvPr>
        </p:nvSpPr>
        <p:spPr>
          <a:xfrm>
            <a:off x="408622" y="1370806"/>
            <a:ext cx="6256338" cy="4672013"/>
          </a:xfrm>
        </p:spPr>
        <p:txBody>
          <a:bodyPr/>
          <a:lstStyle/>
          <a:p>
            <a:pPr eaLnBrk="1" hangingPunct="1"/>
            <a:r>
              <a:rPr lang="zh-CN" altLang="en-US" sz="2800" b="1" dirty="0" smtClean="0">
                <a:solidFill>
                  <a:srgbClr val="003399"/>
                </a:solidFill>
                <a:latin typeface="+mn-ea"/>
                <a:ea typeface="+mn-ea"/>
              </a:rPr>
              <a:t>修路</a:t>
            </a:r>
            <a:endParaRPr lang="zh-CN" altLang="en-US" sz="2800" b="1" i="1" dirty="0" smtClean="0">
              <a:solidFill>
                <a:srgbClr val="003399"/>
              </a:solidFill>
              <a:latin typeface="+mn-ea"/>
              <a:ea typeface="+mn-ea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b="0" dirty="0" smtClean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   </a:t>
            </a:r>
            <a:r>
              <a:rPr lang="zh-CN" altLang="en-US" sz="24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ea typeface="楷体_GB2312" pitchFamily="49" charset="-122"/>
              </a:rPr>
              <a:t>在一个村里，有三家人分别住在</a:t>
            </a:r>
            <a:r>
              <a:rPr lang="en-US" altLang="zh-CN" sz="2400" b="1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ea typeface="楷体_GB2312" pitchFamily="49" charset="-122"/>
              </a:rPr>
              <a:t>a,b,c</a:t>
            </a:r>
            <a:r>
              <a:rPr lang="zh-CN" altLang="en-US" sz="24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ea typeface="楷体_GB2312" pitchFamily="49" charset="-122"/>
              </a:rPr>
              <a:t>三处，</a:t>
            </a:r>
            <a:r>
              <a:rPr lang="en-US" altLang="zh-CN" sz="2400" b="1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ea typeface="楷体_GB2312" pitchFamily="49" charset="-122"/>
              </a:rPr>
              <a:t>d,e,f</a:t>
            </a:r>
            <a:r>
              <a:rPr lang="zh-CN" altLang="en-US" sz="24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ea typeface="楷体_GB2312" pitchFamily="49" charset="-122"/>
              </a:rPr>
              <a:t>分别是村里的公用水井、商店、邮局，这三家人彼此交恶，现在他们想各自修路到</a:t>
            </a:r>
            <a:r>
              <a:rPr lang="en-US" altLang="zh-CN" sz="2400" b="1" dirty="0" err="1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ea typeface="楷体_GB2312" pitchFamily="49" charset="-122"/>
              </a:rPr>
              <a:t>d,e,f</a:t>
            </a:r>
            <a:r>
              <a:rPr lang="zh-CN" altLang="en-US" sz="2400" b="1" dirty="0" smtClean="0">
                <a:solidFill>
                  <a:schemeClr val="bg2">
                    <a:lumMod val="10000"/>
                  </a:schemeClr>
                </a:solidFill>
                <a:latin typeface="Times New Roman" pitchFamily="18" charset="0"/>
                <a:ea typeface="楷体_GB2312" pitchFamily="49" charset="-122"/>
              </a:rPr>
              <a:t>三个地方，又不在路上碰见，问如何设计修路路线？</a:t>
            </a:r>
          </a:p>
          <a:p>
            <a:pPr eaLnBrk="1" hangingPunct="1">
              <a:buFont typeface="Wingdings" pitchFamily="2" charset="2"/>
              <a:buNone/>
            </a:pPr>
            <a:endParaRPr lang="zh-CN" altLang="en-US" sz="2400" b="0" dirty="0" smtClean="0">
              <a:solidFill>
                <a:srgbClr val="003399"/>
              </a:solidFill>
              <a:latin typeface="Times New Roman" pitchFamily="18" charset="0"/>
              <a:ea typeface="华文细黑" pitchFamily="2" charset="-122"/>
            </a:endParaRPr>
          </a:p>
          <a:p>
            <a:pPr eaLnBrk="1" hangingPunct="1">
              <a:lnSpc>
                <a:spcPct val="110000"/>
              </a:lnSpc>
              <a:buFont typeface="Wingdings" pitchFamily="2" charset="2"/>
              <a:buNone/>
            </a:pPr>
            <a:endParaRPr lang="en-US" altLang="zh-CN" sz="2400" dirty="0" smtClean="0">
              <a:latin typeface="Times New Roman" pitchFamily="18" charset="0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34</a:t>
            </a:fld>
            <a:endParaRPr lang="zh-CN" altLang="en-US" dirty="0"/>
          </a:p>
        </p:txBody>
      </p:sp>
      <p:sp>
        <p:nvSpPr>
          <p:cNvPr id="63492" name="Oval 4"/>
          <p:cNvSpPr>
            <a:spLocks noChangeArrowheads="1"/>
          </p:cNvSpPr>
          <p:nvPr/>
        </p:nvSpPr>
        <p:spPr bwMode="auto">
          <a:xfrm>
            <a:off x="6462713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3" name="Oval 5"/>
          <p:cNvSpPr>
            <a:spLocks noChangeArrowheads="1"/>
          </p:cNvSpPr>
          <p:nvPr/>
        </p:nvSpPr>
        <p:spPr bwMode="auto">
          <a:xfrm>
            <a:off x="8172450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4" name="Oval 6"/>
          <p:cNvSpPr>
            <a:spLocks noChangeArrowheads="1"/>
          </p:cNvSpPr>
          <p:nvPr/>
        </p:nvSpPr>
        <p:spPr bwMode="auto">
          <a:xfrm>
            <a:off x="8172450" y="469251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5" name="Oval 7"/>
          <p:cNvSpPr>
            <a:spLocks noChangeArrowheads="1"/>
          </p:cNvSpPr>
          <p:nvPr/>
        </p:nvSpPr>
        <p:spPr bwMode="auto">
          <a:xfrm>
            <a:off x="7316788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6" name="Oval 8"/>
          <p:cNvSpPr>
            <a:spLocks noChangeArrowheads="1"/>
          </p:cNvSpPr>
          <p:nvPr/>
        </p:nvSpPr>
        <p:spPr bwMode="auto">
          <a:xfrm>
            <a:off x="6469835" y="468947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7" name="Oval 9"/>
          <p:cNvSpPr>
            <a:spLocks noChangeArrowheads="1"/>
          </p:cNvSpPr>
          <p:nvPr/>
        </p:nvSpPr>
        <p:spPr bwMode="auto">
          <a:xfrm>
            <a:off x="7350125" y="468947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498" name="Text Box 13"/>
          <p:cNvSpPr txBox="1">
            <a:spLocks noChangeArrowheads="1"/>
          </p:cNvSpPr>
          <p:nvPr/>
        </p:nvSpPr>
        <p:spPr bwMode="auto">
          <a:xfrm>
            <a:off x="6416675" y="3249613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</a:p>
        </p:txBody>
      </p:sp>
      <p:sp>
        <p:nvSpPr>
          <p:cNvPr id="63499" name="Text Box 14"/>
          <p:cNvSpPr txBox="1">
            <a:spLocks noChangeArrowheads="1"/>
          </p:cNvSpPr>
          <p:nvPr/>
        </p:nvSpPr>
        <p:spPr bwMode="auto">
          <a:xfrm>
            <a:off x="7272338" y="320357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63500" name="Text Box 15"/>
          <p:cNvSpPr txBox="1">
            <a:spLocks noChangeArrowheads="1"/>
          </p:cNvSpPr>
          <p:nvPr/>
        </p:nvSpPr>
        <p:spPr bwMode="auto">
          <a:xfrm>
            <a:off x="8081963" y="320357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63501" name="Text Box 16"/>
          <p:cNvSpPr txBox="1">
            <a:spLocks noChangeArrowheads="1"/>
          </p:cNvSpPr>
          <p:nvPr/>
        </p:nvSpPr>
        <p:spPr bwMode="auto">
          <a:xfrm>
            <a:off x="6372225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63502" name="Text Box 17"/>
          <p:cNvSpPr txBox="1">
            <a:spLocks noChangeArrowheads="1"/>
          </p:cNvSpPr>
          <p:nvPr/>
        </p:nvSpPr>
        <p:spPr bwMode="auto">
          <a:xfrm>
            <a:off x="7362825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</a:t>
            </a:r>
          </a:p>
        </p:txBody>
      </p:sp>
      <p:sp>
        <p:nvSpPr>
          <p:cNvPr id="63503" name="Text Box 18"/>
          <p:cNvSpPr txBox="1">
            <a:spLocks noChangeArrowheads="1"/>
          </p:cNvSpPr>
          <p:nvPr/>
        </p:nvSpPr>
        <p:spPr bwMode="auto">
          <a:xfrm>
            <a:off x="8128000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</a:t>
            </a:r>
          </a:p>
        </p:txBody>
      </p:sp>
      <p:sp>
        <p:nvSpPr>
          <p:cNvPr id="551958" name="Text Box 22"/>
          <p:cNvSpPr txBox="1">
            <a:spLocks noChangeArrowheads="1"/>
          </p:cNvSpPr>
          <p:nvPr/>
        </p:nvSpPr>
        <p:spPr bwMode="auto">
          <a:xfrm>
            <a:off x="701675" y="5229225"/>
            <a:ext cx="319563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9900FF"/>
                </a:solidFill>
              </a:rPr>
              <a:t>答案：不可能</a:t>
            </a:r>
          </a:p>
        </p:txBody>
      </p:sp>
    </p:spTree>
    <p:extLst>
      <p:ext uri="{BB962C8B-B14F-4D97-AF65-F5344CB8AC3E}">
        <p14:creationId xmlns:p14="http://schemas.microsoft.com/office/powerpoint/2010/main" val="618966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19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1958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35</a:t>
            </a:fld>
            <a:endParaRPr lang="zh-CN" altLang="en-US" dirty="0"/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56564" y="1316727"/>
            <a:ext cx="8084025" cy="2222940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/>
            <a:r>
              <a:rPr lang="zh-CN" altLang="en-US" sz="3200" dirty="0">
                <a:solidFill>
                  <a:srgbClr val="003399"/>
                </a:solidFill>
                <a:latin typeface="+mn-ea"/>
              </a:rPr>
              <a:t>修路</a:t>
            </a:r>
            <a:endParaRPr lang="zh-CN" altLang="en-US" sz="3200" i="1" dirty="0">
              <a:solidFill>
                <a:srgbClr val="003399"/>
              </a:solidFill>
              <a:latin typeface="+mn-ea"/>
            </a:endParaRPr>
          </a:p>
          <a:p>
            <a:pPr eaLnBrk="1" hangingPunct="1">
              <a:buFont typeface="Wingdings" pitchFamily="2" charset="2"/>
              <a:buNone/>
            </a:pPr>
            <a:r>
              <a:rPr lang="zh-CN" altLang="en-US" sz="2800" b="0" dirty="0">
                <a:solidFill>
                  <a:srgbClr val="003399"/>
                </a:solidFill>
                <a:latin typeface="华文细黑" pitchFamily="2" charset="-122"/>
                <a:ea typeface="华文细黑" pitchFamily="2" charset="-122"/>
              </a:rPr>
              <a:t>   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在一个村里，有三家人分别住在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a,b,c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三处，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d,e,f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分别是村里的公用水井、商店、邮局，这三家人彼此交恶，现在他们想各自修路到</a:t>
            </a:r>
            <a:r>
              <a:rPr lang="en-US" altLang="zh-CN" dirty="0" err="1">
                <a:solidFill>
                  <a:schemeClr val="bg2">
                    <a:lumMod val="10000"/>
                  </a:schemeClr>
                </a:solidFill>
              </a:rPr>
              <a:t>d,e,f</a:t>
            </a:r>
            <a:r>
              <a:rPr lang="zh-CN" altLang="en-US" dirty="0">
                <a:solidFill>
                  <a:schemeClr val="bg2">
                    <a:lumMod val="10000"/>
                  </a:schemeClr>
                </a:solidFill>
              </a:rPr>
              <a:t>三个地方，又不在路上碰见，问如何设计修路路线？</a:t>
            </a: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28800" y="453910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28800" y="5396352"/>
            <a:ext cx="6400800" cy="642938"/>
          </a:xfrm>
          <a:prstGeom prst="rect">
            <a:avLst/>
          </a:prstGeom>
          <a:noFill/>
        </p:spPr>
        <p:txBody>
          <a:bodyPr vert="horz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不可能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1114425" y="4603395"/>
            <a:ext cx="514350" cy="514350"/>
          </a:xfrm>
          <a:prstGeom prst="ellipse">
            <a:avLst/>
          </a:prstGeom>
          <a:solidFill>
            <a:srgbClr val="808080"/>
          </a:solidFill>
          <a:ln w="127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5460645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15" name="圆角矩形 14"/>
          <p:cNvSpPr/>
          <p:nvPr>
            <p:custDataLst>
              <p:tags r:id="rId7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22" name="Oval 4"/>
          <p:cNvSpPr>
            <a:spLocks noChangeArrowheads="1"/>
          </p:cNvSpPr>
          <p:nvPr/>
        </p:nvSpPr>
        <p:spPr bwMode="auto">
          <a:xfrm>
            <a:off x="6462713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3" name="Oval 5"/>
          <p:cNvSpPr>
            <a:spLocks noChangeArrowheads="1"/>
          </p:cNvSpPr>
          <p:nvPr/>
        </p:nvSpPr>
        <p:spPr bwMode="auto">
          <a:xfrm>
            <a:off x="8172450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4" name="Oval 6"/>
          <p:cNvSpPr>
            <a:spLocks noChangeArrowheads="1"/>
          </p:cNvSpPr>
          <p:nvPr/>
        </p:nvSpPr>
        <p:spPr bwMode="auto">
          <a:xfrm>
            <a:off x="8172450" y="4692518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5" name="Oval 7"/>
          <p:cNvSpPr>
            <a:spLocks noChangeArrowheads="1"/>
          </p:cNvSpPr>
          <p:nvPr/>
        </p:nvSpPr>
        <p:spPr bwMode="auto">
          <a:xfrm>
            <a:off x="7316788" y="3833813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6" name="Oval 8"/>
          <p:cNvSpPr>
            <a:spLocks noChangeArrowheads="1"/>
          </p:cNvSpPr>
          <p:nvPr/>
        </p:nvSpPr>
        <p:spPr bwMode="auto">
          <a:xfrm>
            <a:off x="6469835" y="468947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7" name="Oval 9"/>
          <p:cNvSpPr>
            <a:spLocks noChangeArrowheads="1"/>
          </p:cNvSpPr>
          <p:nvPr/>
        </p:nvSpPr>
        <p:spPr bwMode="auto">
          <a:xfrm>
            <a:off x="7350125" y="4689475"/>
            <a:ext cx="225425" cy="225425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28" name="Text Box 13"/>
          <p:cNvSpPr txBox="1">
            <a:spLocks noChangeArrowheads="1"/>
          </p:cNvSpPr>
          <p:nvPr/>
        </p:nvSpPr>
        <p:spPr bwMode="auto">
          <a:xfrm>
            <a:off x="6416675" y="3249613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a</a:t>
            </a:r>
          </a:p>
        </p:txBody>
      </p:sp>
      <p:sp>
        <p:nvSpPr>
          <p:cNvPr id="29" name="Text Box 14"/>
          <p:cNvSpPr txBox="1">
            <a:spLocks noChangeArrowheads="1"/>
          </p:cNvSpPr>
          <p:nvPr/>
        </p:nvSpPr>
        <p:spPr bwMode="auto">
          <a:xfrm>
            <a:off x="7272338" y="320357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b</a:t>
            </a:r>
          </a:p>
        </p:txBody>
      </p:sp>
      <p:sp>
        <p:nvSpPr>
          <p:cNvPr id="30" name="Text Box 15"/>
          <p:cNvSpPr txBox="1">
            <a:spLocks noChangeArrowheads="1"/>
          </p:cNvSpPr>
          <p:nvPr/>
        </p:nvSpPr>
        <p:spPr bwMode="auto">
          <a:xfrm>
            <a:off x="8081963" y="3203575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c</a:t>
            </a:r>
          </a:p>
        </p:txBody>
      </p:sp>
      <p:sp>
        <p:nvSpPr>
          <p:cNvPr id="31" name="Text Box 16"/>
          <p:cNvSpPr txBox="1">
            <a:spLocks noChangeArrowheads="1"/>
          </p:cNvSpPr>
          <p:nvPr/>
        </p:nvSpPr>
        <p:spPr bwMode="auto">
          <a:xfrm>
            <a:off x="6372225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d</a:t>
            </a:r>
          </a:p>
        </p:txBody>
      </p:sp>
      <p:sp>
        <p:nvSpPr>
          <p:cNvPr id="32" name="Text Box 17"/>
          <p:cNvSpPr txBox="1">
            <a:spLocks noChangeArrowheads="1"/>
          </p:cNvSpPr>
          <p:nvPr/>
        </p:nvSpPr>
        <p:spPr bwMode="auto">
          <a:xfrm>
            <a:off x="7362825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e</a:t>
            </a:r>
          </a:p>
        </p:txBody>
      </p:sp>
      <p:sp>
        <p:nvSpPr>
          <p:cNvPr id="33" name="Text Box 18"/>
          <p:cNvSpPr txBox="1">
            <a:spLocks noChangeArrowheads="1"/>
          </p:cNvSpPr>
          <p:nvPr/>
        </p:nvSpPr>
        <p:spPr bwMode="auto">
          <a:xfrm>
            <a:off x="8128000" y="5003800"/>
            <a:ext cx="3143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dirty="0">
                <a:solidFill>
                  <a:schemeClr val="bg2">
                    <a:lumMod val="10000"/>
                  </a:schemeClr>
                </a:solidFill>
              </a:rPr>
              <a:t>f</a:t>
            </a:r>
          </a:p>
        </p:txBody>
      </p:sp>
      <p:sp>
        <p:nvSpPr>
          <p:cNvPr id="34" name="矩形 33"/>
          <p:cNvSpPr/>
          <p:nvPr>
            <p:custDataLst>
              <p:tags r:id="rId8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9" name="文本框 38"/>
          <p:cNvSpPr txBox="1"/>
          <p:nvPr>
            <p:custDataLst>
              <p:tags r:id="rId9"/>
            </p:custDataLst>
          </p:nvPr>
        </p:nvSpPr>
        <p:spPr>
          <a:xfrm>
            <a:off x="9613900" y="6649997"/>
            <a:ext cx="3662680" cy="461665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rtlCol="0" anchor="ctr">
            <a:spAutoFit/>
          </a:bodyPr>
          <a:lstStyle/>
          <a:p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3.0</a:t>
            </a:r>
            <a:r>
              <a:rPr lang="zh-CN" altLang="en-US" sz="1200" smtClean="0">
                <a:solidFill>
                  <a:srgbClr val="F84F4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以上版本</a:t>
            </a:r>
            <a:endParaRPr lang="zh-CN" altLang="en-US" sz="1200">
              <a:solidFill>
                <a:srgbClr val="F84F41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0" name="文本框 39"/>
          <p:cNvSpPr txBox="1"/>
          <p:nvPr>
            <p:custDataLst>
              <p:tags r:id="rId10"/>
            </p:custDataLst>
          </p:nvPr>
        </p:nvSpPr>
        <p:spPr>
          <a:xfrm>
            <a:off x="9779000" y="1270000"/>
            <a:ext cx="3332480" cy="707886"/>
          </a:xfrm>
          <a:prstGeom prst="rect">
            <a:avLst/>
          </a:prstGeom>
          <a:noFill/>
        </p:spPr>
        <p:txBody>
          <a:bodyPr vert="horz" rtlCol="0" anchor="t" anchorCtr="0">
            <a:spAutoFit/>
          </a:bodyPr>
          <a:lstStyle/>
          <a:p>
            <a:pPr lvl="0"/>
            <a:r>
              <a:rPr lang="zh-CN" altLang="en-US" sz="20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这是非平面图，所以不可能在平面上不相交</a:t>
            </a:r>
            <a:endParaRPr lang="zh-CN" altLang="en-US" sz="20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38" name="组合 37"/>
          <p:cNvGrpSpPr/>
          <p:nvPr>
            <p:custDataLst>
              <p:tags r:id="rId11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35" name="RemarkBack"/>
            <p:cNvSpPr/>
            <p:nvPr>
              <p:custDataLst>
                <p:tags r:id="rId21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RemarkBlock"/>
            <p:cNvSpPr/>
            <p:nvPr>
              <p:custDataLst>
                <p:tags r:id="rId22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7" name="RemarkTitleText"/>
            <p:cNvSpPr txBox="1"/>
            <p:nvPr>
              <p:custDataLst>
                <p:tags r:id="rId23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18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答案解析</a:t>
              </a:r>
              <a:endParaRPr lang="zh-CN" altLang="en-US" sz="18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sp>
        <p:nvSpPr>
          <p:cNvPr id="2" name="RemarkBack"/>
          <p:cNvSpPr/>
          <p:nvPr>
            <p:custDataLst>
              <p:tags r:id="rId12"/>
            </p:custDataLst>
          </p:nvPr>
        </p:nvSpPr>
        <p:spPr>
          <a:xfrm>
            <a:off x="9537700" y="12700"/>
            <a:ext cx="3815080" cy="635000"/>
          </a:xfrm>
          <a:prstGeom prst="rect">
            <a:avLst/>
          </a:prstGeom>
          <a:solidFill>
            <a:srgbClr val="F6F7F8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" name="RemarkBlock"/>
          <p:cNvSpPr/>
          <p:nvPr>
            <p:custDataLst>
              <p:tags r:id="rId13"/>
            </p:custDataLst>
          </p:nvPr>
        </p:nvSpPr>
        <p:spPr>
          <a:xfrm>
            <a:off x="9537700" y="12700"/>
            <a:ext cx="190500" cy="635000"/>
          </a:xfrm>
          <a:prstGeom prst="rect">
            <a:avLst/>
          </a:prstGeom>
          <a:solidFill>
            <a:srgbClr val="639EF4"/>
          </a:solidFill>
          <a:ln w="15875" cap="flat" cmpd="sng" algn="ctr">
            <a:noFill/>
            <a:prstDash val="solid"/>
          </a:ln>
          <a:effectLst/>
          <a:extLst>
            <a:ext uri="{91240B29-F687-4F45-9708-019B960494DF}">
              <a14:hiddenLine xmlns:a14="http://schemas.microsoft.com/office/drawing/2010/main" w="15875" cap="flat" cmpd="sng" algn="ctr">
                <a:solidFill>
                  <a:schemeClr val="accent1">
                    <a:shade val="50000"/>
                  </a:schemeClr>
                </a:solidFill>
                <a:prstDash val="solid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RemarkTitleText"/>
          <p:cNvSpPr txBox="1"/>
          <p:nvPr>
            <p:custDataLst>
              <p:tags r:id="rId14"/>
            </p:custDataLst>
          </p:nvPr>
        </p:nvSpPr>
        <p:spPr>
          <a:xfrm>
            <a:off x="9779000" y="0"/>
            <a:ext cx="1905000" cy="635000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180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答案解析</a:t>
            </a:r>
            <a:endParaRPr lang="zh-CN" altLang="en-US" sz="180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15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7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8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9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单选题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20"/>
              </p:custDataLst>
            </p:nvPr>
          </p:nvSpPr>
          <p:spPr>
            <a:xfrm>
              <a:off x="1525969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1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5" name="图片 4"/>
          <p:cNvPicPr>
            <a:picLocks/>
          </p:cNvPicPr>
          <p:nvPr>
            <p:custDataLst>
              <p:tags r:id="rId16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551603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5" name="Rectangle 5"/>
          <p:cNvSpPr>
            <a:spLocks noChangeArrowheads="1"/>
          </p:cNvSpPr>
          <p:nvPr/>
        </p:nvSpPr>
        <p:spPr bwMode="auto">
          <a:xfrm>
            <a:off x="457200" y="1358900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一个小游戏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/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每个人站在一个顶点上，在同一连线两端的人不能具有相同的姿势，那么最少需要多少种不同的姿势？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64516" name="Group 6"/>
          <p:cNvGrpSpPr>
            <a:grpSpLocks/>
          </p:cNvGrpSpPr>
          <p:nvPr/>
        </p:nvGrpSpPr>
        <p:grpSpPr bwMode="auto">
          <a:xfrm>
            <a:off x="1524000" y="2286000"/>
            <a:ext cx="5638800" cy="1981200"/>
            <a:chOff x="1104" y="1872"/>
            <a:chExt cx="3552" cy="1248"/>
          </a:xfrm>
        </p:grpSpPr>
        <p:sp>
          <p:nvSpPr>
            <p:cNvPr id="64517" name="Line 7"/>
            <p:cNvSpPr>
              <a:spLocks noChangeShapeType="1"/>
            </p:cNvSpPr>
            <p:nvPr/>
          </p:nvSpPr>
          <p:spPr bwMode="auto">
            <a:xfrm>
              <a:off x="1248" y="2016"/>
              <a:ext cx="0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18" name="Line 8"/>
            <p:cNvSpPr>
              <a:spLocks noChangeShapeType="1"/>
            </p:cNvSpPr>
            <p:nvPr/>
          </p:nvSpPr>
          <p:spPr bwMode="auto">
            <a:xfrm>
              <a:off x="1248" y="201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19" name="Line 9"/>
            <p:cNvSpPr>
              <a:spLocks noChangeShapeType="1"/>
            </p:cNvSpPr>
            <p:nvPr/>
          </p:nvSpPr>
          <p:spPr bwMode="auto">
            <a:xfrm>
              <a:off x="1248" y="297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0" name="Line 10"/>
            <p:cNvSpPr>
              <a:spLocks noChangeShapeType="1"/>
            </p:cNvSpPr>
            <p:nvPr/>
          </p:nvSpPr>
          <p:spPr bwMode="auto">
            <a:xfrm>
              <a:off x="2304" y="297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1" name="Line 11"/>
            <p:cNvSpPr>
              <a:spLocks noChangeShapeType="1"/>
            </p:cNvSpPr>
            <p:nvPr/>
          </p:nvSpPr>
          <p:spPr bwMode="auto">
            <a:xfrm>
              <a:off x="2304" y="201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2" name="Line 12"/>
            <p:cNvSpPr>
              <a:spLocks noChangeShapeType="1"/>
            </p:cNvSpPr>
            <p:nvPr/>
          </p:nvSpPr>
          <p:spPr bwMode="auto">
            <a:xfrm>
              <a:off x="3408" y="201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3" name="Line 13"/>
            <p:cNvSpPr>
              <a:spLocks noChangeShapeType="1"/>
            </p:cNvSpPr>
            <p:nvPr/>
          </p:nvSpPr>
          <p:spPr bwMode="auto">
            <a:xfrm>
              <a:off x="3408" y="2976"/>
              <a:ext cx="1104" cy="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4" name="Line 14"/>
            <p:cNvSpPr>
              <a:spLocks noChangeShapeType="1"/>
            </p:cNvSpPr>
            <p:nvPr/>
          </p:nvSpPr>
          <p:spPr bwMode="auto">
            <a:xfrm>
              <a:off x="2352" y="2016"/>
              <a:ext cx="0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5" name="Line 15"/>
            <p:cNvSpPr>
              <a:spLocks noChangeShapeType="1"/>
            </p:cNvSpPr>
            <p:nvPr/>
          </p:nvSpPr>
          <p:spPr bwMode="auto">
            <a:xfrm>
              <a:off x="3408" y="2016"/>
              <a:ext cx="0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6" name="Line 16"/>
            <p:cNvSpPr>
              <a:spLocks noChangeShapeType="1"/>
            </p:cNvSpPr>
            <p:nvPr/>
          </p:nvSpPr>
          <p:spPr bwMode="auto">
            <a:xfrm>
              <a:off x="4512" y="2016"/>
              <a:ext cx="0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7" name="Line 17"/>
            <p:cNvSpPr>
              <a:spLocks noChangeShapeType="1"/>
            </p:cNvSpPr>
            <p:nvPr/>
          </p:nvSpPr>
          <p:spPr bwMode="auto">
            <a:xfrm flipH="1">
              <a:off x="1248" y="2016"/>
              <a:ext cx="1104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8" name="Line 18"/>
            <p:cNvSpPr>
              <a:spLocks noChangeShapeType="1"/>
            </p:cNvSpPr>
            <p:nvPr/>
          </p:nvSpPr>
          <p:spPr bwMode="auto">
            <a:xfrm flipH="1" flipV="1">
              <a:off x="2352" y="2016"/>
              <a:ext cx="1056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29" name="Line 19"/>
            <p:cNvSpPr>
              <a:spLocks noChangeShapeType="1"/>
            </p:cNvSpPr>
            <p:nvPr/>
          </p:nvSpPr>
          <p:spPr bwMode="auto">
            <a:xfrm flipH="1">
              <a:off x="3408" y="2016"/>
              <a:ext cx="1104" cy="960"/>
            </a:xfrm>
            <a:prstGeom prst="line">
              <a:avLst/>
            </a:prstGeom>
            <a:ln>
              <a:headEnd/>
              <a:tailEnd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0" name="Oval 20"/>
            <p:cNvSpPr>
              <a:spLocks noChangeArrowheads="1"/>
            </p:cNvSpPr>
            <p:nvPr/>
          </p:nvSpPr>
          <p:spPr bwMode="auto">
            <a:xfrm>
              <a:off x="1104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1" name="Oval 21"/>
            <p:cNvSpPr>
              <a:spLocks noChangeArrowheads="1"/>
            </p:cNvSpPr>
            <p:nvPr/>
          </p:nvSpPr>
          <p:spPr bwMode="auto">
            <a:xfrm>
              <a:off x="2208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2" name="Oval 22"/>
            <p:cNvSpPr>
              <a:spLocks noChangeArrowheads="1"/>
            </p:cNvSpPr>
            <p:nvPr/>
          </p:nvSpPr>
          <p:spPr bwMode="auto">
            <a:xfrm>
              <a:off x="3264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3" name="Oval 23"/>
            <p:cNvSpPr>
              <a:spLocks noChangeArrowheads="1"/>
            </p:cNvSpPr>
            <p:nvPr/>
          </p:nvSpPr>
          <p:spPr bwMode="auto">
            <a:xfrm>
              <a:off x="4368" y="187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4" name="Oval 24"/>
            <p:cNvSpPr>
              <a:spLocks noChangeArrowheads="1"/>
            </p:cNvSpPr>
            <p:nvPr/>
          </p:nvSpPr>
          <p:spPr bwMode="auto">
            <a:xfrm>
              <a:off x="1104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5" name="Oval 25"/>
            <p:cNvSpPr>
              <a:spLocks noChangeArrowheads="1"/>
            </p:cNvSpPr>
            <p:nvPr/>
          </p:nvSpPr>
          <p:spPr bwMode="auto">
            <a:xfrm>
              <a:off x="2208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6" name="Oval 26"/>
            <p:cNvSpPr>
              <a:spLocks noChangeArrowheads="1"/>
            </p:cNvSpPr>
            <p:nvPr/>
          </p:nvSpPr>
          <p:spPr bwMode="auto">
            <a:xfrm>
              <a:off x="3264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4537" name="Oval 27"/>
            <p:cNvSpPr>
              <a:spLocks noChangeArrowheads="1"/>
            </p:cNvSpPr>
            <p:nvPr/>
          </p:nvSpPr>
          <p:spPr bwMode="auto">
            <a:xfrm>
              <a:off x="4368" y="2832"/>
              <a:ext cx="288" cy="288"/>
            </a:xfrm>
            <a:prstGeom prst="ellipse">
              <a:avLst/>
            </a:prstGeom>
            <a:solidFill>
              <a:srgbClr val="00CC99"/>
            </a:solidFill>
            <a:ln w="9525">
              <a:solidFill>
                <a:schemeClr val="bg2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26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7" name="灯片编号占位符 2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278971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539" name="Rectangle 3"/>
          <p:cNvSpPr>
            <a:spLocks noChangeArrowheads="1"/>
          </p:cNvSpPr>
          <p:nvPr/>
        </p:nvSpPr>
        <p:spPr bwMode="auto">
          <a:xfrm>
            <a:off x="457200" y="1358900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一个小游戏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每个人站在一个顶点上，在同一连线两端的人不能具有相同的姿势，那么最少需要多少种不同的姿势？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65540" name="Group 26"/>
          <p:cNvGrpSpPr>
            <a:grpSpLocks/>
          </p:cNvGrpSpPr>
          <p:nvPr/>
        </p:nvGrpSpPr>
        <p:grpSpPr bwMode="auto">
          <a:xfrm>
            <a:off x="896938" y="2647950"/>
            <a:ext cx="2887662" cy="958850"/>
            <a:chOff x="2470" y="1680"/>
            <a:chExt cx="2640" cy="928"/>
          </a:xfrm>
        </p:grpSpPr>
        <p:sp>
          <p:nvSpPr>
            <p:cNvPr id="65554" name="Line 27"/>
            <p:cNvSpPr>
              <a:spLocks noChangeShapeType="1"/>
            </p:cNvSpPr>
            <p:nvPr/>
          </p:nvSpPr>
          <p:spPr bwMode="auto">
            <a:xfrm>
              <a:off x="2555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5" name="Line 28"/>
            <p:cNvSpPr>
              <a:spLocks noChangeShapeType="1"/>
            </p:cNvSpPr>
            <p:nvPr/>
          </p:nvSpPr>
          <p:spPr bwMode="auto">
            <a:xfrm>
              <a:off x="2555" y="1787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6" name="Line 29"/>
            <p:cNvSpPr>
              <a:spLocks noChangeShapeType="1"/>
            </p:cNvSpPr>
            <p:nvPr/>
          </p:nvSpPr>
          <p:spPr bwMode="auto">
            <a:xfrm>
              <a:off x="2555" y="2501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7" name="Line 30"/>
            <p:cNvSpPr>
              <a:spLocks noChangeShapeType="1"/>
            </p:cNvSpPr>
            <p:nvPr/>
          </p:nvSpPr>
          <p:spPr bwMode="auto">
            <a:xfrm>
              <a:off x="3340" y="2501"/>
              <a:ext cx="820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8" name="Line 31"/>
            <p:cNvSpPr>
              <a:spLocks noChangeShapeType="1"/>
            </p:cNvSpPr>
            <p:nvPr/>
          </p:nvSpPr>
          <p:spPr bwMode="auto">
            <a:xfrm>
              <a:off x="3340" y="1787"/>
              <a:ext cx="820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9" name="Line 32"/>
            <p:cNvSpPr>
              <a:spLocks noChangeShapeType="1"/>
            </p:cNvSpPr>
            <p:nvPr/>
          </p:nvSpPr>
          <p:spPr bwMode="auto">
            <a:xfrm>
              <a:off x="4160" y="1787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0" name="Line 33"/>
            <p:cNvSpPr>
              <a:spLocks noChangeShapeType="1"/>
            </p:cNvSpPr>
            <p:nvPr/>
          </p:nvSpPr>
          <p:spPr bwMode="auto">
            <a:xfrm>
              <a:off x="4160" y="2501"/>
              <a:ext cx="821" cy="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1" name="Line 34"/>
            <p:cNvSpPr>
              <a:spLocks noChangeShapeType="1"/>
            </p:cNvSpPr>
            <p:nvPr/>
          </p:nvSpPr>
          <p:spPr bwMode="auto">
            <a:xfrm>
              <a:off x="3376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2" name="Line 35"/>
            <p:cNvSpPr>
              <a:spLocks noChangeShapeType="1"/>
            </p:cNvSpPr>
            <p:nvPr/>
          </p:nvSpPr>
          <p:spPr bwMode="auto">
            <a:xfrm>
              <a:off x="4160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3" name="Line 36"/>
            <p:cNvSpPr>
              <a:spLocks noChangeShapeType="1"/>
            </p:cNvSpPr>
            <p:nvPr/>
          </p:nvSpPr>
          <p:spPr bwMode="auto">
            <a:xfrm>
              <a:off x="4981" y="1787"/>
              <a:ext cx="0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4" name="Line 37"/>
            <p:cNvSpPr>
              <a:spLocks noChangeShapeType="1"/>
            </p:cNvSpPr>
            <p:nvPr/>
          </p:nvSpPr>
          <p:spPr bwMode="auto">
            <a:xfrm flipH="1">
              <a:off x="2555" y="1787"/>
              <a:ext cx="821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5" name="Line 38"/>
            <p:cNvSpPr>
              <a:spLocks noChangeShapeType="1"/>
            </p:cNvSpPr>
            <p:nvPr/>
          </p:nvSpPr>
          <p:spPr bwMode="auto">
            <a:xfrm flipH="1" flipV="1">
              <a:off x="2544" y="1776"/>
              <a:ext cx="816" cy="72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6" name="Line 39"/>
            <p:cNvSpPr>
              <a:spLocks noChangeShapeType="1"/>
            </p:cNvSpPr>
            <p:nvPr/>
          </p:nvSpPr>
          <p:spPr bwMode="auto">
            <a:xfrm flipH="1">
              <a:off x="4160" y="1787"/>
              <a:ext cx="821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7" name="Oval 40"/>
            <p:cNvSpPr>
              <a:spLocks noChangeArrowheads="1"/>
            </p:cNvSpPr>
            <p:nvPr/>
          </p:nvSpPr>
          <p:spPr bwMode="auto">
            <a:xfrm>
              <a:off x="2470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8" name="Oval 41"/>
            <p:cNvSpPr>
              <a:spLocks noChangeArrowheads="1"/>
            </p:cNvSpPr>
            <p:nvPr/>
          </p:nvSpPr>
          <p:spPr bwMode="auto">
            <a:xfrm>
              <a:off x="4896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69" name="Oval 42"/>
            <p:cNvSpPr>
              <a:spLocks noChangeArrowheads="1"/>
            </p:cNvSpPr>
            <p:nvPr/>
          </p:nvSpPr>
          <p:spPr bwMode="auto">
            <a:xfrm>
              <a:off x="2470" y="2394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0" name="Line 43"/>
            <p:cNvSpPr>
              <a:spLocks noChangeShapeType="1"/>
            </p:cNvSpPr>
            <p:nvPr/>
          </p:nvSpPr>
          <p:spPr bwMode="auto">
            <a:xfrm flipH="1">
              <a:off x="3360" y="1776"/>
              <a:ext cx="821" cy="71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1" name="Line 44"/>
            <p:cNvSpPr>
              <a:spLocks noChangeShapeType="1"/>
            </p:cNvSpPr>
            <p:nvPr/>
          </p:nvSpPr>
          <p:spPr bwMode="auto">
            <a:xfrm flipH="1" flipV="1">
              <a:off x="3349" y="1765"/>
              <a:ext cx="816" cy="72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2" name="Line 45"/>
            <p:cNvSpPr>
              <a:spLocks noChangeShapeType="1"/>
            </p:cNvSpPr>
            <p:nvPr/>
          </p:nvSpPr>
          <p:spPr bwMode="auto">
            <a:xfrm flipH="1" flipV="1">
              <a:off x="4176" y="1776"/>
              <a:ext cx="816" cy="720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3" name="Oval 46"/>
            <p:cNvSpPr>
              <a:spLocks noChangeArrowheads="1"/>
            </p:cNvSpPr>
            <p:nvPr/>
          </p:nvSpPr>
          <p:spPr bwMode="auto">
            <a:xfrm>
              <a:off x="3291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4" name="Oval 47"/>
            <p:cNvSpPr>
              <a:spLocks noChangeArrowheads="1"/>
            </p:cNvSpPr>
            <p:nvPr/>
          </p:nvSpPr>
          <p:spPr bwMode="auto">
            <a:xfrm>
              <a:off x="4075" y="1680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5" name="Oval 48"/>
            <p:cNvSpPr>
              <a:spLocks noChangeArrowheads="1"/>
            </p:cNvSpPr>
            <p:nvPr/>
          </p:nvSpPr>
          <p:spPr bwMode="auto">
            <a:xfrm>
              <a:off x="3291" y="2394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6" name="Oval 49"/>
            <p:cNvSpPr>
              <a:spLocks noChangeArrowheads="1"/>
            </p:cNvSpPr>
            <p:nvPr/>
          </p:nvSpPr>
          <p:spPr bwMode="auto">
            <a:xfrm>
              <a:off x="4075" y="2394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77" name="Oval 50"/>
            <p:cNvSpPr>
              <a:spLocks noChangeArrowheads="1"/>
            </p:cNvSpPr>
            <p:nvPr/>
          </p:nvSpPr>
          <p:spPr bwMode="auto">
            <a:xfrm>
              <a:off x="4896" y="2378"/>
              <a:ext cx="214" cy="214"/>
            </a:xfrm>
            <a:prstGeom prst="ellipse">
              <a:avLst/>
            </a:prstGeom>
            <a:solidFill>
              <a:srgbClr val="B2B2B2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grpSp>
        <p:nvGrpSpPr>
          <p:cNvPr id="3" name="Group 64"/>
          <p:cNvGrpSpPr>
            <a:grpSpLocks/>
          </p:cNvGrpSpPr>
          <p:nvPr/>
        </p:nvGrpSpPr>
        <p:grpSpPr bwMode="auto">
          <a:xfrm>
            <a:off x="4938713" y="1863725"/>
            <a:ext cx="2930525" cy="2667000"/>
            <a:chOff x="2897" y="1078"/>
            <a:chExt cx="1846" cy="1680"/>
          </a:xfrm>
        </p:grpSpPr>
        <p:sp>
          <p:nvSpPr>
            <p:cNvPr id="65542" name="Freeform 52"/>
            <p:cNvSpPr>
              <a:spLocks/>
            </p:cNvSpPr>
            <p:nvPr/>
          </p:nvSpPr>
          <p:spPr bwMode="auto">
            <a:xfrm>
              <a:off x="2993" y="1174"/>
              <a:ext cx="1440" cy="1104"/>
            </a:xfrm>
            <a:custGeom>
              <a:avLst/>
              <a:gdLst>
                <a:gd name="T0" fmla="*/ 0 w 1440"/>
                <a:gd name="T1" fmla="*/ 1104 h 1104"/>
                <a:gd name="T2" fmla="*/ 240 w 1440"/>
                <a:gd name="T3" fmla="*/ 480 h 1104"/>
                <a:gd name="T4" fmla="*/ 528 w 1440"/>
                <a:gd name="T5" fmla="*/ 1104 h 1104"/>
                <a:gd name="T6" fmla="*/ 816 w 1440"/>
                <a:gd name="T7" fmla="*/ 0 h 1104"/>
                <a:gd name="T8" fmla="*/ 1104 w 1440"/>
                <a:gd name="T9" fmla="*/ 1104 h 1104"/>
                <a:gd name="T10" fmla="*/ 240 w 1440"/>
                <a:gd name="T11" fmla="*/ 480 h 1104"/>
                <a:gd name="T12" fmla="*/ 1440 w 1440"/>
                <a:gd name="T13" fmla="*/ 432 h 1104"/>
                <a:gd name="T14" fmla="*/ 528 w 1440"/>
                <a:gd name="T15" fmla="*/ 1104 h 1104"/>
                <a:gd name="T16" fmla="*/ 1104 w 1440"/>
                <a:gd name="T17" fmla="*/ 1104 h 1104"/>
                <a:gd name="T18" fmla="*/ 1440 w 1440"/>
                <a:gd name="T19" fmla="*/ 432 h 1104"/>
                <a:gd name="T20" fmla="*/ 816 w 1440"/>
                <a:gd name="T21" fmla="*/ 0 h 1104"/>
                <a:gd name="T22" fmla="*/ 240 w 1440"/>
                <a:gd name="T23" fmla="*/ 480 h 110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440"/>
                <a:gd name="T37" fmla="*/ 0 h 1104"/>
                <a:gd name="T38" fmla="*/ 1440 w 1440"/>
                <a:gd name="T39" fmla="*/ 1104 h 110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440" h="1104">
                  <a:moveTo>
                    <a:pt x="0" y="1104"/>
                  </a:moveTo>
                  <a:lnTo>
                    <a:pt x="240" y="480"/>
                  </a:lnTo>
                  <a:lnTo>
                    <a:pt x="528" y="1104"/>
                  </a:lnTo>
                  <a:lnTo>
                    <a:pt x="816" y="0"/>
                  </a:lnTo>
                  <a:lnTo>
                    <a:pt x="1104" y="1104"/>
                  </a:lnTo>
                  <a:lnTo>
                    <a:pt x="240" y="480"/>
                  </a:lnTo>
                  <a:lnTo>
                    <a:pt x="1440" y="432"/>
                  </a:lnTo>
                  <a:lnTo>
                    <a:pt x="528" y="1104"/>
                  </a:lnTo>
                  <a:lnTo>
                    <a:pt x="1104" y="1104"/>
                  </a:lnTo>
                  <a:lnTo>
                    <a:pt x="1440" y="432"/>
                  </a:lnTo>
                  <a:lnTo>
                    <a:pt x="816" y="0"/>
                  </a:lnTo>
                  <a:lnTo>
                    <a:pt x="240" y="480"/>
                  </a:lnTo>
                </a:path>
              </a:pathLst>
            </a:custGeom>
            <a:noFill/>
            <a:ln w="63500" cap="flat" cmpd="sng">
              <a:solidFill>
                <a:srgbClr val="9900FF"/>
              </a:solidFill>
              <a:prstDash val="solid"/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3" name="Line 53"/>
            <p:cNvSpPr>
              <a:spLocks noChangeShapeType="1"/>
            </p:cNvSpPr>
            <p:nvPr/>
          </p:nvSpPr>
          <p:spPr bwMode="auto">
            <a:xfrm rot="10800000">
              <a:off x="4433" y="1606"/>
              <a:ext cx="192" cy="672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4" name="Line 54"/>
            <p:cNvSpPr>
              <a:spLocks noChangeShapeType="1"/>
            </p:cNvSpPr>
            <p:nvPr/>
          </p:nvSpPr>
          <p:spPr bwMode="auto">
            <a:xfrm rot="10800000">
              <a:off x="2993" y="2278"/>
              <a:ext cx="816" cy="38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5" name="Line 55"/>
            <p:cNvSpPr>
              <a:spLocks noChangeShapeType="1"/>
            </p:cNvSpPr>
            <p:nvPr/>
          </p:nvSpPr>
          <p:spPr bwMode="auto">
            <a:xfrm rot="10800000" flipV="1">
              <a:off x="3809" y="2278"/>
              <a:ext cx="816" cy="384"/>
            </a:xfrm>
            <a:prstGeom prst="line">
              <a:avLst/>
            </a:prstGeom>
            <a:noFill/>
            <a:ln w="63500">
              <a:solidFill>
                <a:srgbClr val="9900FF"/>
              </a:solidFill>
              <a:round/>
              <a:headEnd/>
              <a:tailEnd/>
            </a:ln>
          </p:spPr>
          <p:txBody>
            <a:bodyPr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6" name="Oval 56"/>
            <p:cNvSpPr>
              <a:spLocks noChangeArrowheads="1"/>
            </p:cNvSpPr>
            <p:nvPr/>
          </p:nvSpPr>
          <p:spPr bwMode="auto">
            <a:xfrm rot="10800000">
              <a:off x="3713" y="2544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7" name="Oval 57"/>
            <p:cNvSpPr>
              <a:spLocks noChangeArrowheads="1"/>
            </p:cNvSpPr>
            <p:nvPr/>
          </p:nvSpPr>
          <p:spPr bwMode="auto">
            <a:xfrm rot="10800000">
              <a:off x="3713" y="1078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8" name="Oval 58"/>
            <p:cNvSpPr>
              <a:spLocks noChangeArrowheads="1"/>
            </p:cNvSpPr>
            <p:nvPr/>
          </p:nvSpPr>
          <p:spPr bwMode="auto">
            <a:xfrm rot="10800000">
              <a:off x="4529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49" name="Oval 59"/>
            <p:cNvSpPr>
              <a:spLocks noChangeArrowheads="1"/>
            </p:cNvSpPr>
            <p:nvPr/>
          </p:nvSpPr>
          <p:spPr bwMode="auto">
            <a:xfrm rot="10800000">
              <a:off x="2897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0" name="Oval 60"/>
            <p:cNvSpPr>
              <a:spLocks noChangeArrowheads="1"/>
            </p:cNvSpPr>
            <p:nvPr/>
          </p:nvSpPr>
          <p:spPr bwMode="auto">
            <a:xfrm rot="10800000">
              <a:off x="3137" y="1558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1" name="Oval 61"/>
            <p:cNvSpPr>
              <a:spLocks noChangeArrowheads="1"/>
            </p:cNvSpPr>
            <p:nvPr/>
          </p:nvSpPr>
          <p:spPr bwMode="auto">
            <a:xfrm rot="10800000">
              <a:off x="4337" y="1510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2" name="Oval 62"/>
            <p:cNvSpPr>
              <a:spLocks noChangeArrowheads="1"/>
            </p:cNvSpPr>
            <p:nvPr/>
          </p:nvSpPr>
          <p:spPr bwMode="auto">
            <a:xfrm rot="10800000">
              <a:off x="4001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  <p:sp>
          <p:nvSpPr>
            <p:cNvPr id="65553" name="Oval 63"/>
            <p:cNvSpPr>
              <a:spLocks noChangeArrowheads="1"/>
            </p:cNvSpPr>
            <p:nvPr/>
          </p:nvSpPr>
          <p:spPr bwMode="auto">
            <a:xfrm rot="10800000">
              <a:off x="3425" y="2182"/>
              <a:ext cx="214" cy="214"/>
            </a:xfrm>
            <a:prstGeom prst="ellipse">
              <a:avLst/>
            </a:prstGeom>
            <a:solidFill>
              <a:srgbClr val="FF5050"/>
            </a:solidFill>
            <a:ln w="9525">
              <a:solidFill>
                <a:srgbClr val="9900FF"/>
              </a:solidFill>
              <a:round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endParaRPr lang="zh-CN" altLang="en-US"/>
            </a:p>
          </p:txBody>
        </p:sp>
      </p:grpSp>
      <p:sp>
        <p:nvSpPr>
          <p:cNvPr id="42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3" name="灯片编号占位符 42"/>
          <p:cNvSpPr>
            <a:spLocks noGrp="1"/>
          </p:cNvSpPr>
          <p:nvPr>
            <p:ph type="sldNum" sz="quarter" idx="11"/>
          </p:nvPr>
        </p:nvSpPr>
        <p:spPr>
          <a:xfrm>
            <a:off x="8740850" y="6444335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37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2445437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6163" name="Rectangle 3"/>
          <p:cNvSpPr>
            <a:spLocks noChangeArrowheads="1"/>
          </p:cNvSpPr>
          <p:nvPr/>
        </p:nvSpPr>
        <p:spPr bwMode="auto">
          <a:xfrm>
            <a:off x="457200" y="1158875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会议桌问题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怎样安排他们的座位才能满足条件？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66564" name="Rectangle 26"/>
          <p:cNvSpPr>
            <a:spLocks noChangeArrowheads="1"/>
          </p:cNvSpPr>
          <p:nvPr/>
        </p:nvSpPr>
        <p:spPr bwMode="auto">
          <a:xfrm>
            <a:off x="990600" y="22860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5" name="Rectangle 27"/>
          <p:cNvSpPr>
            <a:spLocks noChangeArrowheads="1"/>
          </p:cNvSpPr>
          <p:nvPr/>
        </p:nvSpPr>
        <p:spPr bwMode="auto">
          <a:xfrm>
            <a:off x="990600" y="37338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6" name="Rectangle 28"/>
          <p:cNvSpPr>
            <a:spLocks noChangeArrowheads="1"/>
          </p:cNvSpPr>
          <p:nvPr/>
        </p:nvSpPr>
        <p:spPr bwMode="auto">
          <a:xfrm>
            <a:off x="2971800" y="37338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7" name="Rectangle 29"/>
          <p:cNvSpPr>
            <a:spLocks noChangeArrowheads="1"/>
          </p:cNvSpPr>
          <p:nvPr/>
        </p:nvSpPr>
        <p:spPr bwMode="auto">
          <a:xfrm>
            <a:off x="2971800" y="2286000"/>
            <a:ext cx="1828800" cy="685800"/>
          </a:xfrm>
          <a:prstGeom prst="rect">
            <a:avLst/>
          </a:prstGeom>
          <a:solidFill>
            <a:srgbClr val="00CC99"/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8" name="Rectangle 30"/>
          <p:cNvSpPr>
            <a:spLocks noChangeArrowheads="1"/>
          </p:cNvSpPr>
          <p:nvPr/>
        </p:nvSpPr>
        <p:spPr bwMode="auto">
          <a:xfrm>
            <a:off x="11430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69" name="Rectangle 31"/>
          <p:cNvSpPr>
            <a:spLocks noChangeArrowheads="1"/>
          </p:cNvSpPr>
          <p:nvPr/>
        </p:nvSpPr>
        <p:spPr bwMode="auto">
          <a:xfrm>
            <a:off x="19812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0" name="Rectangle 32"/>
          <p:cNvSpPr>
            <a:spLocks noChangeArrowheads="1"/>
          </p:cNvSpPr>
          <p:nvPr/>
        </p:nvSpPr>
        <p:spPr bwMode="auto">
          <a:xfrm>
            <a:off x="11430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1" name="Rectangle 33"/>
          <p:cNvSpPr>
            <a:spLocks noChangeArrowheads="1"/>
          </p:cNvSpPr>
          <p:nvPr/>
        </p:nvSpPr>
        <p:spPr bwMode="auto">
          <a:xfrm>
            <a:off x="19812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2" name="Rectangle 34"/>
          <p:cNvSpPr>
            <a:spLocks noChangeArrowheads="1"/>
          </p:cNvSpPr>
          <p:nvPr/>
        </p:nvSpPr>
        <p:spPr bwMode="auto">
          <a:xfrm>
            <a:off x="31242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3" name="Rectangle 35"/>
          <p:cNvSpPr>
            <a:spLocks noChangeArrowheads="1"/>
          </p:cNvSpPr>
          <p:nvPr/>
        </p:nvSpPr>
        <p:spPr bwMode="auto">
          <a:xfrm>
            <a:off x="3962400" y="19812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4" name="Rectangle 36"/>
          <p:cNvSpPr>
            <a:spLocks noChangeArrowheads="1"/>
          </p:cNvSpPr>
          <p:nvPr/>
        </p:nvSpPr>
        <p:spPr bwMode="auto">
          <a:xfrm>
            <a:off x="31242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5" name="Rectangle 37"/>
          <p:cNvSpPr>
            <a:spLocks noChangeArrowheads="1"/>
          </p:cNvSpPr>
          <p:nvPr/>
        </p:nvSpPr>
        <p:spPr bwMode="auto">
          <a:xfrm>
            <a:off x="3962400" y="30940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6" name="Rectangle 38"/>
          <p:cNvSpPr>
            <a:spLocks noChangeArrowheads="1"/>
          </p:cNvSpPr>
          <p:nvPr/>
        </p:nvSpPr>
        <p:spPr bwMode="auto">
          <a:xfrm>
            <a:off x="11430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7" name="Rectangle 39"/>
          <p:cNvSpPr>
            <a:spLocks noChangeArrowheads="1"/>
          </p:cNvSpPr>
          <p:nvPr/>
        </p:nvSpPr>
        <p:spPr bwMode="auto">
          <a:xfrm>
            <a:off x="19812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8" name="Rectangle 40"/>
          <p:cNvSpPr>
            <a:spLocks noChangeArrowheads="1"/>
          </p:cNvSpPr>
          <p:nvPr/>
        </p:nvSpPr>
        <p:spPr bwMode="auto">
          <a:xfrm>
            <a:off x="11430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79" name="Rectangle 41"/>
          <p:cNvSpPr>
            <a:spLocks noChangeArrowheads="1"/>
          </p:cNvSpPr>
          <p:nvPr/>
        </p:nvSpPr>
        <p:spPr bwMode="auto">
          <a:xfrm>
            <a:off x="19812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0" name="Rectangle 42"/>
          <p:cNvSpPr>
            <a:spLocks noChangeArrowheads="1"/>
          </p:cNvSpPr>
          <p:nvPr/>
        </p:nvSpPr>
        <p:spPr bwMode="auto">
          <a:xfrm>
            <a:off x="31242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1" name="Rectangle 43"/>
          <p:cNvSpPr>
            <a:spLocks noChangeArrowheads="1"/>
          </p:cNvSpPr>
          <p:nvPr/>
        </p:nvSpPr>
        <p:spPr bwMode="auto">
          <a:xfrm>
            <a:off x="3962400" y="3429000"/>
            <a:ext cx="685800" cy="182563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2" name="Rectangle 44"/>
          <p:cNvSpPr>
            <a:spLocks noChangeArrowheads="1"/>
          </p:cNvSpPr>
          <p:nvPr/>
        </p:nvSpPr>
        <p:spPr bwMode="auto">
          <a:xfrm>
            <a:off x="31242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6583" name="Rectangle 45"/>
          <p:cNvSpPr>
            <a:spLocks noChangeArrowheads="1"/>
          </p:cNvSpPr>
          <p:nvPr/>
        </p:nvSpPr>
        <p:spPr bwMode="auto">
          <a:xfrm>
            <a:off x="3962400" y="4541838"/>
            <a:ext cx="685800" cy="182562"/>
          </a:xfrm>
          <a:prstGeom prst="rect">
            <a:avLst/>
          </a:prstGeom>
          <a:solidFill>
            <a:srgbClr val="3399FF">
              <a:alpha val="74901"/>
            </a:srgb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46"/>
          <p:cNvGrpSpPr>
            <a:grpSpLocks/>
          </p:cNvGrpSpPr>
          <p:nvPr/>
        </p:nvGrpSpPr>
        <p:grpSpPr bwMode="auto">
          <a:xfrm>
            <a:off x="722313" y="1692275"/>
            <a:ext cx="7850187" cy="2422525"/>
            <a:chOff x="575" y="1680"/>
            <a:chExt cx="4945" cy="1526"/>
          </a:xfrm>
        </p:grpSpPr>
        <p:sp>
          <p:nvSpPr>
            <p:cNvPr id="66589" name="Text Box 47"/>
            <p:cNvSpPr txBox="1">
              <a:spLocks noChangeArrowheads="1"/>
            </p:cNvSpPr>
            <p:nvPr/>
          </p:nvSpPr>
          <p:spPr bwMode="auto">
            <a:xfrm>
              <a:off x="3552" y="2764"/>
              <a:ext cx="1968" cy="44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kumimoji="0" lang="zh-CN" altLang="en-US" sz="2000">
                  <a:solidFill>
                    <a:srgbClr val="003399"/>
                  </a:solidFill>
                  <a:latin typeface="Arial" pitchFamily="34" charset="0"/>
                  <a:ea typeface="宋体" pitchFamily="2" charset="-122"/>
                </a:rPr>
                <a:t>坐在同一行的</a:t>
              </a:r>
              <a:r>
                <a:rPr kumimoji="0" lang="en-US" altLang="zh-CN" sz="2000">
                  <a:solidFill>
                    <a:srgbClr val="003399"/>
                  </a:solidFill>
                  <a:latin typeface="Arial" pitchFamily="34" charset="0"/>
                  <a:ea typeface="宋体" pitchFamily="2" charset="-122"/>
                </a:rPr>
                <a:t>4</a:t>
              </a:r>
              <a:r>
                <a:rPr kumimoji="0" lang="zh-CN" altLang="en-US" sz="2000">
                  <a:solidFill>
                    <a:srgbClr val="003399"/>
                  </a:solidFill>
                  <a:latin typeface="Arial" pitchFamily="34" charset="0"/>
                  <a:ea typeface="宋体" pitchFamily="2" charset="-122"/>
                </a:rPr>
                <a:t>个人必须具有不同的专业</a:t>
              </a:r>
              <a:endParaRPr kumimoji="0" lang="zh-CN" altLang="en-US" sz="2000">
                <a:solidFill>
                  <a:srgbClr val="003399"/>
                </a:solidFill>
                <a:latin typeface="Times" charset="0"/>
                <a:ea typeface="宋体" pitchFamily="2" charset="-122"/>
              </a:endParaRPr>
            </a:p>
          </p:txBody>
        </p:sp>
        <p:sp>
          <p:nvSpPr>
            <p:cNvPr id="66590" name="Oval 48"/>
            <p:cNvSpPr>
              <a:spLocks noChangeArrowheads="1"/>
            </p:cNvSpPr>
            <p:nvPr/>
          </p:nvSpPr>
          <p:spPr bwMode="auto">
            <a:xfrm>
              <a:off x="575" y="1680"/>
              <a:ext cx="2689" cy="530"/>
            </a:xfrm>
            <a:prstGeom prst="ellipse">
              <a:avLst/>
            </a:prstGeom>
            <a:noFill/>
            <a:ln w="38100">
              <a:solidFill>
                <a:srgbClr val="FF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476210" name="Text Box 50"/>
          <p:cNvSpPr txBox="1">
            <a:spLocks noChangeArrowheads="1"/>
          </p:cNvSpPr>
          <p:nvPr/>
        </p:nvSpPr>
        <p:spPr bwMode="auto">
          <a:xfrm>
            <a:off x="5448300" y="4183063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坐在同一列的</a:t>
            </a:r>
            <a:r>
              <a:rPr kumimoji="0" lang="en-US" altLang="zh-CN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个人也必须具有不同的专业</a:t>
            </a:r>
            <a:endParaRPr kumimoji="0" lang="zh-CN" altLang="en-US" sz="200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476211" name="Oval 51"/>
          <p:cNvSpPr>
            <a:spLocks noChangeArrowheads="1"/>
          </p:cNvSpPr>
          <p:nvPr/>
        </p:nvSpPr>
        <p:spPr bwMode="auto">
          <a:xfrm rot="-5400000">
            <a:off x="632618" y="2850357"/>
            <a:ext cx="3382963" cy="1066800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6212" name="Text Box 52"/>
          <p:cNvSpPr txBox="1">
            <a:spLocks noChangeArrowheads="1"/>
          </p:cNvSpPr>
          <p:nvPr/>
        </p:nvSpPr>
        <p:spPr bwMode="auto">
          <a:xfrm>
            <a:off x="5448300" y="1279525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en-US" altLang="zh-CN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16</a:t>
            </a: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个人来自</a:t>
            </a:r>
            <a:r>
              <a:rPr kumimoji="0" lang="en-US" altLang="zh-CN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个不同的专业领域，每个专业</a:t>
            </a:r>
            <a:r>
              <a:rPr kumimoji="0" lang="en-US" altLang="zh-CN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</a:t>
            </a:r>
            <a:endParaRPr kumimoji="0" lang="zh-CN" altLang="en-US" sz="200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476213" name="Text Box 53"/>
          <p:cNvSpPr txBox="1">
            <a:spLocks noChangeArrowheads="1"/>
          </p:cNvSpPr>
          <p:nvPr/>
        </p:nvSpPr>
        <p:spPr bwMode="auto">
          <a:xfrm>
            <a:off x="5448300" y="2392363"/>
            <a:ext cx="3124200" cy="701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同一桌上的</a:t>
            </a:r>
            <a:r>
              <a:rPr kumimoji="0" lang="en-US" altLang="zh-CN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4</a:t>
            </a:r>
            <a:r>
              <a:rPr kumimoji="0" lang="zh-CN" altLang="en-US" sz="2000">
                <a:solidFill>
                  <a:srgbClr val="003399"/>
                </a:solidFill>
                <a:latin typeface="Arial" pitchFamily="34" charset="0"/>
                <a:ea typeface="宋体" pitchFamily="2" charset="-122"/>
              </a:rPr>
              <a:t>个人必须具有不同的专业</a:t>
            </a:r>
            <a:endParaRPr kumimoji="0" lang="zh-CN" altLang="en-US" sz="2000">
              <a:solidFill>
                <a:srgbClr val="003399"/>
              </a:solidFill>
              <a:latin typeface="Times" charset="0"/>
              <a:ea typeface="宋体" pitchFamily="2" charset="-122"/>
            </a:endParaRPr>
          </a:p>
        </p:txBody>
      </p:sp>
      <p:sp>
        <p:nvSpPr>
          <p:cNvPr id="31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2" name="灯片编号占位符 3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609471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762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762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616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6210" grpId="0"/>
      <p:bldP spid="476211" grpId="0" animBg="1"/>
      <p:bldP spid="476212" grpId="0"/>
      <p:bldP spid="476213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11" name="Rectangle 3"/>
          <p:cNvSpPr>
            <a:spLocks noChangeArrowheads="1"/>
          </p:cNvSpPr>
          <p:nvPr/>
        </p:nvSpPr>
        <p:spPr bwMode="auto">
          <a:xfrm>
            <a:off x="457200" y="1158875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会议桌问题</a:t>
            </a: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怎样解这个数字谜？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68612" name="Group 28"/>
          <p:cNvGrpSpPr>
            <a:grpSpLocks/>
          </p:cNvGrpSpPr>
          <p:nvPr/>
        </p:nvGrpSpPr>
        <p:grpSpPr bwMode="auto">
          <a:xfrm>
            <a:off x="952500" y="1646238"/>
            <a:ext cx="3886200" cy="3886200"/>
            <a:chOff x="960" y="864"/>
            <a:chExt cx="2448" cy="2448"/>
          </a:xfrm>
        </p:grpSpPr>
        <p:sp>
          <p:nvSpPr>
            <p:cNvPr id="68621" name="Rectangle 29"/>
            <p:cNvSpPr>
              <a:spLocks noChangeArrowheads="1"/>
            </p:cNvSpPr>
            <p:nvPr/>
          </p:nvSpPr>
          <p:spPr bwMode="auto">
            <a:xfrm>
              <a:off x="960" y="864"/>
              <a:ext cx="2448" cy="2448"/>
            </a:xfrm>
            <a:prstGeom prst="rect">
              <a:avLst/>
            </a:prstGeom>
            <a:noFill/>
            <a:ln w="76200">
              <a:solidFill>
                <a:srgbClr val="0070C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2" name="Line 30"/>
            <p:cNvSpPr>
              <a:spLocks noChangeShapeType="1"/>
            </p:cNvSpPr>
            <p:nvPr/>
          </p:nvSpPr>
          <p:spPr bwMode="auto">
            <a:xfrm>
              <a:off x="960" y="2112"/>
              <a:ext cx="2448" cy="0"/>
            </a:xfrm>
            <a:prstGeom prst="line">
              <a:avLst/>
            </a:prstGeom>
            <a:noFill/>
            <a:ln w="762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3" name="Line 31"/>
            <p:cNvSpPr>
              <a:spLocks noChangeShapeType="1"/>
            </p:cNvSpPr>
            <p:nvPr/>
          </p:nvSpPr>
          <p:spPr bwMode="auto">
            <a:xfrm rot="-5400000">
              <a:off x="936" y="2088"/>
              <a:ext cx="2448" cy="0"/>
            </a:xfrm>
            <a:prstGeom prst="line">
              <a:avLst/>
            </a:prstGeom>
            <a:noFill/>
            <a:ln w="76200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4" name="Line 32"/>
            <p:cNvSpPr>
              <a:spLocks noChangeShapeType="1"/>
            </p:cNvSpPr>
            <p:nvPr/>
          </p:nvSpPr>
          <p:spPr bwMode="auto">
            <a:xfrm>
              <a:off x="960" y="2688"/>
              <a:ext cx="244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8625" name="Line 33"/>
            <p:cNvSpPr>
              <a:spLocks noChangeShapeType="1"/>
            </p:cNvSpPr>
            <p:nvPr/>
          </p:nvSpPr>
          <p:spPr bwMode="auto">
            <a:xfrm>
              <a:off x="960" y="1536"/>
              <a:ext cx="2448" cy="0"/>
            </a:xfrm>
            <a:prstGeom prst="line">
              <a:avLst/>
            </a:prstGeom>
            <a:noFill/>
            <a:ln w="28575">
              <a:solidFill>
                <a:srgbClr val="0070C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68626" name="Group 34"/>
            <p:cNvGrpSpPr>
              <a:grpSpLocks/>
            </p:cNvGrpSpPr>
            <p:nvPr/>
          </p:nvGrpSpPr>
          <p:grpSpPr bwMode="auto">
            <a:xfrm rot="-5400000">
              <a:off x="936" y="1512"/>
              <a:ext cx="2448" cy="1152"/>
              <a:chOff x="1056" y="1632"/>
              <a:chExt cx="2448" cy="1152"/>
            </a:xfrm>
          </p:grpSpPr>
          <p:sp>
            <p:nvSpPr>
              <p:cNvPr id="68627" name="Line 35"/>
              <p:cNvSpPr>
                <a:spLocks noChangeShapeType="1"/>
              </p:cNvSpPr>
              <p:nvPr/>
            </p:nvSpPr>
            <p:spPr bwMode="auto">
              <a:xfrm>
                <a:off x="1056" y="2784"/>
                <a:ext cx="2448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68628" name="Line 36"/>
              <p:cNvSpPr>
                <a:spLocks noChangeShapeType="1"/>
              </p:cNvSpPr>
              <p:nvPr/>
            </p:nvSpPr>
            <p:spPr bwMode="auto">
              <a:xfrm>
                <a:off x="1056" y="1632"/>
                <a:ext cx="2448" cy="0"/>
              </a:xfrm>
              <a:prstGeom prst="line">
                <a:avLst/>
              </a:prstGeom>
              <a:noFill/>
              <a:ln w="28575">
                <a:solidFill>
                  <a:srgbClr val="0070C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480293" name="Text Box 37"/>
          <p:cNvSpPr txBox="1">
            <a:spLocks noChangeArrowheads="1"/>
          </p:cNvSpPr>
          <p:nvPr/>
        </p:nvSpPr>
        <p:spPr bwMode="auto">
          <a:xfrm>
            <a:off x="3771900" y="1706563"/>
            <a:ext cx="106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>
                <a:solidFill>
                  <a:srgbClr val="FF5050"/>
                </a:solidFill>
                <a:latin typeface="Edwardian Script ITC" pitchFamily="66" charset="0"/>
                <a:ea typeface="宋体" pitchFamily="2" charset="-122"/>
              </a:rPr>
              <a:t>1</a:t>
            </a:r>
            <a:endParaRPr kumimoji="0" lang="en-US" altLang="zh-CN" sz="4400" b="0">
              <a:solidFill>
                <a:srgbClr val="FF5050"/>
              </a:solidFill>
              <a:latin typeface="Monotype Sorts" pitchFamily="2" charset="2"/>
              <a:ea typeface="宋体" pitchFamily="2" charset="-122"/>
            </a:endParaRPr>
          </a:p>
        </p:txBody>
      </p:sp>
      <p:sp>
        <p:nvSpPr>
          <p:cNvPr id="480294" name="Text Box 38"/>
          <p:cNvSpPr txBox="1">
            <a:spLocks noChangeArrowheads="1"/>
          </p:cNvSpPr>
          <p:nvPr/>
        </p:nvSpPr>
        <p:spPr bwMode="auto">
          <a:xfrm>
            <a:off x="2857500" y="2713038"/>
            <a:ext cx="106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 dirty="0">
                <a:solidFill>
                  <a:srgbClr val="FF5050"/>
                </a:solidFill>
                <a:latin typeface="Edwardian Script ITC" pitchFamily="66" charset="0"/>
                <a:ea typeface="宋体" pitchFamily="2" charset="-122"/>
              </a:rPr>
              <a:t>2</a:t>
            </a:r>
            <a:endParaRPr kumimoji="0" lang="en-US" altLang="zh-CN" sz="4400" b="0" dirty="0">
              <a:solidFill>
                <a:srgbClr val="FF5050"/>
              </a:solidFill>
              <a:latin typeface="Monotype Sorts" pitchFamily="2" charset="2"/>
              <a:ea typeface="宋体" pitchFamily="2" charset="-122"/>
            </a:endParaRPr>
          </a:p>
        </p:txBody>
      </p:sp>
      <p:sp>
        <p:nvSpPr>
          <p:cNvPr id="480295" name="Text Box 39"/>
          <p:cNvSpPr txBox="1">
            <a:spLocks noChangeArrowheads="1"/>
          </p:cNvSpPr>
          <p:nvPr/>
        </p:nvSpPr>
        <p:spPr bwMode="auto">
          <a:xfrm>
            <a:off x="1943100" y="3535363"/>
            <a:ext cx="106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>
                <a:solidFill>
                  <a:srgbClr val="FF5050"/>
                </a:solidFill>
                <a:latin typeface="Edwardian Script ITC" pitchFamily="66" charset="0"/>
                <a:ea typeface="宋体" pitchFamily="2" charset="-122"/>
              </a:rPr>
              <a:t>2</a:t>
            </a:r>
            <a:endParaRPr kumimoji="0" lang="en-US" altLang="zh-CN" sz="4400" b="0">
              <a:solidFill>
                <a:srgbClr val="FF5050"/>
              </a:solidFill>
              <a:latin typeface="Monotype Sorts" pitchFamily="2" charset="2"/>
              <a:ea typeface="宋体" pitchFamily="2" charset="-122"/>
            </a:endParaRPr>
          </a:p>
        </p:txBody>
      </p:sp>
      <p:sp>
        <p:nvSpPr>
          <p:cNvPr id="480296" name="Text Box 40"/>
          <p:cNvSpPr txBox="1">
            <a:spLocks noChangeArrowheads="1"/>
          </p:cNvSpPr>
          <p:nvPr/>
        </p:nvSpPr>
        <p:spPr bwMode="auto">
          <a:xfrm>
            <a:off x="876300" y="4541838"/>
            <a:ext cx="106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>
                <a:solidFill>
                  <a:srgbClr val="FF5050"/>
                </a:solidFill>
                <a:latin typeface="Edwardian Script ITC" pitchFamily="66" charset="0"/>
                <a:ea typeface="宋体" pitchFamily="2" charset="-122"/>
              </a:rPr>
              <a:t>3</a:t>
            </a:r>
            <a:endParaRPr kumimoji="0" lang="en-US" altLang="zh-CN" sz="4400" b="0">
              <a:solidFill>
                <a:srgbClr val="FF5050"/>
              </a:solidFill>
              <a:latin typeface="Monotype Sorts" pitchFamily="2" charset="2"/>
              <a:ea typeface="宋体" pitchFamily="2" charset="-122"/>
            </a:endParaRPr>
          </a:p>
        </p:txBody>
      </p:sp>
      <p:sp>
        <p:nvSpPr>
          <p:cNvPr id="480297" name="Text Box 41"/>
          <p:cNvSpPr txBox="1">
            <a:spLocks noChangeArrowheads="1"/>
          </p:cNvSpPr>
          <p:nvPr/>
        </p:nvSpPr>
        <p:spPr bwMode="auto">
          <a:xfrm>
            <a:off x="3771900" y="3535363"/>
            <a:ext cx="10668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>
              <a:spcBef>
                <a:spcPct val="50000"/>
              </a:spcBef>
            </a:pPr>
            <a:r>
              <a:rPr kumimoji="0" lang="en-US" altLang="zh-CN" sz="6000" b="0" dirty="0">
                <a:solidFill>
                  <a:srgbClr val="FF5050"/>
                </a:solidFill>
                <a:latin typeface="Edwardian Script ITC" pitchFamily="66" charset="0"/>
                <a:ea typeface="宋体" pitchFamily="2" charset="-122"/>
              </a:rPr>
              <a:t>4</a:t>
            </a:r>
            <a:endParaRPr kumimoji="0" lang="en-US" altLang="zh-CN" sz="4400" b="0" dirty="0">
              <a:solidFill>
                <a:srgbClr val="FF5050"/>
              </a:solidFill>
              <a:latin typeface="Monotype Sorts" pitchFamily="2" charset="2"/>
              <a:ea typeface="宋体" pitchFamily="2" charset="-122"/>
            </a:endParaRPr>
          </a:p>
        </p:txBody>
      </p:sp>
      <p:sp>
        <p:nvSpPr>
          <p:cNvPr id="68618" name="Text Box 43"/>
          <p:cNvSpPr txBox="1">
            <a:spLocks noChangeArrowheads="1"/>
          </p:cNvSpPr>
          <p:nvPr/>
        </p:nvSpPr>
        <p:spPr bwMode="auto">
          <a:xfrm>
            <a:off x="5337175" y="2259013"/>
            <a:ext cx="3124200" cy="15696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0" hangingPunct="0">
              <a:spcBef>
                <a:spcPct val="50000"/>
              </a:spcBef>
            </a:pPr>
            <a:r>
              <a:rPr kumimoji="0" lang="zh-CN" altLang="en-US" dirty="0">
                <a:solidFill>
                  <a:srgbClr val="000000"/>
                </a:solidFill>
                <a:latin typeface="+mn-ea"/>
                <a:ea typeface="+mn-ea"/>
              </a:rPr>
              <a:t>转化为一个数字谜问题，每一行、每一列以及粗体的小方框内都必须拥有</a:t>
            </a:r>
            <a:r>
              <a:rPr kumimoji="0" lang="en-US" altLang="zh-CN" dirty="0">
                <a:solidFill>
                  <a:srgbClr val="000000"/>
                </a:solidFill>
                <a:latin typeface="+mn-ea"/>
                <a:ea typeface="+mn-ea"/>
              </a:rPr>
              <a:t>1—4</a:t>
            </a:r>
            <a:r>
              <a:rPr kumimoji="0" lang="zh-CN" altLang="en-US" dirty="0">
                <a:solidFill>
                  <a:srgbClr val="000000"/>
                </a:solidFill>
                <a:latin typeface="+mn-ea"/>
                <a:ea typeface="+mn-ea"/>
              </a:rPr>
              <a:t>数字</a:t>
            </a:r>
          </a:p>
        </p:txBody>
      </p:sp>
      <p:sp>
        <p:nvSpPr>
          <p:cNvPr id="480300" name="AutoShape 44"/>
          <p:cNvSpPr>
            <a:spLocks noChangeArrowheads="1"/>
          </p:cNvSpPr>
          <p:nvPr/>
        </p:nvSpPr>
        <p:spPr bwMode="auto">
          <a:xfrm>
            <a:off x="5067300" y="5548313"/>
            <a:ext cx="900113" cy="401637"/>
          </a:xfrm>
          <a:prstGeom prst="rightArrow">
            <a:avLst>
              <a:gd name="adj1" fmla="val 50000"/>
              <a:gd name="adj2" fmla="val 5602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0301" name="Text Box 45"/>
          <p:cNvSpPr txBox="1">
            <a:spLocks noChangeArrowheads="1"/>
          </p:cNvSpPr>
          <p:nvPr/>
        </p:nvSpPr>
        <p:spPr bwMode="auto">
          <a:xfrm>
            <a:off x="6102350" y="5532438"/>
            <a:ext cx="20701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003399"/>
                </a:solidFill>
              </a:rPr>
              <a:t>图的填色问题</a:t>
            </a:r>
          </a:p>
        </p:txBody>
      </p:sp>
      <p:sp>
        <p:nvSpPr>
          <p:cNvPr id="21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2" name="灯片编号占位符 2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39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946240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4802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0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0293" grpId="0"/>
      <p:bldP spid="480294" grpId="0"/>
      <p:bldP spid="480295" grpId="0"/>
      <p:bldP spid="480296" grpId="0"/>
      <p:bldP spid="480297" grpId="0"/>
      <p:bldP spid="480300" grpId="0" animBg="1"/>
      <p:bldP spid="48030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587" name="Rectangle 3"/>
          <p:cNvSpPr>
            <a:spLocks noChangeArrowheads="1"/>
          </p:cNvSpPr>
          <p:nvPr/>
        </p:nvSpPr>
        <p:spPr bwMode="auto">
          <a:xfrm>
            <a:off x="341530" y="1223755"/>
            <a:ext cx="8802470" cy="4118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/>
                </a:solidFill>
              </a:rPr>
              <a:t>    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</a:rPr>
              <a:t>D.E.Knuth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</a:rPr>
              <a:t>，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Concrete Mathematics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(1)  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针对</a:t>
            </a: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abstract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而言。传统数学研究对象过于抽象，导致对具体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       的问题关心不够。为了直接面向应用的需要，他要提倡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        “具体”的数学。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(2) Concrete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是</a:t>
            </a: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Continuous(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连续</a:t>
            </a: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加上</a:t>
            </a: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discrete(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离散</a:t>
            </a: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</a:rPr>
              <a:t>)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。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</a:rPr>
              <a:t>      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 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</a:rPr>
              <a:t>D.E.Knuth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1974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年图灵奖</a:t>
            </a: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获得者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  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“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The Art of Computer Programming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latin typeface="Arial" pitchFamily="34" charset="0"/>
                <a:ea typeface="宋体" pitchFamily="2" charset="-122"/>
              </a:rPr>
              <a:t>”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endParaRPr kumimoji="0" lang="zh-CN" altLang="en-US" sz="2200" dirty="0">
              <a:solidFill>
                <a:schemeClr val="bg2">
                  <a:lumMod val="10000"/>
                </a:schemeClr>
              </a:solidFill>
              <a:latin typeface="楷体_GB2312" pitchFamily="49" charset="-122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1800" dirty="0">
              <a:solidFill>
                <a:schemeClr val="bg2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5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为什么要</a:t>
            </a:r>
            <a:r>
              <a:rPr lang="zh-CN" altLang="en-US" dirty="0">
                <a:solidFill>
                  <a:schemeClr val="tx1"/>
                </a:solidFill>
              </a:rPr>
              <a:t>学习离散数学</a:t>
            </a:r>
            <a:r>
              <a:rPr lang="en-US" altLang="zh-CN" dirty="0">
                <a:solidFill>
                  <a:schemeClr val="tx1"/>
                </a:solidFill>
              </a:rPr>
              <a:t>II</a:t>
            </a:r>
            <a:endParaRPr lang="zh-CN" altLang="en-US" dirty="0" smtClean="0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7360430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79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79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79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79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79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57958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9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57958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35" name="Rectangle 3"/>
          <p:cNvSpPr>
            <a:spLocks noChangeArrowheads="1"/>
          </p:cNvSpPr>
          <p:nvPr/>
        </p:nvSpPr>
        <p:spPr bwMode="auto">
          <a:xfrm>
            <a:off x="457200" y="1358900"/>
            <a:ext cx="8229600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零件加工</a:t>
            </a:r>
            <a:endParaRPr kumimoji="0" lang="zh-CN" altLang="en-US" sz="3200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问题是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在机械加工中,经常需要在一块金属薄板上钻若干孔，如何确定钻孔的次序,使之加工的时间最</a:t>
            </a:r>
            <a:r>
              <a:rPr kumimoji="0" lang="zh-CN" altLang="zh-CN" dirty="0" smtClean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短？</a:t>
            </a:r>
            <a:endParaRPr kumimoji="0" lang="zh-CN" altLang="zh-CN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69636" name="Group 26"/>
          <p:cNvGrpSpPr>
            <a:grpSpLocks/>
          </p:cNvGrpSpPr>
          <p:nvPr/>
        </p:nvGrpSpPr>
        <p:grpSpPr bwMode="auto">
          <a:xfrm>
            <a:off x="1169988" y="2084388"/>
            <a:ext cx="2819400" cy="1524000"/>
            <a:chOff x="528" y="912"/>
            <a:chExt cx="1776" cy="960"/>
          </a:xfrm>
          <a:solidFill>
            <a:srgbClr val="00B0F0"/>
          </a:solidFill>
        </p:grpSpPr>
        <p:sp>
          <p:nvSpPr>
            <p:cNvPr id="69646" name="Rectangle 27"/>
            <p:cNvSpPr>
              <a:spLocks noChangeArrowheads="1"/>
            </p:cNvSpPr>
            <p:nvPr/>
          </p:nvSpPr>
          <p:spPr bwMode="auto">
            <a:xfrm>
              <a:off x="528" y="960"/>
              <a:ext cx="1776" cy="91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69647" name="Text Box 28"/>
            <p:cNvSpPr txBox="1">
              <a:spLocks noChangeArrowheads="1"/>
            </p:cNvSpPr>
            <p:nvPr/>
          </p:nvSpPr>
          <p:spPr bwMode="auto">
            <a:xfrm>
              <a:off x="624" y="1008"/>
              <a:ext cx="240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48" name="Rectangle 29"/>
            <p:cNvSpPr>
              <a:spLocks noChangeArrowheads="1"/>
            </p:cNvSpPr>
            <p:nvPr/>
          </p:nvSpPr>
          <p:spPr bwMode="auto">
            <a:xfrm>
              <a:off x="720" y="1299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49" name="Rectangle 30"/>
            <p:cNvSpPr>
              <a:spLocks noChangeArrowheads="1"/>
            </p:cNvSpPr>
            <p:nvPr/>
          </p:nvSpPr>
          <p:spPr bwMode="auto">
            <a:xfrm>
              <a:off x="960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50" name="Rectangle 31"/>
            <p:cNvSpPr>
              <a:spLocks noChangeArrowheads="1"/>
            </p:cNvSpPr>
            <p:nvPr/>
          </p:nvSpPr>
          <p:spPr bwMode="auto">
            <a:xfrm>
              <a:off x="1584" y="912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51" name="Rectangle 32"/>
            <p:cNvSpPr>
              <a:spLocks noChangeArrowheads="1"/>
            </p:cNvSpPr>
            <p:nvPr/>
          </p:nvSpPr>
          <p:spPr bwMode="auto">
            <a:xfrm>
              <a:off x="139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52" name="Rectangle 33"/>
            <p:cNvSpPr>
              <a:spLocks noChangeArrowheads="1"/>
            </p:cNvSpPr>
            <p:nvPr/>
          </p:nvSpPr>
          <p:spPr bwMode="auto">
            <a:xfrm>
              <a:off x="1968" y="1152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69653" name="Rectangle 34"/>
            <p:cNvSpPr>
              <a:spLocks noChangeArrowheads="1"/>
            </p:cNvSpPr>
            <p:nvPr/>
          </p:nvSpPr>
          <p:spPr bwMode="auto">
            <a:xfrm>
              <a:off x="187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</p:grpSp>
      <p:sp>
        <p:nvSpPr>
          <p:cNvPr id="482339" name="Rectangle 35"/>
          <p:cNvSpPr>
            <a:spLocks noChangeArrowheads="1"/>
          </p:cNvSpPr>
          <p:nvPr/>
        </p:nvSpPr>
        <p:spPr bwMode="auto">
          <a:xfrm>
            <a:off x="5665788" y="2236788"/>
            <a:ext cx="2819400" cy="1447800"/>
          </a:xfrm>
          <a:prstGeom prst="rect">
            <a:avLst/>
          </a:prstGeom>
          <a:solidFill>
            <a:srgbClr val="00B0F0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82340" name="Text Box 36"/>
          <p:cNvSpPr txBox="1">
            <a:spLocks noChangeArrowheads="1"/>
          </p:cNvSpPr>
          <p:nvPr/>
        </p:nvSpPr>
        <p:spPr bwMode="auto">
          <a:xfrm>
            <a:off x="5799138" y="2312988"/>
            <a:ext cx="47625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1" name="Rectangle 37"/>
          <p:cNvSpPr>
            <a:spLocks noChangeArrowheads="1"/>
          </p:cNvSpPr>
          <p:nvPr/>
        </p:nvSpPr>
        <p:spPr bwMode="auto">
          <a:xfrm>
            <a:off x="5970588" y="2774950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2" name="Rectangle 38"/>
          <p:cNvSpPr>
            <a:spLocks noChangeArrowheads="1"/>
          </p:cNvSpPr>
          <p:nvPr/>
        </p:nvSpPr>
        <p:spPr bwMode="auto">
          <a:xfrm>
            <a:off x="6351588" y="3074988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3" name="Rectangle 39"/>
          <p:cNvSpPr>
            <a:spLocks noChangeArrowheads="1"/>
          </p:cNvSpPr>
          <p:nvPr/>
        </p:nvSpPr>
        <p:spPr bwMode="auto">
          <a:xfrm>
            <a:off x="7342188" y="2160588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4" name="Rectangle 40"/>
          <p:cNvSpPr>
            <a:spLocks noChangeArrowheads="1"/>
          </p:cNvSpPr>
          <p:nvPr/>
        </p:nvSpPr>
        <p:spPr bwMode="auto">
          <a:xfrm>
            <a:off x="7037388" y="3074988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5" name="Rectangle 41"/>
          <p:cNvSpPr>
            <a:spLocks noChangeArrowheads="1"/>
          </p:cNvSpPr>
          <p:nvPr/>
        </p:nvSpPr>
        <p:spPr bwMode="auto">
          <a:xfrm>
            <a:off x="7951788" y="2541588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6" name="Rectangle 42"/>
          <p:cNvSpPr>
            <a:spLocks noChangeArrowheads="1"/>
          </p:cNvSpPr>
          <p:nvPr/>
        </p:nvSpPr>
        <p:spPr bwMode="auto">
          <a:xfrm>
            <a:off x="7799388" y="3074988"/>
            <a:ext cx="3825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US" altLang="zh-CN">
                <a:solidFill>
                  <a:srgbClr val="FF0000"/>
                </a:solidFill>
                <a:ea typeface="宋体" pitchFamily="2" charset="-122"/>
                <a:sym typeface="MT Extra" pitchFamily="18" charset="2"/>
              </a:rPr>
              <a:t></a:t>
            </a:r>
            <a:endParaRPr lang="en-US" altLang="zh-CN" sz="1800">
              <a:solidFill>
                <a:srgbClr val="FF0000"/>
              </a:solidFill>
              <a:ea typeface="宋体" pitchFamily="2" charset="-122"/>
              <a:sym typeface="MT Extra" pitchFamily="18" charset="2"/>
            </a:endParaRPr>
          </a:p>
        </p:txBody>
      </p:sp>
      <p:sp>
        <p:nvSpPr>
          <p:cNvPr id="482347" name="Text Box 43"/>
          <p:cNvSpPr txBox="1">
            <a:spLocks noChangeArrowheads="1"/>
          </p:cNvSpPr>
          <p:nvPr/>
        </p:nvSpPr>
        <p:spPr bwMode="auto">
          <a:xfrm>
            <a:off x="4217988" y="2389188"/>
            <a:ext cx="1219200" cy="10064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zh-CN" altLang="en-US" sz="2000">
                <a:solidFill>
                  <a:srgbClr val="FF0000"/>
                </a:solidFill>
                <a:ea typeface="宋体" pitchFamily="2" charset="-122"/>
              </a:rPr>
              <a:t>这样钻孔显然是不合适的：</a:t>
            </a:r>
          </a:p>
        </p:txBody>
      </p:sp>
      <p:sp>
        <p:nvSpPr>
          <p:cNvPr id="22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40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2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2000"/>
                            </p:stCondLst>
                            <p:childTnLst>
                              <p:par>
                                <p:cTn id="2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500"/>
                            </p:stCondLst>
                            <p:childTnLst>
                              <p:par>
                                <p:cTn id="2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23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2339" grpId="0" animBg="1"/>
      <p:bldP spid="482340" grpId="0" autoUpdateAnimBg="0"/>
      <p:bldP spid="482341" grpId="0" autoUpdateAnimBg="0"/>
      <p:bldP spid="482342" grpId="0" autoUpdateAnimBg="0"/>
      <p:bldP spid="482343" grpId="0" autoUpdateAnimBg="0"/>
      <p:bldP spid="482344" grpId="0" autoUpdateAnimBg="0"/>
      <p:bldP spid="482345" grpId="0" autoUpdateAnimBg="0"/>
      <p:bldP spid="482346" grpId="0" autoUpdateAnimBg="0"/>
      <p:bldP spid="482347" grpId="0" autoUpdateAnimBg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9" name="Rectangle 3"/>
          <p:cNvSpPr>
            <a:spLocks noChangeArrowheads="1"/>
          </p:cNvSpPr>
          <p:nvPr/>
        </p:nvSpPr>
        <p:spPr bwMode="auto">
          <a:xfrm>
            <a:off x="457200" y="1358900"/>
            <a:ext cx="8524875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零件加工</a:t>
            </a:r>
            <a:endParaRPr kumimoji="0" lang="zh-CN" altLang="en-US" sz="3200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转化为</a:t>
            </a: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在一个图上求从某一个结点出发,经过所有结点一次, 使得此路径最短.  如何找到此路径.  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类似的: 旅行最优问题, 工程最优问题,  成本(费用)最低.   …... 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70660" name="Group 4"/>
          <p:cNvGrpSpPr>
            <a:grpSpLocks/>
          </p:cNvGrpSpPr>
          <p:nvPr/>
        </p:nvGrpSpPr>
        <p:grpSpPr bwMode="auto">
          <a:xfrm>
            <a:off x="1169988" y="2160588"/>
            <a:ext cx="2819400" cy="1447800"/>
            <a:chOff x="528" y="960"/>
            <a:chExt cx="1776" cy="912"/>
          </a:xfrm>
          <a:solidFill>
            <a:srgbClr val="00B0F0"/>
          </a:solidFill>
        </p:grpSpPr>
        <p:sp>
          <p:nvSpPr>
            <p:cNvPr id="70695" name="Rectangle 5"/>
            <p:cNvSpPr>
              <a:spLocks noChangeArrowheads="1"/>
            </p:cNvSpPr>
            <p:nvPr/>
          </p:nvSpPr>
          <p:spPr bwMode="auto">
            <a:xfrm>
              <a:off x="528" y="960"/>
              <a:ext cx="1776" cy="91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96" name="Text Box 6"/>
            <p:cNvSpPr txBox="1">
              <a:spLocks noChangeArrowheads="1"/>
            </p:cNvSpPr>
            <p:nvPr/>
          </p:nvSpPr>
          <p:spPr bwMode="auto">
            <a:xfrm>
              <a:off x="624" y="1008"/>
              <a:ext cx="240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97" name="Rectangle 7"/>
            <p:cNvSpPr>
              <a:spLocks noChangeArrowheads="1"/>
            </p:cNvSpPr>
            <p:nvPr/>
          </p:nvSpPr>
          <p:spPr bwMode="auto">
            <a:xfrm>
              <a:off x="720" y="1299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98" name="Rectangle 8"/>
            <p:cNvSpPr>
              <a:spLocks noChangeArrowheads="1"/>
            </p:cNvSpPr>
            <p:nvPr/>
          </p:nvSpPr>
          <p:spPr bwMode="auto">
            <a:xfrm>
              <a:off x="960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99" name="Rectangle 9"/>
            <p:cNvSpPr>
              <a:spLocks noChangeArrowheads="1"/>
            </p:cNvSpPr>
            <p:nvPr/>
          </p:nvSpPr>
          <p:spPr bwMode="auto">
            <a:xfrm rot="16200000">
              <a:off x="1584" y="923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 dirty="0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 dirty="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700" name="Rectangle 10"/>
            <p:cNvSpPr>
              <a:spLocks noChangeArrowheads="1"/>
            </p:cNvSpPr>
            <p:nvPr/>
          </p:nvSpPr>
          <p:spPr bwMode="auto">
            <a:xfrm>
              <a:off x="139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701" name="Rectangle 11"/>
            <p:cNvSpPr>
              <a:spLocks noChangeArrowheads="1"/>
            </p:cNvSpPr>
            <p:nvPr/>
          </p:nvSpPr>
          <p:spPr bwMode="auto">
            <a:xfrm>
              <a:off x="1968" y="1152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702" name="Rectangle 12"/>
            <p:cNvSpPr>
              <a:spLocks noChangeArrowheads="1"/>
            </p:cNvSpPr>
            <p:nvPr/>
          </p:nvSpPr>
          <p:spPr bwMode="auto">
            <a:xfrm>
              <a:off x="1872" y="1488"/>
              <a:ext cx="193" cy="288"/>
            </a:xfrm>
            <a:prstGeom prst="rect">
              <a:avLst/>
            </a:prstGeom>
            <a:grp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</p:grpSp>
      <p:grpSp>
        <p:nvGrpSpPr>
          <p:cNvPr id="3" name="Group 22"/>
          <p:cNvGrpSpPr>
            <a:grpSpLocks/>
          </p:cNvGrpSpPr>
          <p:nvPr/>
        </p:nvGrpSpPr>
        <p:grpSpPr bwMode="auto">
          <a:xfrm>
            <a:off x="5183188" y="2084388"/>
            <a:ext cx="2819400" cy="1524000"/>
            <a:chOff x="2448" y="912"/>
            <a:chExt cx="1776" cy="960"/>
          </a:xfrm>
        </p:grpSpPr>
        <p:sp>
          <p:nvSpPr>
            <p:cNvPr id="70663" name="Rectangle 23"/>
            <p:cNvSpPr>
              <a:spLocks noChangeArrowheads="1"/>
            </p:cNvSpPr>
            <p:nvPr/>
          </p:nvSpPr>
          <p:spPr bwMode="auto">
            <a:xfrm>
              <a:off x="2448" y="960"/>
              <a:ext cx="1776" cy="912"/>
            </a:xfrm>
            <a:prstGeom prst="rect">
              <a:avLst/>
            </a:prstGeom>
            <a:solidFill>
              <a:srgbClr val="00B0F0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64" name="Text Box 24"/>
            <p:cNvSpPr txBox="1">
              <a:spLocks noChangeArrowheads="1"/>
            </p:cNvSpPr>
            <p:nvPr/>
          </p:nvSpPr>
          <p:spPr bwMode="auto">
            <a:xfrm>
              <a:off x="2544" y="1008"/>
              <a:ext cx="240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65" name="Rectangle 25"/>
            <p:cNvSpPr>
              <a:spLocks noChangeArrowheads="1"/>
            </p:cNvSpPr>
            <p:nvPr/>
          </p:nvSpPr>
          <p:spPr bwMode="auto">
            <a:xfrm>
              <a:off x="2640" y="1299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66" name="Rectangle 26"/>
            <p:cNvSpPr>
              <a:spLocks noChangeArrowheads="1"/>
            </p:cNvSpPr>
            <p:nvPr/>
          </p:nvSpPr>
          <p:spPr bwMode="auto">
            <a:xfrm>
              <a:off x="2880" y="1488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67" name="Rectangle 27"/>
            <p:cNvSpPr>
              <a:spLocks noChangeArrowheads="1"/>
            </p:cNvSpPr>
            <p:nvPr/>
          </p:nvSpPr>
          <p:spPr bwMode="auto">
            <a:xfrm>
              <a:off x="3360" y="912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68" name="Rectangle 28"/>
            <p:cNvSpPr>
              <a:spLocks noChangeArrowheads="1"/>
            </p:cNvSpPr>
            <p:nvPr/>
          </p:nvSpPr>
          <p:spPr bwMode="auto">
            <a:xfrm>
              <a:off x="3312" y="1488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69" name="Rectangle 29"/>
            <p:cNvSpPr>
              <a:spLocks noChangeArrowheads="1"/>
            </p:cNvSpPr>
            <p:nvPr/>
          </p:nvSpPr>
          <p:spPr bwMode="auto">
            <a:xfrm>
              <a:off x="3888" y="1152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70" name="Rectangle 30"/>
            <p:cNvSpPr>
              <a:spLocks noChangeArrowheads="1"/>
            </p:cNvSpPr>
            <p:nvPr/>
          </p:nvSpPr>
          <p:spPr bwMode="auto">
            <a:xfrm>
              <a:off x="3792" y="1488"/>
              <a:ext cx="193" cy="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US" altLang="zh-CN">
                  <a:solidFill>
                    <a:srgbClr val="FF0000"/>
                  </a:solidFill>
                  <a:ea typeface="宋体" pitchFamily="2" charset="-122"/>
                  <a:sym typeface="MT Extra" pitchFamily="18" charset="2"/>
                </a:rPr>
                <a:t></a:t>
              </a:r>
              <a:endParaRPr lang="en-US" altLang="zh-CN" sz="1800">
                <a:solidFill>
                  <a:srgbClr val="FF0000"/>
                </a:solidFill>
                <a:ea typeface="宋体" pitchFamily="2" charset="-122"/>
                <a:sym typeface="MT Extra" pitchFamily="18" charset="2"/>
              </a:endParaRPr>
            </a:p>
          </p:txBody>
        </p:sp>
        <p:sp>
          <p:nvSpPr>
            <p:cNvPr id="70671" name="Line 31"/>
            <p:cNvSpPr>
              <a:spLocks noChangeShapeType="1"/>
            </p:cNvSpPr>
            <p:nvPr/>
          </p:nvSpPr>
          <p:spPr bwMode="auto">
            <a:xfrm flipV="1">
              <a:off x="2640" y="1056"/>
              <a:ext cx="86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2" name="Line 32"/>
            <p:cNvSpPr>
              <a:spLocks noChangeShapeType="1"/>
            </p:cNvSpPr>
            <p:nvPr/>
          </p:nvSpPr>
          <p:spPr bwMode="auto">
            <a:xfrm>
              <a:off x="3456" y="1056"/>
              <a:ext cx="528" cy="24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3" name="Line 33"/>
            <p:cNvSpPr>
              <a:spLocks noChangeShapeType="1"/>
            </p:cNvSpPr>
            <p:nvPr/>
          </p:nvSpPr>
          <p:spPr bwMode="auto">
            <a:xfrm flipH="1">
              <a:off x="3408" y="1056"/>
              <a:ext cx="48" cy="57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4" name="Line 34"/>
            <p:cNvSpPr>
              <a:spLocks noChangeShapeType="1"/>
            </p:cNvSpPr>
            <p:nvPr/>
          </p:nvSpPr>
          <p:spPr bwMode="auto">
            <a:xfrm>
              <a:off x="3456" y="1056"/>
              <a:ext cx="432" cy="62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5" name="Line 35"/>
            <p:cNvSpPr>
              <a:spLocks noChangeShapeType="1"/>
            </p:cNvSpPr>
            <p:nvPr/>
          </p:nvSpPr>
          <p:spPr bwMode="auto">
            <a:xfrm>
              <a:off x="2640" y="1152"/>
              <a:ext cx="96" cy="28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6" name="Line 36"/>
            <p:cNvSpPr>
              <a:spLocks noChangeShapeType="1"/>
            </p:cNvSpPr>
            <p:nvPr/>
          </p:nvSpPr>
          <p:spPr bwMode="auto">
            <a:xfrm>
              <a:off x="2640" y="1152"/>
              <a:ext cx="336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7" name="Line 37"/>
            <p:cNvSpPr>
              <a:spLocks noChangeShapeType="1"/>
            </p:cNvSpPr>
            <p:nvPr/>
          </p:nvSpPr>
          <p:spPr bwMode="auto">
            <a:xfrm>
              <a:off x="2640" y="1152"/>
              <a:ext cx="76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8" name="Line 38"/>
            <p:cNvSpPr>
              <a:spLocks noChangeShapeType="1"/>
            </p:cNvSpPr>
            <p:nvPr/>
          </p:nvSpPr>
          <p:spPr bwMode="auto">
            <a:xfrm>
              <a:off x="3360" y="1632"/>
              <a:ext cx="528" cy="4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79" name="Line 39"/>
            <p:cNvSpPr>
              <a:spLocks noChangeShapeType="1"/>
            </p:cNvSpPr>
            <p:nvPr/>
          </p:nvSpPr>
          <p:spPr bwMode="auto">
            <a:xfrm>
              <a:off x="2640" y="1200"/>
              <a:ext cx="1344" cy="9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0" name="Line 40"/>
            <p:cNvSpPr>
              <a:spLocks noChangeShapeType="1"/>
            </p:cNvSpPr>
            <p:nvPr/>
          </p:nvSpPr>
          <p:spPr bwMode="auto">
            <a:xfrm flipV="1">
              <a:off x="2736" y="1056"/>
              <a:ext cx="720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1" name="Line 41"/>
            <p:cNvSpPr>
              <a:spLocks noChangeShapeType="1"/>
            </p:cNvSpPr>
            <p:nvPr/>
          </p:nvSpPr>
          <p:spPr bwMode="auto">
            <a:xfrm>
              <a:off x="2736" y="1440"/>
              <a:ext cx="240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2" name="Line 42"/>
            <p:cNvSpPr>
              <a:spLocks noChangeShapeType="1"/>
            </p:cNvSpPr>
            <p:nvPr/>
          </p:nvSpPr>
          <p:spPr bwMode="auto">
            <a:xfrm>
              <a:off x="2736" y="1440"/>
              <a:ext cx="67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3" name="Line 43"/>
            <p:cNvSpPr>
              <a:spLocks noChangeShapeType="1"/>
            </p:cNvSpPr>
            <p:nvPr/>
          </p:nvSpPr>
          <p:spPr bwMode="auto">
            <a:xfrm>
              <a:off x="2976" y="1632"/>
              <a:ext cx="432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4" name="Line 44"/>
            <p:cNvSpPr>
              <a:spLocks noChangeShapeType="1"/>
            </p:cNvSpPr>
            <p:nvPr/>
          </p:nvSpPr>
          <p:spPr bwMode="auto">
            <a:xfrm flipV="1">
              <a:off x="2976" y="1104"/>
              <a:ext cx="480" cy="52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5" name="Line 45"/>
            <p:cNvSpPr>
              <a:spLocks noChangeShapeType="1"/>
            </p:cNvSpPr>
            <p:nvPr/>
          </p:nvSpPr>
          <p:spPr bwMode="auto">
            <a:xfrm flipV="1">
              <a:off x="2736" y="1296"/>
              <a:ext cx="1248" cy="14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6" name="Line 46"/>
            <p:cNvSpPr>
              <a:spLocks noChangeShapeType="1"/>
            </p:cNvSpPr>
            <p:nvPr/>
          </p:nvSpPr>
          <p:spPr bwMode="auto">
            <a:xfrm flipV="1">
              <a:off x="3408" y="1296"/>
              <a:ext cx="576" cy="336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7" name="Line 47"/>
            <p:cNvSpPr>
              <a:spLocks noChangeShapeType="1"/>
            </p:cNvSpPr>
            <p:nvPr/>
          </p:nvSpPr>
          <p:spPr bwMode="auto">
            <a:xfrm flipH="1">
              <a:off x="3888" y="1296"/>
              <a:ext cx="96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8" name="Line 48"/>
            <p:cNvSpPr>
              <a:spLocks noChangeShapeType="1"/>
            </p:cNvSpPr>
            <p:nvPr/>
          </p:nvSpPr>
          <p:spPr bwMode="auto">
            <a:xfrm>
              <a:off x="2640" y="1152"/>
              <a:ext cx="1248" cy="48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89" name="Line 49"/>
            <p:cNvSpPr>
              <a:spLocks noChangeShapeType="1"/>
            </p:cNvSpPr>
            <p:nvPr/>
          </p:nvSpPr>
          <p:spPr bwMode="auto">
            <a:xfrm>
              <a:off x="2736" y="1440"/>
              <a:ext cx="1152" cy="192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90" name="Line 50"/>
            <p:cNvSpPr>
              <a:spLocks noChangeShapeType="1"/>
            </p:cNvSpPr>
            <p:nvPr/>
          </p:nvSpPr>
          <p:spPr bwMode="auto">
            <a:xfrm flipV="1">
              <a:off x="2976" y="1296"/>
              <a:ext cx="1008" cy="384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70691" name="Text Box 51"/>
            <p:cNvSpPr txBox="1">
              <a:spLocks noChangeArrowheads="1"/>
            </p:cNvSpPr>
            <p:nvPr/>
          </p:nvSpPr>
          <p:spPr bwMode="auto">
            <a:xfrm>
              <a:off x="2832" y="1008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itchFamily="2" charset="-122"/>
                </a:rPr>
                <a:t>5</a:t>
              </a:r>
              <a:endParaRPr lang="en-US" altLang="zh-CN" b="0">
                <a:ea typeface="宋体" pitchFamily="2" charset="-122"/>
              </a:endParaRPr>
            </a:p>
          </p:txBody>
        </p:sp>
        <p:sp>
          <p:nvSpPr>
            <p:cNvPr id="70692" name="Text Box 52"/>
            <p:cNvSpPr txBox="1">
              <a:spLocks noChangeArrowheads="1"/>
            </p:cNvSpPr>
            <p:nvPr/>
          </p:nvSpPr>
          <p:spPr bwMode="auto">
            <a:xfrm>
              <a:off x="3600" y="1056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itchFamily="2" charset="-122"/>
                </a:rPr>
                <a:t>3</a:t>
              </a:r>
              <a:endParaRPr lang="en-US" altLang="zh-CN" b="0">
                <a:ea typeface="宋体" pitchFamily="2" charset="-122"/>
              </a:endParaRPr>
            </a:p>
          </p:txBody>
        </p:sp>
        <p:sp>
          <p:nvSpPr>
            <p:cNvPr id="70693" name="Text Box 53"/>
            <p:cNvSpPr txBox="1">
              <a:spLocks noChangeArrowheads="1"/>
            </p:cNvSpPr>
            <p:nvPr/>
          </p:nvSpPr>
          <p:spPr bwMode="auto">
            <a:xfrm>
              <a:off x="3168" y="1152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itchFamily="2" charset="-122"/>
                </a:rPr>
                <a:t>7</a:t>
              </a:r>
              <a:endParaRPr lang="en-US" altLang="zh-CN" b="0">
                <a:ea typeface="宋体" pitchFamily="2" charset="-122"/>
              </a:endParaRPr>
            </a:p>
          </p:txBody>
        </p:sp>
        <p:sp>
          <p:nvSpPr>
            <p:cNvPr id="70694" name="Text Box 54"/>
            <p:cNvSpPr txBox="1">
              <a:spLocks noChangeArrowheads="1"/>
            </p:cNvSpPr>
            <p:nvPr/>
          </p:nvSpPr>
          <p:spPr bwMode="auto">
            <a:xfrm>
              <a:off x="2592" y="1248"/>
              <a:ext cx="192" cy="2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sz="1600" b="0">
                  <a:ea typeface="宋体" pitchFamily="2" charset="-122"/>
                </a:rPr>
                <a:t>2</a:t>
              </a:r>
              <a:endParaRPr lang="en-US" altLang="zh-CN" b="0">
                <a:ea typeface="宋体" pitchFamily="2" charset="-122"/>
              </a:endParaRPr>
            </a:p>
          </p:txBody>
        </p:sp>
      </p:grpSp>
      <p:sp>
        <p:nvSpPr>
          <p:cNvPr id="70662" name="AutoShape 55"/>
          <p:cNvSpPr>
            <a:spLocks noChangeArrowheads="1"/>
          </p:cNvSpPr>
          <p:nvPr/>
        </p:nvSpPr>
        <p:spPr bwMode="auto">
          <a:xfrm>
            <a:off x="4257675" y="2801938"/>
            <a:ext cx="674688" cy="354012"/>
          </a:xfrm>
          <a:prstGeom prst="rightArrow">
            <a:avLst>
              <a:gd name="adj1" fmla="val 50000"/>
              <a:gd name="adj2" fmla="val 47646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7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" name="灯片编号占位符 4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41</a:t>
            </a:fld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9" name="Rectangle 47"/>
          <p:cNvSpPr>
            <a:spLocks noChangeArrowheads="1"/>
          </p:cNvSpPr>
          <p:nvPr/>
        </p:nvSpPr>
        <p:spPr bwMode="auto">
          <a:xfrm>
            <a:off x="457200" y="1268413"/>
            <a:ext cx="8229600" cy="513091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程序调用的图论模型</a:t>
            </a:r>
            <a:r>
              <a:rPr kumimoji="0" lang="en-US" altLang="zh-CN" sz="32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  </a:t>
            </a:r>
            <a:r>
              <a:rPr kumimoji="0" lang="zh-CN" altLang="en-US" sz="32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有向图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sz="32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e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8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3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可调用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2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; 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e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1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2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可调用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1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;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e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4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: 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5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可调用</a:t>
            </a:r>
            <a:r>
              <a:rPr kumimoji="0" lang="en-US" altLang="zh-CN" sz="2800" i="1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v</a:t>
            </a:r>
            <a:r>
              <a:rPr kumimoji="0" lang="en-US" altLang="zh-CN" sz="2800" baseline="-25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5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自身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.</a:t>
            </a:r>
          </a:p>
        </p:txBody>
      </p:sp>
      <p:sp>
        <p:nvSpPr>
          <p:cNvPr id="8210" name="Oval 132"/>
          <p:cNvSpPr>
            <a:spLocks noChangeArrowheads="1"/>
          </p:cNvSpPr>
          <p:nvPr/>
        </p:nvSpPr>
        <p:spPr bwMode="auto">
          <a:xfrm>
            <a:off x="4041775" y="2609850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1" name="Oval 133"/>
          <p:cNvSpPr>
            <a:spLocks noChangeArrowheads="1"/>
          </p:cNvSpPr>
          <p:nvPr/>
        </p:nvSpPr>
        <p:spPr bwMode="auto">
          <a:xfrm>
            <a:off x="5915025" y="2609850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2" name="Oval 134"/>
          <p:cNvSpPr>
            <a:spLocks noChangeArrowheads="1"/>
          </p:cNvSpPr>
          <p:nvPr/>
        </p:nvSpPr>
        <p:spPr bwMode="auto">
          <a:xfrm>
            <a:off x="4041775" y="4265613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3" name="Oval 135"/>
          <p:cNvSpPr>
            <a:spLocks noChangeArrowheads="1"/>
          </p:cNvSpPr>
          <p:nvPr/>
        </p:nvSpPr>
        <p:spPr bwMode="auto">
          <a:xfrm>
            <a:off x="5913438" y="4265613"/>
            <a:ext cx="142875" cy="144462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4" name="Oval 136"/>
          <p:cNvSpPr>
            <a:spLocks noChangeArrowheads="1"/>
          </p:cNvSpPr>
          <p:nvPr/>
        </p:nvSpPr>
        <p:spPr bwMode="auto">
          <a:xfrm>
            <a:off x="2528888" y="3473450"/>
            <a:ext cx="142875" cy="144463"/>
          </a:xfrm>
          <a:prstGeom prst="ellipse">
            <a:avLst/>
          </a:prstGeom>
          <a:solidFill>
            <a:schemeClr val="accent1"/>
          </a:solidFill>
          <a:ln w="28575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215" name="Line 137"/>
          <p:cNvSpPr>
            <a:spLocks noChangeShapeType="1"/>
          </p:cNvSpPr>
          <p:nvPr/>
        </p:nvSpPr>
        <p:spPr bwMode="auto">
          <a:xfrm flipH="1" flipV="1">
            <a:off x="5984875" y="2754313"/>
            <a:ext cx="0" cy="1511300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6" name="Line 138"/>
          <p:cNvSpPr>
            <a:spLocks noChangeShapeType="1"/>
          </p:cNvSpPr>
          <p:nvPr/>
        </p:nvSpPr>
        <p:spPr bwMode="auto">
          <a:xfrm flipH="1">
            <a:off x="4184650" y="2681288"/>
            <a:ext cx="1728788" cy="0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7" name="Line 139"/>
          <p:cNvSpPr>
            <a:spLocks noChangeShapeType="1"/>
          </p:cNvSpPr>
          <p:nvPr/>
        </p:nvSpPr>
        <p:spPr bwMode="auto">
          <a:xfrm>
            <a:off x="4113213" y="2754313"/>
            <a:ext cx="0" cy="1439862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8" name="Line 140"/>
          <p:cNvSpPr>
            <a:spLocks noChangeShapeType="1"/>
          </p:cNvSpPr>
          <p:nvPr/>
        </p:nvSpPr>
        <p:spPr bwMode="auto">
          <a:xfrm flipV="1">
            <a:off x="4184650" y="2825750"/>
            <a:ext cx="1657350" cy="1512888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19" name="Line 141"/>
          <p:cNvSpPr>
            <a:spLocks noChangeShapeType="1"/>
          </p:cNvSpPr>
          <p:nvPr/>
        </p:nvSpPr>
        <p:spPr bwMode="auto">
          <a:xfrm flipH="1">
            <a:off x="2744788" y="2754313"/>
            <a:ext cx="1296987" cy="719137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0" name="Line 142"/>
          <p:cNvSpPr>
            <a:spLocks noChangeShapeType="1"/>
          </p:cNvSpPr>
          <p:nvPr/>
        </p:nvSpPr>
        <p:spPr bwMode="auto">
          <a:xfrm flipH="1" flipV="1">
            <a:off x="2816225" y="3689350"/>
            <a:ext cx="1225550" cy="649288"/>
          </a:xfrm>
          <a:prstGeom prst="line">
            <a:avLst/>
          </a:prstGeom>
          <a:ln w="19050">
            <a:headEnd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1" name="Freeform 143"/>
          <p:cNvSpPr>
            <a:spLocks/>
          </p:cNvSpPr>
          <p:nvPr/>
        </p:nvSpPr>
        <p:spPr bwMode="auto">
          <a:xfrm>
            <a:off x="4184650" y="4037013"/>
            <a:ext cx="1657350" cy="301625"/>
          </a:xfrm>
          <a:custGeom>
            <a:avLst/>
            <a:gdLst>
              <a:gd name="T0" fmla="*/ 0 w 1044"/>
              <a:gd name="T1" fmla="*/ 2147483647 h 190"/>
              <a:gd name="T2" fmla="*/ 2147483647 w 1044"/>
              <a:gd name="T3" fmla="*/ 2147483647 h 190"/>
              <a:gd name="T4" fmla="*/ 2147483647 w 1044"/>
              <a:gd name="T5" fmla="*/ 2147483647 h 190"/>
              <a:gd name="T6" fmla="*/ 0 60000 65536"/>
              <a:gd name="T7" fmla="*/ 0 60000 65536"/>
              <a:gd name="T8" fmla="*/ 0 60000 65536"/>
              <a:gd name="T9" fmla="*/ 0 w 1044"/>
              <a:gd name="T10" fmla="*/ 0 h 190"/>
              <a:gd name="T11" fmla="*/ 1044 w 1044"/>
              <a:gd name="T12" fmla="*/ 190 h 19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44" h="190">
                <a:moveTo>
                  <a:pt x="0" y="190"/>
                </a:moveTo>
                <a:cubicBezTo>
                  <a:pt x="162" y="103"/>
                  <a:pt x="325" y="16"/>
                  <a:pt x="499" y="8"/>
                </a:cubicBezTo>
                <a:cubicBezTo>
                  <a:pt x="673" y="0"/>
                  <a:pt x="858" y="72"/>
                  <a:pt x="1044" y="144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2" name="Freeform 144"/>
          <p:cNvSpPr>
            <a:spLocks/>
          </p:cNvSpPr>
          <p:nvPr/>
        </p:nvSpPr>
        <p:spPr bwMode="auto">
          <a:xfrm>
            <a:off x="4257675" y="4481513"/>
            <a:ext cx="1727200" cy="373062"/>
          </a:xfrm>
          <a:custGeom>
            <a:avLst/>
            <a:gdLst>
              <a:gd name="T0" fmla="*/ 2147483647 w 1088"/>
              <a:gd name="T1" fmla="*/ 0 h 235"/>
              <a:gd name="T2" fmla="*/ 2147483647 w 1088"/>
              <a:gd name="T3" fmla="*/ 2147483647 h 235"/>
              <a:gd name="T4" fmla="*/ 0 w 1088"/>
              <a:gd name="T5" fmla="*/ 2147483647 h 235"/>
              <a:gd name="T6" fmla="*/ 0 60000 65536"/>
              <a:gd name="T7" fmla="*/ 0 60000 65536"/>
              <a:gd name="T8" fmla="*/ 0 60000 65536"/>
              <a:gd name="T9" fmla="*/ 0 w 1088"/>
              <a:gd name="T10" fmla="*/ 0 h 235"/>
              <a:gd name="T11" fmla="*/ 1088 w 1088"/>
              <a:gd name="T12" fmla="*/ 235 h 235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088" h="235">
                <a:moveTo>
                  <a:pt x="1088" y="0"/>
                </a:moveTo>
                <a:cubicBezTo>
                  <a:pt x="952" y="109"/>
                  <a:pt x="816" y="219"/>
                  <a:pt x="635" y="227"/>
                </a:cubicBezTo>
                <a:cubicBezTo>
                  <a:pt x="454" y="235"/>
                  <a:pt x="227" y="140"/>
                  <a:pt x="0" y="46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8223" name="Freeform 145"/>
          <p:cNvSpPr>
            <a:spLocks/>
          </p:cNvSpPr>
          <p:nvPr/>
        </p:nvSpPr>
        <p:spPr bwMode="auto">
          <a:xfrm>
            <a:off x="1568450" y="2959100"/>
            <a:ext cx="1031875" cy="1114425"/>
          </a:xfrm>
          <a:custGeom>
            <a:avLst/>
            <a:gdLst>
              <a:gd name="T0" fmla="*/ 2147483647 w 650"/>
              <a:gd name="T1" fmla="*/ 2147483647 h 702"/>
              <a:gd name="T2" fmla="*/ 2147483647 w 650"/>
              <a:gd name="T3" fmla="*/ 2147483647 h 702"/>
              <a:gd name="T4" fmla="*/ 2147483647 w 650"/>
              <a:gd name="T5" fmla="*/ 2147483647 h 702"/>
              <a:gd name="T6" fmla="*/ 2147483647 w 650"/>
              <a:gd name="T7" fmla="*/ 2147483647 h 702"/>
              <a:gd name="T8" fmla="*/ 2147483647 w 650"/>
              <a:gd name="T9" fmla="*/ 2147483647 h 70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  <a:gd name="T15" fmla="*/ 0 w 650"/>
              <a:gd name="T16" fmla="*/ 0 h 702"/>
              <a:gd name="T17" fmla="*/ 650 w 650"/>
              <a:gd name="T18" fmla="*/ 702 h 702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T15" t="T16" r="T17" b="T18"/>
            <a:pathLst>
              <a:path w="650" h="702">
                <a:moveTo>
                  <a:pt x="650" y="415"/>
                </a:moveTo>
                <a:cubicBezTo>
                  <a:pt x="635" y="558"/>
                  <a:pt x="620" y="702"/>
                  <a:pt x="514" y="687"/>
                </a:cubicBezTo>
                <a:cubicBezTo>
                  <a:pt x="408" y="672"/>
                  <a:pt x="30" y="437"/>
                  <a:pt x="15" y="324"/>
                </a:cubicBezTo>
                <a:cubicBezTo>
                  <a:pt x="0" y="211"/>
                  <a:pt x="318" y="14"/>
                  <a:pt x="424" y="7"/>
                </a:cubicBezTo>
                <a:cubicBezTo>
                  <a:pt x="530" y="0"/>
                  <a:pt x="590" y="139"/>
                  <a:pt x="650" y="279"/>
                </a:cubicBezTo>
              </a:path>
            </a:pathLst>
          </a:custGeom>
          <a:ln w="19050"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/>
          <a:lstStyle/>
          <a:p>
            <a:endParaRPr lang="zh-CN" altLang="en-US"/>
          </a:p>
        </p:txBody>
      </p:sp>
      <p:graphicFrame>
        <p:nvGraphicFramePr>
          <p:cNvPr id="8194" name="Object 146"/>
          <p:cNvGraphicFramePr>
            <a:graphicFrameLocks noChangeAspect="1"/>
          </p:cNvGraphicFramePr>
          <p:nvPr/>
        </p:nvGraphicFramePr>
        <p:xfrm>
          <a:off x="3824288" y="448151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2" name="Equation" r:id="rId3" imgW="177840" imgH="279360" progId="Equation.3">
                  <p:embed/>
                </p:oleObj>
              </mc:Choice>
              <mc:Fallback>
                <p:oleObj name="Equation" r:id="rId3" imgW="177840" imgH="279360" progId="Equation.3">
                  <p:embed/>
                  <p:pic>
                    <p:nvPicPr>
                      <p:cNvPr id="0" name="Picture 5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824288" y="448151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5" name="Object 147"/>
          <p:cNvGraphicFramePr>
            <a:graphicFrameLocks noChangeAspect="1"/>
          </p:cNvGraphicFramePr>
          <p:nvPr/>
        </p:nvGraphicFramePr>
        <p:xfrm>
          <a:off x="6245225" y="4265613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3" name="Equation" r:id="rId5" imgW="203040" imgH="279360" progId="Equation.3">
                  <p:embed/>
                </p:oleObj>
              </mc:Choice>
              <mc:Fallback>
                <p:oleObj name="Equation" r:id="rId5" imgW="203040" imgH="279360" progId="Equation.3">
                  <p:embed/>
                  <p:pic>
                    <p:nvPicPr>
                      <p:cNvPr id="0" name="Picture 54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45225" y="4265613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6" name="Object 148"/>
          <p:cNvGraphicFramePr>
            <a:graphicFrameLocks noChangeAspect="1"/>
          </p:cNvGraphicFramePr>
          <p:nvPr/>
        </p:nvGraphicFramePr>
        <p:xfrm>
          <a:off x="6259513" y="2451100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4" name="Equation" r:id="rId7" imgW="190440" imgH="291960" progId="Equation.3">
                  <p:embed/>
                </p:oleObj>
              </mc:Choice>
              <mc:Fallback>
                <p:oleObj name="Equation" r:id="rId7" imgW="190440" imgH="291960" progId="Equation.3">
                  <p:embed/>
                  <p:pic>
                    <p:nvPicPr>
                      <p:cNvPr id="0" name="Picture 55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259513" y="2451100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7" name="Object 149"/>
          <p:cNvGraphicFramePr>
            <a:graphicFrameLocks noChangeAspect="1"/>
          </p:cNvGraphicFramePr>
          <p:nvPr/>
        </p:nvGraphicFramePr>
        <p:xfrm>
          <a:off x="4013200" y="2033588"/>
          <a:ext cx="37147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5" name="Equation" r:id="rId9" imgW="203040" imgH="279360" progId="Equation.3">
                  <p:embed/>
                </p:oleObj>
              </mc:Choice>
              <mc:Fallback>
                <p:oleObj name="Equation" r:id="rId9" imgW="203040" imgH="279360" progId="Equation.3">
                  <p:embed/>
                  <p:pic>
                    <p:nvPicPr>
                      <p:cNvPr id="0" name="Picture 55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013200" y="2033588"/>
                        <a:ext cx="37147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8" name="Object 150"/>
          <p:cNvGraphicFramePr>
            <a:graphicFrameLocks noChangeAspect="1"/>
          </p:cNvGraphicFramePr>
          <p:nvPr/>
        </p:nvGraphicFramePr>
        <p:xfrm>
          <a:off x="2586038" y="38195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6" name="Equation" r:id="rId11" imgW="190440" imgH="291960" progId="Equation.3">
                  <p:embed/>
                </p:oleObj>
              </mc:Choice>
              <mc:Fallback>
                <p:oleObj name="Equation" r:id="rId11" imgW="190440" imgH="291960" progId="Equation.3">
                  <p:embed/>
                  <p:pic>
                    <p:nvPicPr>
                      <p:cNvPr id="0" name="Picture 552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86038" y="38195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199" name="Object 151"/>
          <p:cNvGraphicFramePr>
            <a:graphicFrameLocks noChangeAspect="1"/>
          </p:cNvGraphicFramePr>
          <p:nvPr/>
        </p:nvGraphicFramePr>
        <p:xfrm>
          <a:off x="5064125" y="3560763"/>
          <a:ext cx="314325" cy="4841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7" name="Equation" r:id="rId13" imgW="4455360" imgH="6890760" progId="Equation.3">
                  <p:embed/>
                </p:oleObj>
              </mc:Choice>
              <mc:Fallback>
                <p:oleObj name="Equation" r:id="rId13" imgW="4455360" imgH="6890760" progId="Equation.3">
                  <p:embed/>
                  <p:pic>
                    <p:nvPicPr>
                      <p:cNvPr id="0" name="Picture 55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64125" y="3560763"/>
                        <a:ext cx="314325" cy="48418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0" name="Object 152"/>
          <p:cNvGraphicFramePr>
            <a:graphicFrameLocks noChangeAspect="1"/>
          </p:cNvGraphicFramePr>
          <p:nvPr/>
        </p:nvGraphicFramePr>
        <p:xfrm>
          <a:off x="5035550" y="4841875"/>
          <a:ext cx="3429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8" name="Equation" r:id="rId15" imgW="4861800" imgH="6890760" progId="Equation.3">
                  <p:embed/>
                </p:oleObj>
              </mc:Choice>
              <mc:Fallback>
                <p:oleObj name="Equation" r:id="rId15" imgW="4861800" imgH="6890760" progId="Equation.3">
                  <p:embed/>
                  <p:pic>
                    <p:nvPicPr>
                      <p:cNvPr id="0" name="Picture 55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35550" y="4841875"/>
                        <a:ext cx="3429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1" name="Object 153"/>
          <p:cNvGraphicFramePr>
            <a:graphicFrameLocks noChangeAspect="1"/>
          </p:cNvGraphicFramePr>
          <p:nvPr/>
        </p:nvGraphicFramePr>
        <p:xfrm>
          <a:off x="3162300" y="40354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69" name="Equation" r:id="rId17" imgW="4861800" imgH="7296840" progId="Equation.3">
                  <p:embed/>
                </p:oleObj>
              </mc:Choice>
              <mc:Fallback>
                <p:oleObj name="Equation" r:id="rId17" imgW="4861800" imgH="7296840" progId="Equation.3">
                  <p:embed/>
                  <p:pic>
                    <p:nvPicPr>
                      <p:cNvPr id="0" name="Picture 55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162300" y="40354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2" name="Object 154"/>
          <p:cNvGraphicFramePr>
            <a:graphicFrameLocks noChangeAspect="1"/>
          </p:cNvGraphicFramePr>
          <p:nvPr/>
        </p:nvGraphicFramePr>
        <p:xfrm>
          <a:off x="1146175" y="3257550"/>
          <a:ext cx="342900" cy="4841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0" name="公式" r:id="rId19" imgW="4861800" imgH="6890760" progId="Equation.3">
                  <p:embed/>
                </p:oleObj>
              </mc:Choice>
              <mc:Fallback>
                <p:oleObj name="公式" r:id="rId19" imgW="4861800" imgH="6890760" progId="Equation.3">
                  <p:embed/>
                  <p:pic>
                    <p:nvPicPr>
                      <p:cNvPr id="0" name="Picture 55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46175" y="3257550"/>
                        <a:ext cx="342900" cy="4841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3" name="Object 155"/>
          <p:cNvGraphicFramePr>
            <a:graphicFrameLocks noChangeAspect="1"/>
          </p:cNvGraphicFramePr>
          <p:nvPr/>
        </p:nvGraphicFramePr>
        <p:xfrm>
          <a:off x="3090863" y="2524125"/>
          <a:ext cx="342900" cy="512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1" name="Equation" r:id="rId21" imgW="4861800" imgH="7296840" progId="Equation.3">
                  <p:embed/>
                </p:oleObj>
              </mc:Choice>
              <mc:Fallback>
                <p:oleObj name="Equation" r:id="rId21" imgW="4861800" imgH="7296840" progId="Equation.3">
                  <p:embed/>
                  <p:pic>
                    <p:nvPicPr>
                      <p:cNvPr id="0" name="Picture 55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090863" y="2524125"/>
                        <a:ext cx="342900" cy="5127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4" name="Object 156"/>
          <p:cNvGraphicFramePr>
            <a:graphicFrameLocks noChangeAspect="1"/>
          </p:cNvGraphicFramePr>
          <p:nvPr/>
        </p:nvGraphicFramePr>
        <p:xfrm>
          <a:off x="3681413" y="3186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2" name="Equation" r:id="rId23" imgW="4861800" imgH="7296840" progId="Equation.3">
                  <p:embed/>
                </p:oleObj>
              </mc:Choice>
              <mc:Fallback>
                <p:oleObj name="Equation" r:id="rId23" imgW="4861800" imgH="7296840" progId="Equation.3">
                  <p:embed/>
                  <p:pic>
                    <p:nvPicPr>
                      <p:cNvPr id="0" name="Picture 5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3681413" y="3186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5" name="Object 157"/>
          <p:cNvGraphicFramePr>
            <a:graphicFrameLocks noChangeAspect="1"/>
          </p:cNvGraphicFramePr>
          <p:nvPr/>
        </p:nvGraphicFramePr>
        <p:xfrm>
          <a:off x="4760913" y="2897188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3" name="Equation" r:id="rId25" imgW="4861800" imgH="7296840" progId="Equation.3">
                  <p:embed/>
                </p:oleObj>
              </mc:Choice>
              <mc:Fallback>
                <p:oleObj name="Equation" r:id="rId25" imgW="4861800" imgH="7296840" progId="Equation.3">
                  <p:embed/>
                  <p:pic>
                    <p:nvPicPr>
                      <p:cNvPr id="0" name="Picture 55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760913" y="2897188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6" name="Object 158"/>
          <p:cNvGraphicFramePr>
            <a:graphicFrameLocks noChangeAspect="1"/>
          </p:cNvGraphicFramePr>
          <p:nvPr/>
        </p:nvGraphicFramePr>
        <p:xfrm>
          <a:off x="6129338" y="3186113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4" name="Equation" r:id="rId27" imgW="4861800" imgH="7296840" progId="Equation.3">
                  <p:embed/>
                </p:oleObj>
              </mc:Choice>
              <mc:Fallback>
                <p:oleObj name="Equation" r:id="rId27" imgW="4861800" imgH="7296840" progId="Equation.3">
                  <p:embed/>
                  <p:pic>
                    <p:nvPicPr>
                      <p:cNvPr id="0" name="Picture 56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129338" y="3186113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207" name="Object 159"/>
          <p:cNvGraphicFramePr>
            <a:graphicFrameLocks noChangeAspect="1"/>
          </p:cNvGraphicFramePr>
          <p:nvPr/>
        </p:nvGraphicFramePr>
        <p:xfrm>
          <a:off x="4976813" y="2033588"/>
          <a:ext cx="342900" cy="5127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75" name="Equation" r:id="rId29" imgW="4861800" imgH="7296840" progId="Equation.3">
                  <p:embed/>
                </p:oleObj>
              </mc:Choice>
              <mc:Fallback>
                <p:oleObj name="Equation" r:id="rId29" imgW="4861800" imgH="7296840" progId="Equation.3">
                  <p:embed/>
                  <p:pic>
                    <p:nvPicPr>
                      <p:cNvPr id="0" name="Picture 56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3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976813" y="2033588"/>
                        <a:ext cx="342900" cy="512762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28575">
                            <a:solidFill>
                              <a:schemeClr val="bg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32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灯片编号占位符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0478021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283" name="Rectangle 3"/>
          <p:cNvSpPr>
            <a:spLocks noChangeArrowheads="1"/>
          </p:cNvSpPr>
          <p:nvPr/>
        </p:nvSpPr>
        <p:spPr bwMode="auto">
          <a:xfrm>
            <a:off x="431800" y="1268413"/>
            <a:ext cx="8075613" cy="25749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zh-CN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需要用到图论的例子还有很多很多。。。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endParaRPr kumimoji="0" lang="zh-CN" altLang="en-US" i="1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ea typeface="宋体" pitchFamily="2" charset="-122"/>
              </a:rPr>
              <a:t>排考试日程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每个班学生选的课都不同，为了保证每个学生的各门考试时间均不冲突，考试至少需要多少天？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ea typeface="宋体" pitchFamily="2" charset="-122"/>
              </a:rPr>
              <a:t>熟人关系图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可以用图模型来表示人与人之间的各种关系，用有向边连接这两个人。世界上所有人的熟人关系图超过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60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亿个节点和可能</a:t>
            </a:r>
            <a:r>
              <a:rPr kumimoji="0" lang="en-US" altLang="zh-CN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1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万亿条边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endParaRPr kumimoji="0" lang="zh-CN" altLang="en-US" sz="2000" dirty="0">
              <a:solidFill>
                <a:schemeClr val="bg2">
                  <a:lumMod val="10000"/>
                </a:schemeClr>
              </a:solidFill>
              <a:ea typeface="宋体" pitchFamily="2" charset="-122"/>
            </a:endParaRP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ea typeface="宋体" pitchFamily="2" charset="-122"/>
              </a:rPr>
              <a:t>影响图</a:t>
            </a:r>
          </a:p>
          <a:p>
            <a:pPr marL="342900" indent="-342900">
              <a:lnSpc>
                <a:spcPct val="90000"/>
              </a:lnSpc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     </a:t>
            </a:r>
            <a:r>
              <a:rPr kumimoji="0" lang="zh-CN" altLang="en-US" sz="2000" dirty="0">
                <a:solidFill>
                  <a:schemeClr val="bg2">
                    <a:lumMod val="10000"/>
                  </a:schemeClr>
                </a:solidFill>
                <a:ea typeface="宋体" pitchFamily="2" charset="-122"/>
              </a:rPr>
              <a:t>在社会学对群体行为的研究中，需要研究人对人思维的影响，也可用有向图进行建模</a:t>
            </a:r>
          </a:p>
        </p:txBody>
      </p:sp>
      <p:sp>
        <p:nvSpPr>
          <p:cNvPr id="4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图的基本概念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01011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128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128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128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48128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128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8128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2" name="Rectangle 4"/>
          <p:cNvSpPr>
            <a:spLocks noChangeArrowheads="1"/>
          </p:cNvSpPr>
          <p:nvPr/>
        </p:nvSpPr>
        <p:spPr bwMode="auto">
          <a:xfrm>
            <a:off x="376238" y="1313765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鲁</a:t>
            </a:r>
            <a:r>
              <a:rPr kumimoji="0" lang="zh-CN" altLang="en-US" sz="2800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棒</a:t>
            </a:r>
            <a:endParaRPr kumimoji="0" lang="en-US" altLang="zh-CN" sz="2800" dirty="0" smtClean="0">
              <a:solidFill>
                <a:srgbClr val="003399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流量均衡</a:t>
            </a:r>
            <a:endParaRPr kumimoji="0" lang="en-US" altLang="zh-CN" sz="2800" dirty="0" smtClean="0">
              <a:solidFill>
                <a:srgbClr val="003399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省</a:t>
            </a:r>
            <a:r>
              <a:rPr kumimoji="0" lang="zh-CN" altLang="en-US" sz="2800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成本</a:t>
            </a:r>
            <a:endParaRPr kumimoji="0" lang="en-US" altLang="zh-CN" sz="2800" dirty="0">
              <a:solidFill>
                <a:srgbClr val="003399"/>
              </a:solidFill>
              <a:latin typeface="Garamond" pitchFamily="18" charset="0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 smtClean="0">
                <a:solidFill>
                  <a:schemeClr val="bg1"/>
                </a:solidFill>
                <a:latin typeface="Garamond" pitchFamily="18" charset="0"/>
                <a:ea typeface="宋体" pitchFamily="2" charset="-122"/>
              </a:rPr>
              <a:t>容易</a:t>
            </a:r>
            <a:r>
              <a:rPr kumimoji="0" lang="zh-CN" altLang="en-US" sz="2800" dirty="0">
                <a:solidFill>
                  <a:schemeClr val="bg1"/>
                </a:solidFill>
                <a:latin typeface="Garamond" pitchFamily="18" charset="0"/>
                <a:ea typeface="宋体" pitchFamily="2" charset="-122"/>
              </a:rPr>
              <a:t>。</a:t>
            </a:r>
          </a:p>
        </p:txBody>
      </p:sp>
      <p:sp>
        <p:nvSpPr>
          <p:cNvPr id="4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应用领域</a:t>
            </a: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：在网络上的应用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4903377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972" name="Rectangle 4"/>
          <p:cNvSpPr>
            <a:spLocks noChangeArrowheads="1"/>
          </p:cNvSpPr>
          <p:nvPr/>
        </p:nvSpPr>
        <p:spPr bwMode="auto">
          <a:xfrm>
            <a:off x="376238" y="1187450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通常用以下的参数来描述和衡量一个网络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链路的长度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：链路中包含的边数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距离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：与两个节点之间相连的最少边数。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网络直径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：网络中任意两个节点间距离的最大值。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网络规模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：网络中节点数，表示该网络功能连结部件的多少</a:t>
            </a:r>
            <a:r>
              <a:rPr kumimoji="0" lang="zh-CN" altLang="en-US" sz="2800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。</a:t>
            </a:r>
            <a:r>
              <a:rPr kumimoji="0" lang="zh-CN" altLang="en-US" sz="2800" dirty="0" smtClean="0">
                <a:solidFill>
                  <a:schemeClr val="bg1"/>
                </a:solidFill>
                <a:latin typeface="Garamond" pitchFamily="18" charset="0"/>
                <a:ea typeface="宋体" pitchFamily="2" charset="-122"/>
              </a:rPr>
              <a:t>数</a:t>
            </a:r>
            <a:r>
              <a:rPr kumimoji="0" lang="zh-CN" altLang="en-US" sz="2800" dirty="0">
                <a:solidFill>
                  <a:schemeClr val="bg1"/>
                </a:solidFill>
                <a:latin typeface="Garamond" pitchFamily="18" charset="0"/>
                <a:ea typeface="宋体" pitchFamily="2" charset="-122"/>
              </a:rPr>
              <a:t>称为该网络的等分宽度。</a:t>
            </a:r>
          </a:p>
          <a:p>
            <a:pPr marL="742950" lvl="1" indent="-285750">
              <a:spcBef>
                <a:spcPct val="20000"/>
              </a:spcBef>
              <a:buClr>
                <a:schemeClr val="tx2"/>
              </a:buClr>
              <a:buSzPct val="70000"/>
              <a:buFont typeface="Wingdings" pitchFamily="2" charset="2"/>
              <a:buChar char="§"/>
            </a:pPr>
            <a:r>
              <a:rPr kumimoji="0" lang="zh-CN" altLang="en-US" sz="28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对称性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：从任何节点看，拓扑结构都一样，这种网络实现和编程</a:t>
            </a:r>
            <a:r>
              <a:rPr kumimoji="0" lang="zh-CN" altLang="en-US" sz="2800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都容易</a:t>
            </a:r>
            <a:r>
              <a:rPr kumimoji="0" lang="zh-CN" altLang="en-US" sz="2800" dirty="0" smtClean="0">
                <a:solidFill>
                  <a:schemeClr val="bg1"/>
                </a:solidFill>
                <a:latin typeface="Garamond" pitchFamily="18" charset="0"/>
                <a:ea typeface="宋体" pitchFamily="2" charset="-122"/>
              </a:rPr>
              <a:t>很</a:t>
            </a:r>
            <a:r>
              <a:rPr kumimoji="0" lang="zh-CN" altLang="en-US" sz="2800" dirty="0">
                <a:solidFill>
                  <a:schemeClr val="bg1"/>
                </a:solidFill>
                <a:latin typeface="Garamond" pitchFamily="18" charset="0"/>
                <a:ea typeface="宋体" pitchFamily="2" charset="-122"/>
              </a:rPr>
              <a:t>容易。</a:t>
            </a:r>
          </a:p>
        </p:txBody>
      </p:sp>
      <p:sp>
        <p:nvSpPr>
          <p:cNvPr id="4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应用领域</a:t>
            </a: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1</a:t>
            </a: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：在网络上的应用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727154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239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239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7239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239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203" name="Rectangle 4"/>
          <p:cNvSpPr>
            <a:spLocks noChangeArrowheads="1"/>
          </p:cNvSpPr>
          <p:nvPr/>
        </p:nvSpPr>
        <p:spPr bwMode="auto">
          <a:xfrm>
            <a:off x="385763" y="1223963"/>
            <a:ext cx="8458200" cy="5105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线性阵列</a:t>
            </a:r>
            <a:endParaRPr kumimoji="0" lang="zh-CN" altLang="en-US" sz="2800">
              <a:solidFill>
                <a:srgbClr val="9900FF"/>
              </a:solidFill>
              <a:latin typeface="Garamond" pitchFamily="18" charset="0"/>
              <a:ea typeface="宋体" pitchFamily="2" charset="-122"/>
            </a:endParaRPr>
          </a:p>
        </p:txBody>
      </p:sp>
      <p:grpSp>
        <p:nvGrpSpPr>
          <p:cNvPr id="179204" name="Group 5"/>
          <p:cNvGrpSpPr>
            <a:grpSpLocks/>
          </p:cNvGrpSpPr>
          <p:nvPr/>
        </p:nvGrpSpPr>
        <p:grpSpPr bwMode="auto">
          <a:xfrm>
            <a:off x="1871663" y="2528888"/>
            <a:ext cx="5576887" cy="152400"/>
            <a:chOff x="1051" y="1625"/>
            <a:chExt cx="3513" cy="96"/>
          </a:xfrm>
        </p:grpSpPr>
        <p:sp>
          <p:nvSpPr>
            <p:cNvPr id="179206" name="Line 6"/>
            <p:cNvSpPr>
              <a:spLocks noChangeShapeType="1"/>
            </p:cNvSpPr>
            <p:nvPr/>
          </p:nvSpPr>
          <p:spPr bwMode="auto">
            <a:xfrm>
              <a:off x="1152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7" name="Line 7"/>
            <p:cNvSpPr>
              <a:spLocks noChangeShapeType="1"/>
            </p:cNvSpPr>
            <p:nvPr/>
          </p:nvSpPr>
          <p:spPr bwMode="auto">
            <a:xfrm>
              <a:off x="1728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8" name="Line 8"/>
            <p:cNvSpPr>
              <a:spLocks noChangeShapeType="1"/>
            </p:cNvSpPr>
            <p:nvPr/>
          </p:nvSpPr>
          <p:spPr bwMode="auto">
            <a:xfrm>
              <a:off x="2880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09" name="Line 9"/>
            <p:cNvSpPr>
              <a:spLocks noChangeShapeType="1"/>
            </p:cNvSpPr>
            <p:nvPr/>
          </p:nvSpPr>
          <p:spPr bwMode="auto">
            <a:xfrm>
              <a:off x="3456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0" name="Line 10"/>
            <p:cNvSpPr>
              <a:spLocks noChangeShapeType="1"/>
            </p:cNvSpPr>
            <p:nvPr/>
          </p:nvSpPr>
          <p:spPr bwMode="auto">
            <a:xfrm>
              <a:off x="4032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1" name="Line 11"/>
            <p:cNvSpPr>
              <a:spLocks noChangeShapeType="1"/>
            </p:cNvSpPr>
            <p:nvPr/>
          </p:nvSpPr>
          <p:spPr bwMode="auto">
            <a:xfrm>
              <a:off x="2304" y="1673"/>
              <a:ext cx="48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2" name="Oval 12"/>
            <p:cNvSpPr>
              <a:spLocks noChangeArrowheads="1"/>
            </p:cNvSpPr>
            <p:nvPr/>
          </p:nvSpPr>
          <p:spPr bwMode="auto">
            <a:xfrm>
              <a:off x="2770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3" name="Oval 13"/>
            <p:cNvSpPr>
              <a:spLocks noChangeArrowheads="1"/>
            </p:cNvSpPr>
            <p:nvPr/>
          </p:nvSpPr>
          <p:spPr bwMode="auto">
            <a:xfrm>
              <a:off x="2214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4" name="Oval 14"/>
            <p:cNvSpPr>
              <a:spLocks noChangeArrowheads="1"/>
            </p:cNvSpPr>
            <p:nvPr/>
          </p:nvSpPr>
          <p:spPr bwMode="auto">
            <a:xfrm>
              <a:off x="1628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5" name="Oval 15"/>
            <p:cNvSpPr>
              <a:spLocks noChangeArrowheads="1"/>
            </p:cNvSpPr>
            <p:nvPr/>
          </p:nvSpPr>
          <p:spPr bwMode="auto">
            <a:xfrm>
              <a:off x="1051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6" name="Oval 16"/>
            <p:cNvSpPr>
              <a:spLocks noChangeArrowheads="1"/>
            </p:cNvSpPr>
            <p:nvPr/>
          </p:nvSpPr>
          <p:spPr bwMode="auto">
            <a:xfrm>
              <a:off x="3356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7" name="Oval 17"/>
            <p:cNvSpPr>
              <a:spLocks noChangeArrowheads="1"/>
            </p:cNvSpPr>
            <p:nvPr/>
          </p:nvSpPr>
          <p:spPr bwMode="auto">
            <a:xfrm>
              <a:off x="3932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9218" name="Oval 18"/>
            <p:cNvSpPr>
              <a:spLocks noChangeArrowheads="1"/>
            </p:cNvSpPr>
            <p:nvPr/>
          </p:nvSpPr>
          <p:spPr bwMode="auto">
            <a:xfrm>
              <a:off x="4468" y="1625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79205" name="Text Box 19"/>
          <p:cNvSpPr txBox="1">
            <a:spLocks noChangeArrowheads="1"/>
          </p:cNvSpPr>
          <p:nvPr/>
        </p:nvSpPr>
        <p:spPr bwMode="auto">
          <a:xfrm>
            <a:off x="611188" y="3563938"/>
            <a:ext cx="7945437" cy="1569660"/>
          </a:xfrm>
          <a:prstGeom prst="rect">
            <a:avLst/>
          </a:prstGeom>
          <a:noFill/>
          <a:ln w="12700" cap="sq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 eaLnBrk="0" hangingPunct="0">
              <a:spcBef>
                <a:spcPct val="50000"/>
              </a:spcBef>
            </a:pPr>
            <a:r>
              <a:rPr kumimoji="0" lang="zh-CN" altLang="en-US" sz="3200" dirty="0">
                <a:solidFill>
                  <a:schemeClr val="bg1"/>
                </a:solidFill>
              </a:rPr>
              <a:t>对</a:t>
            </a:r>
            <a:r>
              <a:rPr kumimoji="0" lang="en-US" altLang="zh-CN" sz="3200" dirty="0">
                <a:solidFill>
                  <a:srgbClr val="003399"/>
                </a:solidFill>
              </a:rPr>
              <a:t>N</a:t>
            </a:r>
            <a:r>
              <a:rPr kumimoji="0" lang="zh-CN" altLang="en-US" sz="3200" dirty="0">
                <a:solidFill>
                  <a:srgbClr val="003399"/>
                </a:solidFill>
              </a:rPr>
              <a:t>个结点的线性阵列，有</a:t>
            </a:r>
            <a:r>
              <a:rPr kumimoji="0" lang="en-US" altLang="zh-CN" sz="3200" dirty="0">
                <a:solidFill>
                  <a:srgbClr val="003399"/>
                </a:solidFill>
              </a:rPr>
              <a:t>N-1</a:t>
            </a:r>
            <a:r>
              <a:rPr kumimoji="0" lang="zh-CN" altLang="en-US" sz="3200" dirty="0">
                <a:solidFill>
                  <a:srgbClr val="003399"/>
                </a:solidFill>
              </a:rPr>
              <a:t>条链路，直径为</a:t>
            </a:r>
            <a:r>
              <a:rPr kumimoji="0" lang="en-US" altLang="zh-CN" sz="3200" dirty="0">
                <a:solidFill>
                  <a:srgbClr val="003399"/>
                </a:solidFill>
              </a:rPr>
              <a:t>N-1</a:t>
            </a:r>
            <a:r>
              <a:rPr kumimoji="0" lang="zh-CN" altLang="en-US" sz="3200" dirty="0">
                <a:solidFill>
                  <a:srgbClr val="003399"/>
                </a:solidFill>
              </a:rPr>
              <a:t>（任意两点之间距离的最大值）度为</a:t>
            </a:r>
            <a:r>
              <a:rPr kumimoji="0" lang="en-US" altLang="zh-CN" sz="3200" dirty="0">
                <a:solidFill>
                  <a:srgbClr val="003399"/>
                </a:solidFill>
              </a:rPr>
              <a:t>2</a:t>
            </a:r>
            <a:r>
              <a:rPr kumimoji="0" lang="zh-CN" altLang="en-US" sz="3200" dirty="0" smtClean="0">
                <a:solidFill>
                  <a:srgbClr val="003399"/>
                </a:solidFill>
              </a:rPr>
              <a:t>不对称。</a:t>
            </a:r>
            <a:r>
              <a:rPr kumimoji="0" lang="en-US" altLang="zh-CN" sz="3200" dirty="0">
                <a:solidFill>
                  <a:srgbClr val="003399"/>
                </a:solidFill>
              </a:rPr>
              <a:t>N</a:t>
            </a:r>
            <a:r>
              <a:rPr kumimoji="0" lang="zh-CN" altLang="en-US" sz="3200" dirty="0">
                <a:solidFill>
                  <a:srgbClr val="003399"/>
                </a:solidFill>
              </a:rPr>
              <a:t>很大时，通信效率很低。</a:t>
            </a:r>
          </a:p>
        </p:txBody>
      </p:sp>
      <p:sp>
        <p:nvSpPr>
          <p:cNvPr id="19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73249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226" name="Rectangle 4"/>
          <p:cNvSpPr>
            <a:spLocks noChangeArrowheads="1"/>
          </p:cNvSpPr>
          <p:nvPr/>
        </p:nvSpPr>
        <p:spPr bwMode="auto">
          <a:xfrm>
            <a:off x="0" y="1243013"/>
            <a:ext cx="876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环</a:t>
            </a:r>
          </a:p>
        </p:txBody>
      </p:sp>
      <p:grpSp>
        <p:nvGrpSpPr>
          <p:cNvPr id="180227" name="Group 5"/>
          <p:cNvGrpSpPr>
            <a:grpSpLocks/>
          </p:cNvGrpSpPr>
          <p:nvPr/>
        </p:nvGrpSpPr>
        <p:grpSpPr bwMode="auto">
          <a:xfrm>
            <a:off x="2816225" y="1268413"/>
            <a:ext cx="2819400" cy="2819400"/>
            <a:chOff x="1872" y="432"/>
            <a:chExt cx="1776" cy="1776"/>
          </a:xfrm>
        </p:grpSpPr>
        <p:sp>
          <p:nvSpPr>
            <p:cNvPr id="180230" name="Oval 6"/>
            <p:cNvSpPr>
              <a:spLocks noChangeArrowheads="1"/>
            </p:cNvSpPr>
            <p:nvPr/>
          </p:nvSpPr>
          <p:spPr bwMode="auto">
            <a:xfrm>
              <a:off x="1920" y="480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1" name="Oval 7"/>
            <p:cNvSpPr>
              <a:spLocks noChangeArrowheads="1"/>
            </p:cNvSpPr>
            <p:nvPr/>
          </p:nvSpPr>
          <p:spPr bwMode="auto">
            <a:xfrm>
              <a:off x="2688" y="43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2" name="Oval 8"/>
            <p:cNvSpPr>
              <a:spLocks noChangeArrowheads="1"/>
            </p:cNvSpPr>
            <p:nvPr/>
          </p:nvSpPr>
          <p:spPr bwMode="auto">
            <a:xfrm>
              <a:off x="2256" y="5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3" name="Oval 9"/>
            <p:cNvSpPr>
              <a:spLocks noChangeArrowheads="1"/>
            </p:cNvSpPr>
            <p:nvPr/>
          </p:nvSpPr>
          <p:spPr bwMode="auto">
            <a:xfrm>
              <a:off x="3168" y="5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4" name="Oval 10"/>
            <p:cNvSpPr>
              <a:spLocks noChangeArrowheads="1"/>
            </p:cNvSpPr>
            <p:nvPr/>
          </p:nvSpPr>
          <p:spPr bwMode="auto">
            <a:xfrm>
              <a:off x="1968" y="91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5" name="Oval 11"/>
            <p:cNvSpPr>
              <a:spLocks noChangeArrowheads="1"/>
            </p:cNvSpPr>
            <p:nvPr/>
          </p:nvSpPr>
          <p:spPr bwMode="auto">
            <a:xfrm>
              <a:off x="3456" y="91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6" name="Oval 12"/>
            <p:cNvSpPr>
              <a:spLocks noChangeArrowheads="1"/>
            </p:cNvSpPr>
            <p:nvPr/>
          </p:nvSpPr>
          <p:spPr bwMode="auto">
            <a:xfrm>
              <a:off x="1872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7" name="Oval 13"/>
            <p:cNvSpPr>
              <a:spLocks noChangeArrowheads="1"/>
            </p:cNvSpPr>
            <p:nvPr/>
          </p:nvSpPr>
          <p:spPr bwMode="auto">
            <a:xfrm>
              <a:off x="3552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8" name="Oval 14"/>
            <p:cNvSpPr>
              <a:spLocks noChangeArrowheads="1"/>
            </p:cNvSpPr>
            <p:nvPr/>
          </p:nvSpPr>
          <p:spPr bwMode="auto">
            <a:xfrm>
              <a:off x="2736" y="211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39" name="Oval 15"/>
            <p:cNvSpPr>
              <a:spLocks noChangeArrowheads="1"/>
            </p:cNvSpPr>
            <p:nvPr/>
          </p:nvSpPr>
          <p:spPr bwMode="auto">
            <a:xfrm>
              <a:off x="1968" y="168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0" name="Oval 16"/>
            <p:cNvSpPr>
              <a:spLocks noChangeArrowheads="1"/>
            </p:cNvSpPr>
            <p:nvPr/>
          </p:nvSpPr>
          <p:spPr bwMode="auto">
            <a:xfrm>
              <a:off x="2256" y="19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1" name="Oval 17"/>
            <p:cNvSpPr>
              <a:spLocks noChangeArrowheads="1"/>
            </p:cNvSpPr>
            <p:nvPr/>
          </p:nvSpPr>
          <p:spPr bwMode="auto">
            <a:xfrm>
              <a:off x="3456" y="168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0242" name="Oval 18"/>
            <p:cNvSpPr>
              <a:spLocks noChangeArrowheads="1"/>
            </p:cNvSpPr>
            <p:nvPr/>
          </p:nvSpPr>
          <p:spPr bwMode="auto">
            <a:xfrm>
              <a:off x="3168" y="19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0228" name="Rectangle 19"/>
          <p:cNvSpPr>
            <a:spLocks noChangeArrowheads="1"/>
          </p:cNvSpPr>
          <p:nvPr/>
        </p:nvSpPr>
        <p:spPr bwMode="auto">
          <a:xfrm>
            <a:off x="71500" y="4329100"/>
            <a:ext cx="9144000" cy="20240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对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个结点的环，考虑相邻结点数据传送方向：</a:t>
            </a: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双向环：链路数为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，直径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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N/2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2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</a:t>
            </a:r>
            <a:r>
              <a:rPr kumimoji="0" lang="zh-CN" altLang="en-US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对称。</a:t>
            </a:r>
            <a:endParaRPr kumimoji="0" lang="zh-CN" altLang="en-US" dirty="0">
              <a:solidFill>
                <a:srgbClr val="003399"/>
              </a:solidFill>
              <a:latin typeface="Garamond" pitchFamily="18" charset="0"/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单向环：链路数为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，直径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N-1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2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</a:t>
            </a:r>
            <a:r>
              <a:rPr kumimoji="0" lang="zh-CN" altLang="en-US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对称。</a:t>
            </a:r>
            <a:endParaRPr kumimoji="0" lang="zh-CN" altLang="en-US" dirty="0">
              <a:solidFill>
                <a:srgbClr val="003399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19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0" name="灯片编号占位符 1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233804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250" name="Rectangle 2"/>
          <p:cNvSpPr>
            <a:spLocks noChangeArrowheads="1"/>
          </p:cNvSpPr>
          <p:nvPr/>
        </p:nvSpPr>
        <p:spPr bwMode="auto">
          <a:xfrm>
            <a:off x="443916" y="4644135"/>
            <a:ext cx="8763000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1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对上图中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12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个结点的带弦双向环，</a:t>
            </a:r>
          </a:p>
          <a:p>
            <a:pPr marL="742950" lvl="1" indent="-285750">
              <a:spcBef>
                <a:spcPct val="1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 结点度为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3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18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，直径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4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（比如红色结点），度为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3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</a:t>
            </a:r>
            <a:r>
              <a:rPr kumimoji="0" lang="zh-CN" altLang="en-US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不对称。</a:t>
            </a:r>
            <a:endParaRPr kumimoji="0" lang="zh-CN" altLang="en-US" dirty="0">
              <a:solidFill>
                <a:srgbClr val="003399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  <a:p>
            <a:pPr marL="742950" lvl="1" indent="-285750">
              <a:spcBef>
                <a:spcPct val="1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 结点度为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4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：链路数为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24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，直径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3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（比如红色结点），度为</a:t>
            </a:r>
            <a:r>
              <a:rPr kumimoji="0" lang="en-US" altLang="zh-CN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4</a:t>
            </a:r>
            <a:r>
              <a:rPr kumimoji="0" lang="zh-CN" altLang="en-US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，</a:t>
            </a:r>
            <a:r>
              <a:rPr kumimoji="0" lang="zh-CN" altLang="en-US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对称。</a:t>
            </a:r>
            <a:endParaRPr kumimoji="0" lang="zh-CN" altLang="en-US" dirty="0">
              <a:solidFill>
                <a:srgbClr val="003399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</p:txBody>
      </p:sp>
      <p:grpSp>
        <p:nvGrpSpPr>
          <p:cNvPr id="181251" name="Group 3"/>
          <p:cNvGrpSpPr>
            <a:grpSpLocks/>
          </p:cNvGrpSpPr>
          <p:nvPr/>
        </p:nvGrpSpPr>
        <p:grpSpPr bwMode="auto">
          <a:xfrm>
            <a:off x="741363" y="1564760"/>
            <a:ext cx="3678238" cy="2819400"/>
            <a:chOff x="371" y="528"/>
            <a:chExt cx="2317" cy="1776"/>
          </a:xfrm>
        </p:grpSpPr>
        <p:sp>
          <p:nvSpPr>
            <p:cNvPr id="181281" name="Oval 4"/>
            <p:cNvSpPr>
              <a:spLocks noChangeArrowheads="1"/>
            </p:cNvSpPr>
            <p:nvPr/>
          </p:nvSpPr>
          <p:spPr bwMode="auto">
            <a:xfrm>
              <a:off x="960" y="576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2" name="Oval 5"/>
            <p:cNvSpPr>
              <a:spLocks noChangeArrowheads="1"/>
            </p:cNvSpPr>
            <p:nvPr/>
          </p:nvSpPr>
          <p:spPr bwMode="auto">
            <a:xfrm>
              <a:off x="1728" y="528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3" name="Oval 6"/>
            <p:cNvSpPr>
              <a:spLocks noChangeArrowheads="1"/>
            </p:cNvSpPr>
            <p:nvPr/>
          </p:nvSpPr>
          <p:spPr bwMode="auto">
            <a:xfrm>
              <a:off x="1296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4" name="Oval 7"/>
            <p:cNvSpPr>
              <a:spLocks noChangeArrowheads="1"/>
            </p:cNvSpPr>
            <p:nvPr/>
          </p:nvSpPr>
          <p:spPr bwMode="auto">
            <a:xfrm>
              <a:off x="2208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5" name="Oval 8"/>
            <p:cNvSpPr>
              <a:spLocks noChangeArrowheads="1"/>
            </p:cNvSpPr>
            <p:nvPr/>
          </p:nvSpPr>
          <p:spPr bwMode="auto">
            <a:xfrm>
              <a:off x="1008" y="100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6" name="Oval 9"/>
            <p:cNvSpPr>
              <a:spLocks noChangeArrowheads="1"/>
            </p:cNvSpPr>
            <p:nvPr/>
          </p:nvSpPr>
          <p:spPr bwMode="auto">
            <a:xfrm>
              <a:off x="2496" y="100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7" name="Oval 10"/>
            <p:cNvSpPr>
              <a:spLocks noChangeArrowheads="1"/>
            </p:cNvSpPr>
            <p:nvPr/>
          </p:nvSpPr>
          <p:spPr bwMode="auto">
            <a:xfrm>
              <a:off x="912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8" name="Oval 11"/>
            <p:cNvSpPr>
              <a:spLocks noChangeArrowheads="1"/>
            </p:cNvSpPr>
            <p:nvPr/>
          </p:nvSpPr>
          <p:spPr bwMode="auto">
            <a:xfrm>
              <a:off x="2592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9" name="Oval 12"/>
            <p:cNvSpPr>
              <a:spLocks noChangeArrowheads="1"/>
            </p:cNvSpPr>
            <p:nvPr/>
          </p:nvSpPr>
          <p:spPr bwMode="auto">
            <a:xfrm>
              <a:off x="1776" y="2208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0" name="Oval 13"/>
            <p:cNvSpPr>
              <a:spLocks noChangeArrowheads="1"/>
            </p:cNvSpPr>
            <p:nvPr/>
          </p:nvSpPr>
          <p:spPr bwMode="auto">
            <a:xfrm>
              <a:off x="1008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1" name="Oval 14"/>
            <p:cNvSpPr>
              <a:spLocks noChangeArrowheads="1"/>
            </p:cNvSpPr>
            <p:nvPr/>
          </p:nvSpPr>
          <p:spPr bwMode="auto">
            <a:xfrm>
              <a:off x="1296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2" name="Oval 15"/>
            <p:cNvSpPr>
              <a:spLocks noChangeArrowheads="1"/>
            </p:cNvSpPr>
            <p:nvPr/>
          </p:nvSpPr>
          <p:spPr bwMode="auto">
            <a:xfrm>
              <a:off x="2496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3" name="Oval 16"/>
            <p:cNvSpPr>
              <a:spLocks noChangeArrowheads="1"/>
            </p:cNvSpPr>
            <p:nvPr/>
          </p:nvSpPr>
          <p:spPr bwMode="auto">
            <a:xfrm>
              <a:off x="2208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4" name="Line 17"/>
            <p:cNvSpPr>
              <a:spLocks noChangeShapeType="1"/>
            </p:cNvSpPr>
            <p:nvPr/>
          </p:nvSpPr>
          <p:spPr bwMode="auto">
            <a:xfrm flipH="1">
              <a:off x="1008" y="624"/>
              <a:ext cx="768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5" name="Line 18"/>
            <p:cNvSpPr>
              <a:spLocks noChangeShapeType="1"/>
            </p:cNvSpPr>
            <p:nvPr/>
          </p:nvSpPr>
          <p:spPr bwMode="auto">
            <a:xfrm rot="-4934636" flipH="1" flipV="1">
              <a:off x="1800" y="1512"/>
              <a:ext cx="857" cy="631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6" name="Line 19"/>
            <p:cNvSpPr>
              <a:spLocks noChangeShapeType="1"/>
            </p:cNvSpPr>
            <p:nvPr/>
          </p:nvSpPr>
          <p:spPr bwMode="auto">
            <a:xfrm flipH="1">
              <a:off x="1056" y="768"/>
              <a:ext cx="288" cy="100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7" name="Line 20"/>
            <p:cNvSpPr>
              <a:spLocks noChangeShapeType="1"/>
            </p:cNvSpPr>
            <p:nvPr/>
          </p:nvSpPr>
          <p:spPr bwMode="auto">
            <a:xfrm>
              <a:off x="1056" y="1104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8" name="Line 21"/>
            <p:cNvSpPr>
              <a:spLocks noChangeShapeType="1"/>
            </p:cNvSpPr>
            <p:nvPr/>
          </p:nvSpPr>
          <p:spPr bwMode="auto">
            <a:xfrm flipH="1">
              <a:off x="2256" y="1104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99" name="Line 22"/>
            <p:cNvSpPr>
              <a:spLocks noChangeShapeType="1"/>
            </p:cNvSpPr>
            <p:nvPr/>
          </p:nvSpPr>
          <p:spPr bwMode="auto">
            <a:xfrm>
              <a:off x="2256" y="768"/>
              <a:ext cx="240" cy="100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300" name="Text Box 23"/>
            <p:cNvSpPr txBox="1">
              <a:spLocks noChangeArrowheads="1"/>
            </p:cNvSpPr>
            <p:nvPr/>
          </p:nvSpPr>
          <p:spPr bwMode="auto">
            <a:xfrm>
              <a:off x="371" y="624"/>
              <a:ext cx="349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度为</a:t>
              </a:r>
              <a:r>
                <a:rPr lang="en-US" altLang="zh-CN" dirty="0">
                  <a:solidFill>
                    <a:srgbClr val="003399"/>
                  </a:solidFill>
                  <a:ea typeface="宋体" pitchFamily="2" charset="-122"/>
                </a:rPr>
                <a:t>3</a:t>
              </a: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的带弦环</a:t>
              </a:r>
            </a:p>
          </p:txBody>
        </p:sp>
      </p:grpSp>
      <p:grpSp>
        <p:nvGrpSpPr>
          <p:cNvPr id="181252" name="Group 24"/>
          <p:cNvGrpSpPr>
            <a:grpSpLocks/>
          </p:cNvGrpSpPr>
          <p:nvPr/>
        </p:nvGrpSpPr>
        <p:grpSpPr bwMode="auto">
          <a:xfrm>
            <a:off x="5176838" y="1552060"/>
            <a:ext cx="3509963" cy="2819400"/>
            <a:chOff x="3165" y="480"/>
            <a:chExt cx="2211" cy="1776"/>
          </a:xfrm>
        </p:grpSpPr>
        <p:sp>
          <p:nvSpPr>
            <p:cNvPr id="181255" name="Oval 25"/>
            <p:cNvSpPr>
              <a:spLocks noChangeArrowheads="1"/>
            </p:cNvSpPr>
            <p:nvPr/>
          </p:nvSpPr>
          <p:spPr bwMode="auto">
            <a:xfrm>
              <a:off x="3648" y="528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6" name="Oval 26"/>
            <p:cNvSpPr>
              <a:spLocks noChangeArrowheads="1"/>
            </p:cNvSpPr>
            <p:nvPr/>
          </p:nvSpPr>
          <p:spPr bwMode="auto">
            <a:xfrm>
              <a:off x="4416" y="480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7" name="Oval 27"/>
            <p:cNvSpPr>
              <a:spLocks noChangeArrowheads="1"/>
            </p:cNvSpPr>
            <p:nvPr/>
          </p:nvSpPr>
          <p:spPr bwMode="auto">
            <a:xfrm>
              <a:off x="3984" y="62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8" name="Oval 28"/>
            <p:cNvSpPr>
              <a:spLocks noChangeArrowheads="1"/>
            </p:cNvSpPr>
            <p:nvPr/>
          </p:nvSpPr>
          <p:spPr bwMode="auto">
            <a:xfrm>
              <a:off x="4896" y="62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59" name="Oval 29"/>
            <p:cNvSpPr>
              <a:spLocks noChangeArrowheads="1"/>
            </p:cNvSpPr>
            <p:nvPr/>
          </p:nvSpPr>
          <p:spPr bwMode="auto">
            <a:xfrm>
              <a:off x="3696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0" name="Oval 30"/>
            <p:cNvSpPr>
              <a:spLocks noChangeArrowheads="1"/>
            </p:cNvSpPr>
            <p:nvPr/>
          </p:nvSpPr>
          <p:spPr bwMode="auto">
            <a:xfrm>
              <a:off x="5184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1" name="Oval 31"/>
            <p:cNvSpPr>
              <a:spLocks noChangeArrowheads="1"/>
            </p:cNvSpPr>
            <p:nvPr/>
          </p:nvSpPr>
          <p:spPr bwMode="auto">
            <a:xfrm>
              <a:off x="3600" y="13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2" name="Oval 32"/>
            <p:cNvSpPr>
              <a:spLocks noChangeArrowheads="1"/>
            </p:cNvSpPr>
            <p:nvPr/>
          </p:nvSpPr>
          <p:spPr bwMode="auto">
            <a:xfrm>
              <a:off x="5280" y="13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3" name="Oval 33"/>
            <p:cNvSpPr>
              <a:spLocks noChangeArrowheads="1"/>
            </p:cNvSpPr>
            <p:nvPr/>
          </p:nvSpPr>
          <p:spPr bwMode="auto">
            <a:xfrm>
              <a:off x="4464" y="21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4" name="Oval 34"/>
            <p:cNvSpPr>
              <a:spLocks noChangeArrowheads="1"/>
            </p:cNvSpPr>
            <p:nvPr/>
          </p:nvSpPr>
          <p:spPr bwMode="auto">
            <a:xfrm>
              <a:off x="3696" y="172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5" name="Oval 35"/>
            <p:cNvSpPr>
              <a:spLocks noChangeArrowheads="1"/>
            </p:cNvSpPr>
            <p:nvPr/>
          </p:nvSpPr>
          <p:spPr bwMode="auto">
            <a:xfrm>
              <a:off x="3984" y="2016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6" name="Oval 36"/>
            <p:cNvSpPr>
              <a:spLocks noChangeArrowheads="1"/>
            </p:cNvSpPr>
            <p:nvPr/>
          </p:nvSpPr>
          <p:spPr bwMode="auto">
            <a:xfrm>
              <a:off x="5184" y="172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7" name="Oval 37"/>
            <p:cNvSpPr>
              <a:spLocks noChangeArrowheads="1"/>
            </p:cNvSpPr>
            <p:nvPr/>
          </p:nvSpPr>
          <p:spPr bwMode="auto">
            <a:xfrm>
              <a:off x="4896" y="201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8" name="Line 38"/>
            <p:cNvSpPr>
              <a:spLocks noChangeShapeType="1"/>
            </p:cNvSpPr>
            <p:nvPr/>
          </p:nvSpPr>
          <p:spPr bwMode="auto">
            <a:xfrm flipH="1">
              <a:off x="3696" y="576"/>
              <a:ext cx="768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69" name="Line 39"/>
            <p:cNvSpPr>
              <a:spLocks noChangeShapeType="1"/>
            </p:cNvSpPr>
            <p:nvPr/>
          </p:nvSpPr>
          <p:spPr bwMode="auto">
            <a:xfrm>
              <a:off x="4464" y="576"/>
              <a:ext cx="816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0" name="Line 40"/>
            <p:cNvSpPr>
              <a:spLocks noChangeShapeType="1"/>
            </p:cNvSpPr>
            <p:nvPr/>
          </p:nvSpPr>
          <p:spPr bwMode="auto">
            <a:xfrm flipH="1">
              <a:off x="3792" y="720"/>
              <a:ext cx="240" cy="105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1" name="Line 41"/>
            <p:cNvSpPr>
              <a:spLocks noChangeShapeType="1"/>
            </p:cNvSpPr>
            <p:nvPr/>
          </p:nvSpPr>
          <p:spPr bwMode="auto">
            <a:xfrm>
              <a:off x="4080" y="672"/>
              <a:ext cx="1104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2" name="Line 42"/>
            <p:cNvSpPr>
              <a:spLocks noChangeShapeType="1"/>
            </p:cNvSpPr>
            <p:nvPr/>
          </p:nvSpPr>
          <p:spPr bwMode="auto">
            <a:xfrm>
              <a:off x="3744" y="1056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3" name="Line 43"/>
            <p:cNvSpPr>
              <a:spLocks noChangeShapeType="1"/>
            </p:cNvSpPr>
            <p:nvPr/>
          </p:nvSpPr>
          <p:spPr bwMode="auto">
            <a:xfrm flipH="1">
              <a:off x="3792" y="672"/>
              <a:ext cx="1104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4" name="Line 44"/>
            <p:cNvSpPr>
              <a:spLocks noChangeShapeType="1"/>
            </p:cNvSpPr>
            <p:nvPr/>
          </p:nvSpPr>
          <p:spPr bwMode="auto">
            <a:xfrm>
              <a:off x="3696" y="1392"/>
              <a:ext cx="816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5" name="Line 45"/>
            <p:cNvSpPr>
              <a:spLocks noChangeShapeType="1"/>
            </p:cNvSpPr>
            <p:nvPr/>
          </p:nvSpPr>
          <p:spPr bwMode="auto">
            <a:xfrm flipH="1" flipV="1">
              <a:off x="3792" y="1776"/>
              <a:ext cx="1104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6" name="Line 46"/>
            <p:cNvSpPr>
              <a:spLocks noChangeShapeType="1"/>
            </p:cNvSpPr>
            <p:nvPr/>
          </p:nvSpPr>
          <p:spPr bwMode="auto">
            <a:xfrm flipH="1">
              <a:off x="4080" y="1776"/>
              <a:ext cx="1104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7" name="Line 47"/>
            <p:cNvSpPr>
              <a:spLocks noChangeShapeType="1"/>
            </p:cNvSpPr>
            <p:nvPr/>
          </p:nvSpPr>
          <p:spPr bwMode="auto">
            <a:xfrm flipH="1">
              <a:off x="4512" y="1392"/>
              <a:ext cx="768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8" name="Line 48"/>
            <p:cNvSpPr>
              <a:spLocks noChangeShapeType="1"/>
            </p:cNvSpPr>
            <p:nvPr/>
          </p:nvSpPr>
          <p:spPr bwMode="auto">
            <a:xfrm flipH="1">
              <a:off x="4944" y="1056"/>
              <a:ext cx="288" cy="96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79" name="Line 49"/>
            <p:cNvSpPr>
              <a:spLocks noChangeShapeType="1"/>
            </p:cNvSpPr>
            <p:nvPr/>
          </p:nvSpPr>
          <p:spPr bwMode="auto">
            <a:xfrm>
              <a:off x="4944" y="720"/>
              <a:ext cx="288" cy="100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1280" name="Text Box 50"/>
            <p:cNvSpPr txBox="1">
              <a:spLocks noChangeArrowheads="1"/>
            </p:cNvSpPr>
            <p:nvPr/>
          </p:nvSpPr>
          <p:spPr bwMode="auto">
            <a:xfrm>
              <a:off x="3165" y="624"/>
              <a:ext cx="349" cy="14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度为</a:t>
              </a:r>
              <a:r>
                <a:rPr lang="en-US" altLang="zh-CN" dirty="0">
                  <a:solidFill>
                    <a:srgbClr val="003399"/>
                  </a:solidFill>
                  <a:ea typeface="宋体" pitchFamily="2" charset="-122"/>
                </a:rPr>
                <a:t>4</a:t>
              </a: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的带弦环</a:t>
              </a:r>
            </a:p>
          </p:txBody>
        </p:sp>
      </p:grpSp>
      <p:sp>
        <p:nvSpPr>
          <p:cNvPr id="181253" name="Rectangle 53"/>
          <p:cNvSpPr>
            <a:spLocks noChangeArrowheads="1"/>
          </p:cNvSpPr>
          <p:nvPr/>
        </p:nvSpPr>
        <p:spPr bwMode="auto">
          <a:xfrm>
            <a:off x="0" y="1202810"/>
            <a:ext cx="8763000" cy="533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带弦环</a:t>
            </a:r>
          </a:p>
        </p:txBody>
      </p:sp>
      <p:sp>
        <p:nvSpPr>
          <p:cNvPr id="53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4" name="灯片编号占位符 53"/>
          <p:cNvSpPr>
            <a:spLocks noGrp="1"/>
          </p:cNvSpPr>
          <p:nvPr>
            <p:ph type="sldNum" sz="quarter" idx="11"/>
          </p:nvPr>
        </p:nvSpPr>
        <p:spPr>
          <a:xfrm>
            <a:off x="8686800" y="5854185"/>
            <a:ext cx="381000" cy="365125"/>
          </a:xfrm>
        </p:spPr>
        <p:txBody>
          <a:bodyPr/>
          <a:lstStyle/>
          <a:p>
            <a:fld id="{5BE44E5F-2E60-4FC0-AC9C-9B4D140E3829}" type="slidenum">
              <a:rPr lang="zh-CN" altLang="en-US" smtClean="0"/>
              <a:pPr/>
              <a:t>48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528162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4" name="Rectangle 2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全连接网络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182275" name="Rectangle 3"/>
          <p:cNvSpPr>
            <a:spLocks noChangeArrowheads="1"/>
          </p:cNvSpPr>
          <p:nvPr/>
        </p:nvSpPr>
        <p:spPr bwMode="auto">
          <a:xfrm>
            <a:off x="101600" y="5003800"/>
            <a:ext cx="9042400" cy="5461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28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7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</a:t>
            </a:r>
            <a:r>
              <a:rPr kumimoji="0" lang="zh-CN" altLang="en-US" sz="2800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对称。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	</a:t>
            </a:r>
          </a:p>
        </p:txBody>
      </p:sp>
      <p:grpSp>
        <p:nvGrpSpPr>
          <p:cNvPr id="182276" name="Group 4"/>
          <p:cNvGrpSpPr>
            <a:grpSpLocks/>
          </p:cNvGrpSpPr>
          <p:nvPr/>
        </p:nvGrpSpPr>
        <p:grpSpPr bwMode="auto">
          <a:xfrm>
            <a:off x="3132138" y="1763713"/>
            <a:ext cx="2819400" cy="2819400"/>
            <a:chOff x="2160" y="1584"/>
            <a:chExt cx="1776" cy="1776"/>
          </a:xfrm>
        </p:grpSpPr>
        <p:sp>
          <p:nvSpPr>
            <p:cNvPr id="182278" name="Oval 5"/>
            <p:cNvSpPr>
              <a:spLocks noChangeArrowheads="1"/>
            </p:cNvSpPr>
            <p:nvPr/>
          </p:nvSpPr>
          <p:spPr bwMode="auto">
            <a:xfrm>
              <a:off x="2208" y="1632"/>
              <a:ext cx="1680" cy="1680"/>
            </a:xfrm>
            <a:prstGeom prst="ellips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79" name="Oval 6"/>
            <p:cNvSpPr>
              <a:spLocks noChangeArrowheads="1"/>
            </p:cNvSpPr>
            <p:nvPr/>
          </p:nvSpPr>
          <p:spPr bwMode="auto">
            <a:xfrm>
              <a:off x="2976" y="1584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0" name="Oval 7"/>
            <p:cNvSpPr>
              <a:spLocks noChangeArrowheads="1"/>
            </p:cNvSpPr>
            <p:nvPr/>
          </p:nvSpPr>
          <p:spPr bwMode="auto">
            <a:xfrm>
              <a:off x="3840" y="24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1" name="Line 8"/>
            <p:cNvSpPr>
              <a:spLocks noChangeShapeType="1"/>
            </p:cNvSpPr>
            <p:nvPr/>
          </p:nvSpPr>
          <p:spPr bwMode="auto">
            <a:xfrm>
              <a:off x="3024" y="1680"/>
              <a:ext cx="0" cy="15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2" name="Line 9"/>
            <p:cNvSpPr>
              <a:spLocks noChangeShapeType="1"/>
            </p:cNvSpPr>
            <p:nvPr/>
          </p:nvSpPr>
          <p:spPr bwMode="auto">
            <a:xfrm flipH="1">
              <a:off x="3024" y="2496"/>
              <a:ext cx="816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3" name="Line 10"/>
            <p:cNvSpPr>
              <a:spLocks noChangeShapeType="1"/>
            </p:cNvSpPr>
            <p:nvPr/>
          </p:nvSpPr>
          <p:spPr bwMode="auto">
            <a:xfrm flipH="1" flipV="1">
              <a:off x="2256" y="2496"/>
              <a:ext cx="768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4" name="Line 11"/>
            <p:cNvSpPr>
              <a:spLocks noChangeShapeType="1"/>
            </p:cNvSpPr>
            <p:nvPr/>
          </p:nvSpPr>
          <p:spPr bwMode="auto">
            <a:xfrm flipH="1" flipV="1">
              <a:off x="3024" y="1680"/>
              <a:ext cx="816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5" name="Line 12"/>
            <p:cNvSpPr>
              <a:spLocks noChangeShapeType="1"/>
            </p:cNvSpPr>
            <p:nvPr/>
          </p:nvSpPr>
          <p:spPr bwMode="auto">
            <a:xfrm flipH="1">
              <a:off x="2256" y="1680"/>
              <a:ext cx="768" cy="76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6" name="Line 13"/>
            <p:cNvSpPr>
              <a:spLocks noChangeShapeType="1"/>
            </p:cNvSpPr>
            <p:nvPr/>
          </p:nvSpPr>
          <p:spPr bwMode="auto">
            <a:xfrm flipH="1">
              <a:off x="2256" y="2496"/>
              <a:ext cx="15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7" name="Line 14"/>
            <p:cNvSpPr>
              <a:spLocks noChangeShapeType="1"/>
            </p:cNvSpPr>
            <p:nvPr/>
          </p:nvSpPr>
          <p:spPr bwMode="auto">
            <a:xfrm>
              <a:off x="2448" y="1920"/>
              <a:ext cx="0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8" name="Line 15"/>
            <p:cNvSpPr>
              <a:spLocks noChangeShapeType="1"/>
            </p:cNvSpPr>
            <p:nvPr/>
          </p:nvSpPr>
          <p:spPr bwMode="auto">
            <a:xfrm>
              <a:off x="3696" y="1872"/>
              <a:ext cx="0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89" name="Line 16"/>
            <p:cNvSpPr>
              <a:spLocks noChangeShapeType="1"/>
            </p:cNvSpPr>
            <p:nvPr/>
          </p:nvSpPr>
          <p:spPr bwMode="auto">
            <a:xfrm flipH="1">
              <a:off x="2448" y="1920"/>
              <a:ext cx="1248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0" name="Line 17"/>
            <p:cNvSpPr>
              <a:spLocks noChangeShapeType="1"/>
            </p:cNvSpPr>
            <p:nvPr/>
          </p:nvSpPr>
          <p:spPr bwMode="auto">
            <a:xfrm flipH="1">
              <a:off x="2448" y="3024"/>
              <a:ext cx="1248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1" name="Line 18"/>
            <p:cNvSpPr>
              <a:spLocks noChangeShapeType="1"/>
            </p:cNvSpPr>
            <p:nvPr/>
          </p:nvSpPr>
          <p:spPr bwMode="auto">
            <a:xfrm>
              <a:off x="2448" y="1920"/>
              <a:ext cx="576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2" name="Line 19"/>
            <p:cNvSpPr>
              <a:spLocks noChangeShapeType="1"/>
            </p:cNvSpPr>
            <p:nvPr/>
          </p:nvSpPr>
          <p:spPr bwMode="auto">
            <a:xfrm flipH="1">
              <a:off x="3024" y="1920"/>
              <a:ext cx="672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3" name="Line 20"/>
            <p:cNvSpPr>
              <a:spLocks noChangeShapeType="1"/>
            </p:cNvSpPr>
            <p:nvPr/>
          </p:nvSpPr>
          <p:spPr bwMode="auto">
            <a:xfrm flipH="1">
              <a:off x="2448" y="1680"/>
              <a:ext cx="576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4" name="Line 21"/>
            <p:cNvSpPr>
              <a:spLocks noChangeShapeType="1"/>
            </p:cNvSpPr>
            <p:nvPr/>
          </p:nvSpPr>
          <p:spPr bwMode="auto">
            <a:xfrm>
              <a:off x="3024" y="1680"/>
              <a:ext cx="672" cy="134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5" name="Line 22"/>
            <p:cNvSpPr>
              <a:spLocks noChangeShapeType="1"/>
            </p:cNvSpPr>
            <p:nvPr/>
          </p:nvSpPr>
          <p:spPr bwMode="auto">
            <a:xfrm>
              <a:off x="2400" y="1920"/>
              <a:ext cx="1248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6" name="Line 23"/>
            <p:cNvSpPr>
              <a:spLocks noChangeShapeType="1"/>
            </p:cNvSpPr>
            <p:nvPr/>
          </p:nvSpPr>
          <p:spPr bwMode="auto">
            <a:xfrm>
              <a:off x="2448" y="1920"/>
              <a:ext cx="1392" cy="57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7" name="Line 24"/>
            <p:cNvSpPr>
              <a:spLocks noChangeShapeType="1"/>
            </p:cNvSpPr>
            <p:nvPr/>
          </p:nvSpPr>
          <p:spPr bwMode="auto">
            <a:xfrm flipH="1">
              <a:off x="2256" y="1920"/>
              <a:ext cx="1440" cy="57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8" name="Line 25"/>
            <p:cNvSpPr>
              <a:spLocks noChangeShapeType="1"/>
            </p:cNvSpPr>
            <p:nvPr/>
          </p:nvSpPr>
          <p:spPr bwMode="auto">
            <a:xfrm flipH="1" flipV="1">
              <a:off x="2256" y="2496"/>
              <a:ext cx="1440" cy="52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299" name="Line 26"/>
            <p:cNvSpPr>
              <a:spLocks noChangeShapeType="1"/>
            </p:cNvSpPr>
            <p:nvPr/>
          </p:nvSpPr>
          <p:spPr bwMode="auto">
            <a:xfrm flipH="1">
              <a:off x="2448" y="1920"/>
              <a:ext cx="1248" cy="11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0" name="Line 27"/>
            <p:cNvSpPr>
              <a:spLocks noChangeShapeType="1"/>
            </p:cNvSpPr>
            <p:nvPr/>
          </p:nvSpPr>
          <p:spPr bwMode="auto">
            <a:xfrm flipH="1">
              <a:off x="2448" y="2496"/>
              <a:ext cx="1392" cy="52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1" name="Oval 28"/>
            <p:cNvSpPr>
              <a:spLocks noChangeArrowheads="1"/>
            </p:cNvSpPr>
            <p:nvPr/>
          </p:nvSpPr>
          <p:spPr bwMode="auto">
            <a:xfrm>
              <a:off x="2160" y="24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2" name="Oval 29"/>
            <p:cNvSpPr>
              <a:spLocks noChangeArrowheads="1"/>
            </p:cNvSpPr>
            <p:nvPr/>
          </p:nvSpPr>
          <p:spPr bwMode="auto">
            <a:xfrm>
              <a:off x="2976" y="3264"/>
              <a:ext cx="96" cy="96"/>
            </a:xfrm>
            <a:prstGeom prst="ellipse">
              <a:avLst/>
            </a:prstGeom>
            <a:solidFill>
              <a:srgbClr val="FF33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3" name="Oval 30"/>
            <p:cNvSpPr>
              <a:spLocks noChangeArrowheads="1"/>
            </p:cNvSpPr>
            <p:nvPr/>
          </p:nvSpPr>
          <p:spPr bwMode="auto">
            <a:xfrm>
              <a:off x="2400" y="18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4" name="Oval 31"/>
            <p:cNvSpPr>
              <a:spLocks noChangeArrowheads="1"/>
            </p:cNvSpPr>
            <p:nvPr/>
          </p:nvSpPr>
          <p:spPr bwMode="auto">
            <a:xfrm>
              <a:off x="3648" y="18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5" name="Oval 32"/>
            <p:cNvSpPr>
              <a:spLocks noChangeArrowheads="1"/>
            </p:cNvSpPr>
            <p:nvPr/>
          </p:nvSpPr>
          <p:spPr bwMode="auto">
            <a:xfrm>
              <a:off x="2400" y="29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2306" name="Oval 33"/>
            <p:cNvSpPr>
              <a:spLocks noChangeArrowheads="1"/>
            </p:cNvSpPr>
            <p:nvPr/>
          </p:nvSpPr>
          <p:spPr bwMode="auto">
            <a:xfrm>
              <a:off x="3648" y="29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35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6" name="灯片编号占位符 3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49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2324966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5" name="Rectangle 3"/>
          <p:cNvSpPr>
            <a:spLocks noChangeArrowheads="1"/>
          </p:cNvSpPr>
          <p:nvPr/>
        </p:nvSpPr>
        <p:spPr bwMode="auto">
          <a:xfrm>
            <a:off x="476545" y="2033845"/>
            <a:ext cx="7605107" cy="33670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marL="898525" lvl="1" indent="-441325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 smtClean="0">
                <a:solidFill>
                  <a:schemeClr val="bg2">
                    <a:lumMod val="10000"/>
                  </a:schemeClr>
                </a:solidFill>
                <a:latin typeface="+mn-ea"/>
              </a:rPr>
              <a:t>建模（图论）：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将问题抽象成一个适当的数学模型</a:t>
            </a:r>
            <a:endParaRPr kumimoji="0" lang="en-US" altLang="zh-CN" sz="2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marL="893763" lvl="1" indent="-436563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数据结构：转换成计算机可处理的对象</a:t>
            </a:r>
            <a:r>
              <a:rPr kumimoji="0" lang="en-US" altLang="zh-CN" sz="2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(</a:t>
            </a: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数据的存储、数据关系的表达、对数据进行的运算处理等）</a:t>
            </a:r>
            <a:endParaRPr kumimoji="0" lang="en-US" altLang="zh-CN" sz="2800" dirty="0">
              <a:solidFill>
                <a:schemeClr val="bg2">
                  <a:lumMod val="10000"/>
                </a:schemeClr>
              </a:solidFill>
              <a:latin typeface="+mn-ea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chemeClr val="bg2">
                    <a:lumMod val="10000"/>
                  </a:schemeClr>
                </a:solidFill>
                <a:latin typeface="+mn-ea"/>
              </a:rPr>
              <a:t> 算法：程序性能优化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zh-CN" altLang="en-US" sz="2800" dirty="0">
              <a:solidFill>
                <a:schemeClr val="bg2"/>
              </a:solidFill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课程定位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</a:t>
            </a:fld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836585" y="1248459"/>
            <a:ext cx="512832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</a:schemeClr>
                </a:solidFill>
                <a:latin typeface="+mn-ea"/>
                <a:ea typeface="+mn-ea"/>
              </a:rPr>
              <a:t>计算机求解问题的一般步骤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3298" name="Group 2"/>
          <p:cNvGrpSpPr>
            <a:grpSpLocks/>
          </p:cNvGrpSpPr>
          <p:nvPr/>
        </p:nvGrpSpPr>
        <p:grpSpPr bwMode="auto">
          <a:xfrm>
            <a:off x="1281113" y="2092325"/>
            <a:ext cx="6116638" cy="2057400"/>
            <a:chOff x="755" y="528"/>
            <a:chExt cx="3853" cy="1296"/>
          </a:xfrm>
        </p:grpSpPr>
        <p:grpSp>
          <p:nvGrpSpPr>
            <p:cNvPr id="183302" name="Group 3"/>
            <p:cNvGrpSpPr>
              <a:grpSpLocks/>
            </p:cNvGrpSpPr>
            <p:nvPr/>
          </p:nvGrpSpPr>
          <p:grpSpPr bwMode="auto">
            <a:xfrm>
              <a:off x="1488" y="576"/>
              <a:ext cx="3120" cy="1200"/>
              <a:chOff x="1056" y="576"/>
              <a:chExt cx="3120" cy="1200"/>
            </a:xfrm>
          </p:grpSpPr>
          <p:sp>
            <p:nvSpPr>
              <p:cNvPr id="183304" name="Oval 4"/>
              <p:cNvSpPr>
                <a:spLocks noChangeArrowheads="1"/>
              </p:cNvSpPr>
              <p:nvPr/>
            </p:nvSpPr>
            <p:spPr bwMode="auto">
              <a:xfrm>
                <a:off x="2496" y="57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5" name="Oval 5"/>
              <p:cNvSpPr>
                <a:spLocks noChangeArrowheads="1"/>
              </p:cNvSpPr>
              <p:nvPr/>
            </p:nvSpPr>
            <p:spPr bwMode="auto">
              <a:xfrm>
                <a:off x="1296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6" name="Oval 6"/>
              <p:cNvSpPr>
                <a:spLocks noChangeArrowheads="1"/>
              </p:cNvSpPr>
              <p:nvPr/>
            </p:nvSpPr>
            <p:spPr bwMode="auto">
              <a:xfrm>
                <a:off x="2016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7" name="Oval 7"/>
              <p:cNvSpPr>
                <a:spLocks noChangeArrowheads="1"/>
              </p:cNvSpPr>
              <p:nvPr/>
            </p:nvSpPr>
            <p:spPr bwMode="auto">
              <a:xfrm>
                <a:off x="1632" y="912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8" name="Line 8"/>
              <p:cNvSpPr>
                <a:spLocks noChangeShapeType="1"/>
              </p:cNvSpPr>
              <p:nvPr/>
            </p:nvSpPr>
            <p:spPr bwMode="auto">
              <a:xfrm flipH="1">
                <a:off x="1728" y="624"/>
                <a:ext cx="768" cy="336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09" name="Line 9"/>
              <p:cNvSpPr>
                <a:spLocks noChangeShapeType="1"/>
              </p:cNvSpPr>
              <p:nvPr/>
            </p:nvSpPr>
            <p:spPr bwMode="auto">
              <a:xfrm flipH="1">
                <a:off x="1344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0" name="Line 10"/>
              <p:cNvSpPr>
                <a:spLocks noChangeShapeType="1"/>
              </p:cNvSpPr>
              <p:nvPr/>
            </p:nvSpPr>
            <p:spPr bwMode="auto">
              <a:xfrm flipH="1" flipV="1">
                <a:off x="1680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1" name="Line 11"/>
              <p:cNvSpPr>
                <a:spLocks noChangeShapeType="1"/>
              </p:cNvSpPr>
              <p:nvPr/>
            </p:nvSpPr>
            <p:spPr bwMode="auto">
              <a:xfrm>
                <a:off x="2592" y="624"/>
                <a:ext cx="864" cy="336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2" name="Oval 12"/>
              <p:cNvSpPr>
                <a:spLocks noChangeArrowheads="1"/>
              </p:cNvSpPr>
              <p:nvPr/>
            </p:nvSpPr>
            <p:spPr bwMode="auto">
              <a:xfrm>
                <a:off x="1056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3" name="Oval 13"/>
              <p:cNvSpPr>
                <a:spLocks noChangeArrowheads="1"/>
              </p:cNvSpPr>
              <p:nvPr/>
            </p:nvSpPr>
            <p:spPr bwMode="auto">
              <a:xfrm>
                <a:off x="1584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4" name="Line 14"/>
              <p:cNvSpPr>
                <a:spLocks noChangeShapeType="1"/>
              </p:cNvSpPr>
              <p:nvPr/>
            </p:nvSpPr>
            <p:spPr bwMode="auto">
              <a:xfrm flipH="1">
                <a:off x="110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5" name="Line 15"/>
              <p:cNvSpPr>
                <a:spLocks noChangeShapeType="1"/>
              </p:cNvSpPr>
              <p:nvPr/>
            </p:nvSpPr>
            <p:spPr bwMode="auto">
              <a:xfrm flipH="1" flipV="1">
                <a:off x="134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6" name="Oval 16"/>
              <p:cNvSpPr>
                <a:spLocks noChangeArrowheads="1"/>
              </p:cNvSpPr>
              <p:nvPr/>
            </p:nvSpPr>
            <p:spPr bwMode="auto">
              <a:xfrm>
                <a:off x="1776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7" name="Oval 17"/>
              <p:cNvSpPr>
                <a:spLocks noChangeArrowheads="1"/>
              </p:cNvSpPr>
              <p:nvPr/>
            </p:nvSpPr>
            <p:spPr bwMode="auto">
              <a:xfrm>
                <a:off x="2304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8" name="Line 18"/>
              <p:cNvSpPr>
                <a:spLocks noChangeShapeType="1"/>
              </p:cNvSpPr>
              <p:nvPr/>
            </p:nvSpPr>
            <p:spPr bwMode="auto">
              <a:xfrm flipH="1">
                <a:off x="182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19" name="Line 19"/>
              <p:cNvSpPr>
                <a:spLocks noChangeShapeType="1"/>
              </p:cNvSpPr>
              <p:nvPr/>
            </p:nvSpPr>
            <p:spPr bwMode="auto">
              <a:xfrm flipH="1" flipV="1">
                <a:off x="2064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0" name="Oval 20"/>
              <p:cNvSpPr>
                <a:spLocks noChangeArrowheads="1"/>
              </p:cNvSpPr>
              <p:nvPr/>
            </p:nvSpPr>
            <p:spPr bwMode="auto">
              <a:xfrm>
                <a:off x="3072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1" name="Oval 21"/>
              <p:cNvSpPr>
                <a:spLocks noChangeArrowheads="1"/>
              </p:cNvSpPr>
              <p:nvPr/>
            </p:nvSpPr>
            <p:spPr bwMode="auto">
              <a:xfrm>
                <a:off x="3792" y="1296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2" name="Oval 22"/>
              <p:cNvSpPr>
                <a:spLocks noChangeArrowheads="1"/>
              </p:cNvSpPr>
              <p:nvPr/>
            </p:nvSpPr>
            <p:spPr bwMode="auto">
              <a:xfrm>
                <a:off x="3408" y="912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3" name="Line 23"/>
              <p:cNvSpPr>
                <a:spLocks noChangeShapeType="1"/>
              </p:cNvSpPr>
              <p:nvPr/>
            </p:nvSpPr>
            <p:spPr bwMode="auto">
              <a:xfrm flipH="1">
                <a:off x="3120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4" name="Line 24"/>
              <p:cNvSpPr>
                <a:spLocks noChangeShapeType="1"/>
              </p:cNvSpPr>
              <p:nvPr/>
            </p:nvSpPr>
            <p:spPr bwMode="auto">
              <a:xfrm flipH="1" flipV="1">
                <a:off x="3456" y="1008"/>
                <a:ext cx="336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5" name="Oval 25"/>
              <p:cNvSpPr>
                <a:spLocks noChangeArrowheads="1"/>
              </p:cNvSpPr>
              <p:nvPr/>
            </p:nvSpPr>
            <p:spPr bwMode="auto">
              <a:xfrm>
                <a:off x="2832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6" name="Oval 26"/>
              <p:cNvSpPr>
                <a:spLocks noChangeArrowheads="1"/>
              </p:cNvSpPr>
              <p:nvPr/>
            </p:nvSpPr>
            <p:spPr bwMode="auto">
              <a:xfrm>
                <a:off x="3360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7" name="Line 27"/>
              <p:cNvSpPr>
                <a:spLocks noChangeShapeType="1"/>
              </p:cNvSpPr>
              <p:nvPr/>
            </p:nvSpPr>
            <p:spPr bwMode="auto">
              <a:xfrm flipH="1">
                <a:off x="288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8" name="Line 28"/>
              <p:cNvSpPr>
                <a:spLocks noChangeShapeType="1"/>
              </p:cNvSpPr>
              <p:nvPr/>
            </p:nvSpPr>
            <p:spPr bwMode="auto">
              <a:xfrm flipH="1" flipV="1">
                <a:off x="312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29" name="Oval 29"/>
              <p:cNvSpPr>
                <a:spLocks noChangeArrowheads="1"/>
              </p:cNvSpPr>
              <p:nvPr/>
            </p:nvSpPr>
            <p:spPr bwMode="auto">
              <a:xfrm>
                <a:off x="3552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30" name="Oval 30"/>
              <p:cNvSpPr>
                <a:spLocks noChangeArrowheads="1"/>
              </p:cNvSpPr>
              <p:nvPr/>
            </p:nvSpPr>
            <p:spPr bwMode="auto">
              <a:xfrm>
                <a:off x="4080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31" name="Line 31"/>
              <p:cNvSpPr>
                <a:spLocks noChangeShapeType="1"/>
              </p:cNvSpPr>
              <p:nvPr/>
            </p:nvSpPr>
            <p:spPr bwMode="auto">
              <a:xfrm flipH="1">
                <a:off x="360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3332" name="Line 32"/>
              <p:cNvSpPr>
                <a:spLocks noChangeShapeType="1"/>
              </p:cNvSpPr>
              <p:nvPr/>
            </p:nvSpPr>
            <p:spPr bwMode="auto">
              <a:xfrm flipH="1" flipV="1">
                <a:off x="3840" y="1392"/>
                <a:ext cx="240" cy="28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3303" name="Text Box 33"/>
            <p:cNvSpPr txBox="1">
              <a:spLocks noChangeArrowheads="1"/>
            </p:cNvSpPr>
            <p:nvPr/>
          </p:nvSpPr>
          <p:spPr bwMode="auto">
            <a:xfrm>
              <a:off x="755" y="528"/>
              <a:ext cx="349" cy="129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en-US" altLang="zh-CN" dirty="0">
                  <a:solidFill>
                    <a:srgbClr val="003399"/>
                  </a:solidFill>
                  <a:ea typeface="宋体" pitchFamily="2" charset="-122"/>
                </a:rPr>
                <a:t>4</a:t>
              </a: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层的二叉树</a:t>
              </a:r>
            </a:p>
          </p:txBody>
        </p:sp>
      </p:grpSp>
      <p:sp>
        <p:nvSpPr>
          <p:cNvPr id="709669" name="Rectangle 37"/>
          <p:cNvSpPr>
            <a:spLocks noChangeArrowheads="1"/>
          </p:cNvSpPr>
          <p:nvPr/>
        </p:nvSpPr>
        <p:spPr bwMode="auto">
          <a:xfrm>
            <a:off x="381000" y="5229225"/>
            <a:ext cx="8763000" cy="609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问题：根结点存在瓶颈</a:t>
            </a:r>
          </a:p>
        </p:txBody>
      </p:sp>
      <p:sp>
        <p:nvSpPr>
          <p:cNvPr id="183300" name="Rectangle 38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树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37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8" name="灯片编号占位符 3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50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3609314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96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96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966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4322" name="Group 2"/>
          <p:cNvGrpSpPr>
            <a:grpSpLocks/>
          </p:cNvGrpSpPr>
          <p:nvPr/>
        </p:nvGrpSpPr>
        <p:grpSpPr bwMode="auto">
          <a:xfrm>
            <a:off x="1101726" y="1673225"/>
            <a:ext cx="6040438" cy="1905000"/>
            <a:chOff x="659" y="432"/>
            <a:chExt cx="3805" cy="1200"/>
          </a:xfrm>
        </p:grpSpPr>
        <p:sp>
          <p:nvSpPr>
            <p:cNvPr id="184378" name="AutoShape 3"/>
            <p:cNvSpPr>
              <a:spLocks noChangeArrowheads="1"/>
            </p:cNvSpPr>
            <p:nvPr/>
          </p:nvSpPr>
          <p:spPr bwMode="auto">
            <a:xfrm>
              <a:off x="1392" y="1488"/>
              <a:ext cx="3024" cy="96"/>
            </a:xfrm>
            <a:prstGeom prst="flowChartTerminator">
              <a:avLst/>
            </a:prstGeom>
            <a:noFill/>
            <a:ln w="1905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9" name="AutoShape 4"/>
            <p:cNvSpPr>
              <a:spLocks noChangeArrowheads="1"/>
            </p:cNvSpPr>
            <p:nvPr/>
          </p:nvSpPr>
          <p:spPr bwMode="auto">
            <a:xfrm>
              <a:off x="1632" y="1104"/>
              <a:ext cx="2496" cy="96"/>
            </a:xfrm>
            <a:prstGeom prst="flowChartTerminator">
              <a:avLst/>
            </a:prstGeom>
            <a:noFill/>
            <a:ln w="19050">
              <a:solidFill>
                <a:srgbClr val="FF99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0" name="Oval 5"/>
            <p:cNvSpPr>
              <a:spLocks noChangeArrowheads="1"/>
            </p:cNvSpPr>
            <p:nvPr/>
          </p:nvSpPr>
          <p:spPr bwMode="auto">
            <a:xfrm>
              <a:off x="2784" y="43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1" name="Oval 6"/>
            <p:cNvSpPr>
              <a:spLocks noChangeArrowheads="1"/>
            </p:cNvSpPr>
            <p:nvPr/>
          </p:nvSpPr>
          <p:spPr bwMode="auto">
            <a:xfrm>
              <a:off x="1584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2" name="Oval 7"/>
            <p:cNvSpPr>
              <a:spLocks noChangeArrowheads="1"/>
            </p:cNvSpPr>
            <p:nvPr/>
          </p:nvSpPr>
          <p:spPr bwMode="auto">
            <a:xfrm>
              <a:off x="2304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3" name="Oval 8"/>
            <p:cNvSpPr>
              <a:spLocks noChangeArrowheads="1"/>
            </p:cNvSpPr>
            <p:nvPr/>
          </p:nvSpPr>
          <p:spPr bwMode="auto">
            <a:xfrm>
              <a:off x="1920" y="7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4" name="Line 9"/>
            <p:cNvSpPr>
              <a:spLocks noChangeShapeType="1"/>
            </p:cNvSpPr>
            <p:nvPr/>
          </p:nvSpPr>
          <p:spPr bwMode="auto">
            <a:xfrm flipH="1">
              <a:off x="2016" y="480"/>
              <a:ext cx="768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5" name="Line 10"/>
            <p:cNvSpPr>
              <a:spLocks noChangeShapeType="1"/>
            </p:cNvSpPr>
            <p:nvPr/>
          </p:nvSpPr>
          <p:spPr bwMode="auto">
            <a:xfrm flipH="1">
              <a:off x="1632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6" name="Line 11"/>
            <p:cNvSpPr>
              <a:spLocks noChangeShapeType="1"/>
            </p:cNvSpPr>
            <p:nvPr/>
          </p:nvSpPr>
          <p:spPr bwMode="auto">
            <a:xfrm flipH="1" flipV="1">
              <a:off x="1968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7" name="Line 12"/>
            <p:cNvSpPr>
              <a:spLocks noChangeShapeType="1"/>
            </p:cNvSpPr>
            <p:nvPr/>
          </p:nvSpPr>
          <p:spPr bwMode="auto">
            <a:xfrm>
              <a:off x="2880" y="480"/>
              <a:ext cx="864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8" name="Oval 13"/>
            <p:cNvSpPr>
              <a:spLocks noChangeArrowheads="1"/>
            </p:cNvSpPr>
            <p:nvPr/>
          </p:nvSpPr>
          <p:spPr bwMode="auto">
            <a:xfrm>
              <a:off x="1344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89" name="Oval 14"/>
            <p:cNvSpPr>
              <a:spLocks noChangeArrowheads="1"/>
            </p:cNvSpPr>
            <p:nvPr/>
          </p:nvSpPr>
          <p:spPr bwMode="auto">
            <a:xfrm>
              <a:off x="187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0" name="Line 15"/>
            <p:cNvSpPr>
              <a:spLocks noChangeShapeType="1"/>
            </p:cNvSpPr>
            <p:nvPr/>
          </p:nvSpPr>
          <p:spPr bwMode="auto">
            <a:xfrm flipH="1">
              <a:off x="139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1" name="Line 16"/>
            <p:cNvSpPr>
              <a:spLocks noChangeShapeType="1"/>
            </p:cNvSpPr>
            <p:nvPr/>
          </p:nvSpPr>
          <p:spPr bwMode="auto">
            <a:xfrm flipH="1" flipV="1">
              <a:off x="163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2" name="Oval 17"/>
            <p:cNvSpPr>
              <a:spLocks noChangeArrowheads="1"/>
            </p:cNvSpPr>
            <p:nvPr/>
          </p:nvSpPr>
          <p:spPr bwMode="auto">
            <a:xfrm>
              <a:off x="2064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3" name="Oval 18"/>
            <p:cNvSpPr>
              <a:spLocks noChangeArrowheads="1"/>
            </p:cNvSpPr>
            <p:nvPr/>
          </p:nvSpPr>
          <p:spPr bwMode="auto">
            <a:xfrm>
              <a:off x="259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4" name="Line 19"/>
            <p:cNvSpPr>
              <a:spLocks noChangeShapeType="1"/>
            </p:cNvSpPr>
            <p:nvPr/>
          </p:nvSpPr>
          <p:spPr bwMode="auto">
            <a:xfrm flipH="1">
              <a:off x="211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5" name="Line 20"/>
            <p:cNvSpPr>
              <a:spLocks noChangeShapeType="1"/>
            </p:cNvSpPr>
            <p:nvPr/>
          </p:nvSpPr>
          <p:spPr bwMode="auto">
            <a:xfrm flipH="1" flipV="1">
              <a:off x="2352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6" name="Oval 21"/>
            <p:cNvSpPr>
              <a:spLocks noChangeArrowheads="1"/>
            </p:cNvSpPr>
            <p:nvPr/>
          </p:nvSpPr>
          <p:spPr bwMode="auto">
            <a:xfrm>
              <a:off x="3360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7" name="Oval 22"/>
            <p:cNvSpPr>
              <a:spLocks noChangeArrowheads="1"/>
            </p:cNvSpPr>
            <p:nvPr/>
          </p:nvSpPr>
          <p:spPr bwMode="auto">
            <a:xfrm>
              <a:off x="4080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8" name="Oval 23"/>
            <p:cNvSpPr>
              <a:spLocks noChangeArrowheads="1"/>
            </p:cNvSpPr>
            <p:nvPr/>
          </p:nvSpPr>
          <p:spPr bwMode="auto">
            <a:xfrm>
              <a:off x="3696" y="76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99" name="Line 24"/>
            <p:cNvSpPr>
              <a:spLocks noChangeShapeType="1"/>
            </p:cNvSpPr>
            <p:nvPr/>
          </p:nvSpPr>
          <p:spPr bwMode="auto">
            <a:xfrm flipH="1">
              <a:off x="3408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0" name="Line 25"/>
            <p:cNvSpPr>
              <a:spLocks noChangeShapeType="1"/>
            </p:cNvSpPr>
            <p:nvPr/>
          </p:nvSpPr>
          <p:spPr bwMode="auto">
            <a:xfrm flipH="1" flipV="1">
              <a:off x="3744" y="864"/>
              <a:ext cx="336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1" name="Oval 26"/>
            <p:cNvSpPr>
              <a:spLocks noChangeArrowheads="1"/>
            </p:cNvSpPr>
            <p:nvPr/>
          </p:nvSpPr>
          <p:spPr bwMode="auto">
            <a:xfrm>
              <a:off x="3120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2" name="Oval 27"/>
            <p:cNvSpPr>
              <a:spLocks noChangeArrowheads="1"/>
            </p:cNvSpPr>
            <p:nvPr/>
          </p:nvSpPr>
          <p:spPr bwMode="auto">
            <a:xfrm>
              <a:off x="364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3" name="Line 28"/>
            <p:cNvSpPr>
              <a:spLocks noChangeShapeType="1"/>
            </p:cNvSpPr>
            <p:nvPr/>
          </p:nvSpPr>
          <p:spPr bwMode="auto">
            <a:xfrm flipH="1">
              <a:off x="316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4" name="Line 29"/>
            <p:cNvSpPr>
              <a:spLocks noChangeShapeType="1"/>
            </p:cNvSpPr>
            <p:nvPr/>
          </p:nvSpPr>
          <p:spPr bwMode="auto">
            <a:xfrm flipH="1" flipV="1">
              <a:off x="340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5" name="Oval 30"/>
            <p:cNvSpPr>
              <a:spLocks noChangeArrowheads="1"/>
            </p:cNvSpPr>
            <p:nvPr/>
          </p:nvSpPr>
          <p:spPr bwMode="auto">
            <a:xfrm>
              <a:off x="3840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6" name="Oval 31"/>
            <p:cNvSpPr>
              <a:spLocks noChangeArrowheads="1"/>
            </p:cNvSpPr>
            <p:nvPr/>
          </p:nvSpPr>
          <p:spPr bwMode="auto">
            <a:xfrm>
              <a:off x="436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7" name="Line 32"/>
            <p:cNvSpPr>
              <a:spLocks noChangeShapeType="1"/>
            </p:cNvSpPr>
            <p:nvPr/>
          </p:nvSpPr>
          <p:spPr bwMode="auto">
            <a:xfrm flipH="1">
              <a:off x="388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8" name="Line 33"/>
            <p:cNvSpPr>
              <a:spLocks noChangeShapeType="1"/>
            </p:cNvSpPr>
            <p:nvPr/>
          </p:nvSpPr>
          <p:spPr bwMode="auto">
            <a:xfrm flipH="1" flipV="1">
              <a:off x="4128" y="1248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9" name="Text Box 34"/>
            <p:cNvSpPr txBox="1">
              <a:spLocks noChangeArrowheads="1"/>
            </p:cNvSpPr>
            <p:nvPr/>
          </p:nvSpPr>
          <p:spPr bwMode="auto">
            <a:xfrm>
              <a:off x="659" y="576"/>
              <a:ext cx="349" cy="67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带环树</a:t>
              </a:r>
            </a:p>
          </p:txBody>
        </p:sp>
        <p:sp>
          <p:nvSpPr>
            <p:cNvPr id="184410" name="Line 35"/>
            <p:cNvSpPr>
              <a:spLocks noChangeShapeType="1"/>
            </p:cNvSpPr>
            <p:nvPr/>
          </p:nvSpPr>
          <p:spPr bwMode="auto">
            <a:xfrm flipH="1">
              <a:off x="2016" y="816"/>
              <a:ext cx="1680" cy="0"/>
            </a:xfrm>
            <a:prstGeom prst="line">
              <a:avLst/>
            </a:prstGeom>
            <a:noFill/>
            <a:ln w="19050">
              <a:solidFill>
                <a:srgbClr val="FF99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grpSp>
        <p:nvGrpSpPr>
          <p:cNvPr id="3" name="Group 36"/>
          <p:cNvGrpSpPr>
            <a:grpSpLocks/>
          </p:cNvGrpSpPr>
          <p:nvPr/>
        </p:nvGrpSpPr>
        <p:grpSpPr bwMode="auto">
          <a:xfrm>
            <a:off x="741363" y="3698875"/>
            <a:ext cx="6938963" cy="2438400"/>
            <a:chOff x="573" y="2064"/>
            <a:chExt cx="4371" cy="1536"/>
          </a:xfrm>
        </p:grpSpPr>
        <p:sp>
          <p:nvSpPr>
            <p:cNvPr id="184326" name="Rectangle 37" descr="25%"/>
            <p:cNvSpPr>
              <a:spLocks noChangeArrowheads="1"/>
            </p:cNvSpPr>
            <p:nvPr/>
          </p:nvSpPr>
          <p:spPr bwMode="auto">
            <a:xfrm>
              <a:off x="2640" y="2064"/>
              <a:ext cx="768" cy="288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27" name="Rectangle 38" descr="25%"/>
            <p:cNvSpPr>
              <a:spLocks noChangeArrowheads="1"/>
            </p:cNvSpPr>
            <p:nvPr/>
          </p:nvSpPr>
          <p:spPr bwMode="auto">
            <a:xfrm>
              <a:off x="1680" y="2592"/>
              <a:ext cx="528" cy="240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28" name="Rectangle 39" descr="25%"/>
            <p:cNvSpPr>
              <a:spLocks noChangeArrowheads="1"/>
            </p:cNvSpPr>
            <p:nvPr/>
          </p:nvSpPr>
          <p:spPr bwMode="auto">
            <a:xfrm>
              <a:off x="1200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29" name="Line 40"/>
            <p:cNvSpPr>
              <a:spLocks noChangeShapeType="1"/>
            </p:cNvSpPr>
            <p:nvPr/>
          </p:nvSpPr>
          <p:spPr bwMode="auto">
            <a:xfrm>
              <a:off x="1776" y="2112"/>
              <a:ext cx="86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0" name="Line 41"/>
            <p:cNvSpPr>
              <a:spLocks noChangeShapeType="1"/>
            </p:cNvSpPr>
            <p:nvPr/>
          </p:nvSpPr>
          <p:spPr bwMode="auto">
            <a:xfrm>
              <a:off x="1920" y="2208"/>
              <a:ext cx="72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1" name="Line 42"/>
            <p:cNvSpPr>
              <a:spLocks noChangeShapeType="1"/>
            </p:cNvSpPr>
            <p:nvPr/>
          </p:nvSpPr>
          <p:spPr bwMode="auto">
            <a:xfrm>
              <a:off x="2064" y="2304"/>
              <a:ext cx="576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2" name="Line 43"/>
            <p:cNvSpPr>
              <a:spLocks noChangeShapeType="1"/>
            </p:cNvSpPr>
            <p:nvPr/>
          </p:nvSpPr>
          <p:spPr bwMode="auto">
            <a:xfrm>
              <a:off x="2064" y="2304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3" name="Line 44"/>
            <p:cNvSpPr>
              <a:spLocks noChangeShapeType="1"/>
            </p:cNvSpPr>
            <p:nvPr/>
          </p:nvSpPr>
          <p:spPr bwMode="auto">
            <a:xfrm>
              <a:off x="1920" y="2208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4" name="Line 45"/>
            <p:cNvSpPr>
              <a:spLocks noChangeShapeType="1"/>
            </p:cNvSpPr>
            <p:nvPr/>
          </p:nvSpPr>
          <p:spPr bwMode="auto">
            <a:xfrm>
              <a:off x="1776" y="2112"/>
              <a:ext cx="0" cy="48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5" name="Line 46"/>
            <p:cNvSpPr>
              <a:spLocks noChangeShapeType="1"/>
            </p:cNvSpPr>
            <p:nvPr/>
          </p:nvSpPr>
          <p:spPr bwMode="auto">
            <a:xfrm>
              <a:off x="1296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6" name="Line 47"/>
            <p:cNvSpPr>
              <a:spLocks noChangeShapeType="1"/>
            </p:cNvSpPr>
            <p:nvPr/>
          </p:nvSpPr>
          <p:spPr bwMode="auto">
            <a:xfrm>
              <a:off x="1440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7" name="Line 48"/>
            <p:cNvSpPr>
              <a:spLocks noChangeShapeType="1"/>
            </p:cNvSpPr>
            <p:nvPr/>
          </p:nvSpPr>
          <p:spPr bwMode="auto">
            <a:xfrm>
              <a:off x="1440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8" name="Line 49"/>
            <p:cNvSpPr>
              <a:spLocks noChangeShapeType="1"/>
            </p:cNvSpPr>
            <p:nvPr/>
          </p:nvSpPr>
          <p:spPr bwMode="auto">
            <a:xfrm>
              <a:off x="1296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39" name="Line 50"/>
            <p:cNvSpPr>
              <a:spLocks noChangeShapeType="1"/>
            </p:cNvSpPr>
            <p:nvPr/>
          </p:nvSpPr>
          <p:spPr bwMode="auto">
            <a:xfrm>
              <a:off x="2208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0" name="Line 51"/>
            <p:cNvSpPr>
              <a:spLocks noChangeShapeType="1"/>
            </p:cNvSpPr>
            <p:nvPr/>
          </p:nvSpPr>
          <p:spPr bwMode="auto">
            <a:xfrm>
              <a:off x="2208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1" name="Rectangle 52" descr="25%"/>
            <p:cNvSpPr>
              <a:spLocks noChangeArrowheads="1"/>
            </p:cNvSpPr>
            <p:nvPr/>
          </p:nvSpPr>
          <p:spPr bwMode="auto">
            <a:xfrm>
              <a:off x="2352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2" name="Line 53"/>
            <p:cNvSpPr>
              <a:spLocks noChangeShapeType="1"/>
            </p:cNvSpPr>
            <p:nvPr/>
          </p:nvSpPr>
          <p:spPr bwMode="auto">
            <a:xfrm>
              <a:off x="2448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3" name="Line 54"/>
            <p:cNvSpPr>
              <a:spLocks noChangeShapeType="1"/>
            </p:cNvSpPr>
            <p:nvPr/>
          </p:nvSpPr>
          <p:spPr bwMode="auto">
            <a:xfrm>
              <a:off x="2592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4" name="Rectangle 55" descr="25%"/>
            <p:cNvSpPr>
              <a:spLocks noChangeArrowheads="1"/>
            </p:cNvSpPr>
            <p:nvPr/>
          </p:nvSpPr>
          <p:spPr bwMode="auto">
            <a:xfrm>
              <a:off x="3840" y="2592"/>
              <a:ext cx="528" cy="240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5" name="Rectangle 56" descr="25%"/>
            <p:cNvSpPr>
              <a:spLocks noChangeArrowheads="1"/>
            </p:cNvSpPr>
            <p:nvPr/>
          </p:nvSpPr>
          <p:spPr bwMode="auto">
            <a:xfrm>
              <a:off x="3360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6" name="Line 57"/>
            <p:cNvSpPr>
              <a:spLocks noChangeShapeType="1"/>
            </p:cNvSpPr>
            <p:nvPr/>
          </p:nvSpPr>
          <p:spPr bwMode="auto">
            <a:xfrm>
              <a:off x="3408" y="2112"/>
              <a:ext cx="86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7" name="Line 58"/>
            <p:cNvSpPr>
              <a:spLocks noChangeShapeType="1"/>
            </p:cNvSpPr>
            <p:nvPr/>
          </p:nvSpPr>
          <p:spPr bwMode="auto">
            <a:xfrm>
              <a:off x="3408" y="2208"/>
              <a:ext cx="72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8" name="Line 59"/>
            <p:cNvSpPr>
              <a:spLocks noChangeShapeType="1"/>
            </p:cNvSpPr>
            <p:nvPr/>
          </p:nvSpPr>
          <p:spPr bwMode="auto">
            <a:xfrm>
              <a:off x="3408" y="2304"/>
              <a:ext cx="576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49" name="Line 60"/>
            <p:cNvSpPr>
              <a:spLocks noChangeShapeType="1"/>
            </p:cNvSpPr>
            <p:nvPr/>
          </p:nvSpPr>
          <p:spPr bwMode="auto">
            <a:xfrm>
              <a:off x="3984" y="2304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0" name="Line 61"/>
            <p:cNvSpPr>
              <a:spLocks noChangeShapeType="1"/>
            </p:cNvSpPr>
            <p:nvPr/>
          </p:nvSpPr>
          <p:spPr bwMode="auto">
            <a:xfrm>
              <a:off x="4128" y="2208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1" name="Line 62"/>
            <p:cNvSpPr>
              <a:spLocks noChangeShapeType="1"/>
            </p:cNvSpPr>
            <p:nvPr/>
          </p:nvSpPr>
          <p:spPr bwMode="auto">
            <a:xfrm>
              <a:off x="4272" y="2112"/>
              <a:ext cx="0" cy="48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2" name="Line 63"/>
            <p:cNvSpPr>
              <a:spLocks noChangeShapeType="1"/>
            </p:cNvSpPr>
            <p:nvPr/>
          </p:nvSpPr>
          <p:spPr bwMode="auto">
            <a:xfrm>
              <a:off x="3456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3" name="Line 64"/>
            <p:cNvSpPr>
              <a:spLocks noChangeShapeType="1"/>
            </p:cNvSpPr>
            <p:nvPr/>
          </p:nvSpPr>
          <p:spPr bwMode="auto">
            <a:xfrm>
              <a:off x="3600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4" name="Line 65"/>
            <p:cNvSpPr>
              <a:spLocks noChangeShapeType="1"/>
            </p:cNvSpPr>
            <p:nvPr/>
          </p:nvSpPr>
          <p:spPr bwMode="auto">
            <a:xfrm>
              <a:off x="3600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5" name="Line 66"/>
            <p:cNvSpPr>
              <a:spLocks noChangeShapeType="1"/>
            </p:cNvSpPr>
            <p:nvPr/>
          </p:nvSpPr>
          <p:spPr bwMode="auto">
            <a:xfrm>
              <a:off x="3456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6" name="Line 67"/>
            <p:cNvSpPr>
              <a:spLocks noChangeShapeType="1"/>
            </p:cNvSpPr>
            <p:nvPr/>
          </p:nvSpPr>
          <p:spPr bwMode="auto">
            <a:xfrm>
              <a:off x="4368" y="2640"/>
              <a:ext cx="384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7" name="Line 68"/>
            <p:cNvSpPr>
              <a:spLocks noChangeShapeType="1"/>
            </p:cNvSpPr>
            <p:nvPr/>
          </p:nvSpPr>
          <p:spPr bwMode="auto">
            <a:xfrm>
              <a:off x="4368" y="2736"/>
              <a:ext cx="24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8" name="Rectangle 69" descr="25%"/>
            <p:cNvSpPr>
              <a:spLocks noChangeArrowheads="1"/>
            </p:cNvSpPr>
            <p:nvPr/>
          </p:nvSpPr>
          <p:spPr bwMode="auto">
            <a:xfrm>
              <a:off x="4512" y="3024"/>
              <a:ext cx="336" cy="192"/>
            </a:xfrm>
            <a:prstGeom prst="rect">
              <a:avLst/>
            </a:prstGeom>
            <a:pattFill prst="pct25">
              <a:fgClr>
                <a:srgbClr val="CCFF99"/>
              </a:fgClr>
              <a:bgClr>
                <a:srgbClr val="000000"/>
              </a:bgClr>
            </a:pattFill>
            <a:ln w="9525">
              <a:solidFill>
                <a:srgbClr val="CCFF99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59" name="Line 70"/>
            <p:cNvSpPr>
              <a:spLocks noChangeShapeType="1"/>
            </p:cNvSpPr>
            <p:nvPr/>
          </p:nvSpPr>
          <p:spPr bwMode="auto">
            <a:xfrm>
              <a:off x="4608" y="2736"/>
              <a:ext cx="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0" name="Line 71"/>
            <p:cNvSpPr>
              <a:spLocks noChangeShapeType="1"/>
            </p:cNvSpPr>
            <p:nvPr/>
          </p:nvSpPr>
          <p:spPr bwMode="auto">
            <a:xfrm>
              <a:off x="4752" y="2640"/>
              <a:ext cx="0" cy="38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1" name="Line 72"/>
            <p:cNvSpPr>
              <a:spLocks noChangeShapeType="1"/>
            </p:cNvSpPr>
            <p:nvPr/>
          </p:nvSpPr>
          <p:spPr bwMode="auto">
            <a:xfrm flipH="1">
              <a:off x="115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2" name="Line 73"/>
            <p:cNvSpPr>
              <a:spLocks noChangeShapeType="1"/>
            </p:cNvSpPr>
            <p:nvPr/>
          </p:nvSpPr>
          <p:spPr bwMode="auto">
            <a:xfrm>
              <a:off x="1344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3" name="Oval 74"/>
            <p:cNvSpPr>
              <a:spLocks noChangeArrowheads="1"/>
            </p:cNvSpPr>
            <p:nvPr/>
          </p:nvSpPr>
          <p:spPr bwMode="auto">
            <a:xfrm>
              <a:off x="1104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4" name="Oval 75"/>
            <p:cNvSpPr>
              <a:spLocks noChangeArrowheads="1"/>
            </p:cNvSpPr>
            <p:nvPr/>
          </p:nvSpPr>
          <p:spPr bwMode="auto">
            <a:xfrm>
              <a:off x="1488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5" name="Line 76"/>
            <p:cNvSpPr>
              <a:spLocks noChangeShapeType="1"/>
            </p:cNvSpPr>
            <p:nvPr/>
          </p:nvSpPr>
          <p:spPr bwMode="auto">
            <a:xfrm flipH="1">
              <a:off x="235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6" name="Line 77"/>
            <p:cNvSpPr>
              <a:spLocks noChangeShapeType="1"/>
            </p:cNvSpPr>
            <p:nvPr/>
          </p:nvSpPr>
          <p:spPr bwMode="auto">
            <a:xfrm>
              <a:off x="2544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7" name="Oval 78"/>
            <p:cNvSpPr>
              <a:spLocks noChangeArrowheads="1"/>
            </p:cNvSpPr>
            <p:nvPr/>
          </p:nvSpPr>
          <p:spPr bwMode="auto">
            <a:xfrm>
              <a:off x="2304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8" name="Oval 79"/>
            <p:cNvSpPr>
              <a:spLocks noChangeArrowheads="1"/>
            </p:cNvSpPr>
            <p:nvPr/>
          </p:nvSpPr>
          <p:spPr bwMode="auto">
            <a:xfrm>
              <a:off x="2688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69" name="Line 80"/>
            <p:cNvSpPr>
              <a:spLocks noChangeShapeType="1"/>
            </p:cNvSpPr>
            <p:nvPr/>
          </p:nvSpPr>
          <p:spPr bwMode="auto">
            <a:xfrm flipH="1">
              <a:off x="3360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0" name="Line 81"/>
            <p:cNvSpPr>
              <a:spLocks noChangeShapeType="1"/>
            </p:cNvSpPr>
            <p:nvPr/>
          </p:nvSpPr>
          <p:spPr bwMode="auto">
            <a:xfrm>
              <a:off x="355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1" name="Oval 82"/>
            <p:cNvSpPr>
              <a:spLocks noChangeArrowheads="1"/>
            </p:cNvSpPr>
            <p:nvPr/>
          </p:nvSpPr>
          <p:spPr bwMode="auto">
            <a:xfrm>
              <a:off x="3312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2" name="Oval 83"/>
            <p:cNvSpPr>
              <a:spLocks noChangeArrowheads="1"/>
            </p:cNvSpPr>
            <p:nvPr/>
          </p:nvSpPr>
          <p:spPr bwMode="auto">
            <a:xfrm>
              <a:off x="3696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3" name="Line 84"/>
            <p:cNvSpPr>
              <a:spLocks noChangeShapeType="1"/>
            </p:cNvSpPr>
            <p:nvPr/>
          </p:nvSpPr>
          <p:spPr bwMode="auto">
            <a:xfrm flipH="1">
              <a:off x="4512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4" name="Line 85"/>
            <p:cNvSpPr>
              <a:spLocks noChangeShapeType="1"/>
            </p:cNvSpPr>
            <p:nvPr/>
          </p:nvSpPr>
          <p:spPr bwMode="auto">
            <a:xfrm>
              <a:off x="4704" y="3216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5" name="Oval 86"/>
            <p:cNvSpPr>
              <a:spLocks noChangeArrowheads="1"/>
            </p:cNvSpPr>
            <p:nvPr/>
          </p:nvSpPr>
          <p:spPr bwMode="auto">
            <a:xfrm>
              <a:off x="4464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6" name="Oval 87"/>
            <p:cNvSpPr>
              <a:spLocks noChangeArrowheads="1"/>
            </p:cNvSpPr>
            <p:nvPr/>
          </p:nvSpPr>
          <p:spPr bwMode="auto">
            <a:xfrm>
              <a:off x="4848" y="35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377" name="Text Box 88"/>
            <p:cNvSpPr txBox="1">
              <a:spLocks noChangeArrowheads="1"/>
            </p:cNvSpPr>
            <p:nvPr/>
          </p:nvSpPr>
          <p:spPr bwMode="auto">
            <a:xfrm>
              <a:off x="573" y="2256"/>
              <a:ext cx="349" cy="91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eaVert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dirty="0">
                  <a:solidFill>
                    <a:srgbClr val="003399"/>
                  </a:solidFill>
                  <a:ea typeface="宋体" pitchFamily="2" charset="-122"/>
                </a:rPr>
                <a:t>二叉胖树</a:t>
              </a:r>
            </a:p>
          </p:txBody>
        </p:sp>
      </p:grpSp>
      <p:sp>
        <p:nvSpPr>
          <p:cNvPr id="184324" name="Rectangle 92"/>
          <p:cNvSpPr>
            <a:spLocks noChangeArrowheads="1"/>
          </p:cNvSpPr>
          <p:nvPr/>
        </p:nvSpPr>
        <p:spPr bwMode="auto">
          <a:xfrm>
            <a:off x="0" y="1268413"/>
            <a:ext cx="8621713" cy="5397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 dirty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树的扩展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 dirty="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91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2" name="灯片编号占位符 9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51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87706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346" name="Rectangle 5"/>
          <p:cNvSpPr>
            <a:spLocks noChangeArrowheads="1"/>
          </p:cNvSpPr>
          <p:nvPr/>
        </p:nvSpPr>
        <p:spPr bwMode="auto">
          <a:xfrm>
            <a:off x="0" y="4643438"/>
            <a:ext cx="8915400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星形实际上是一种二层树（如右图）。有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个结点的星形网络，有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 - 1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，最大结点度为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 - 1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</a:t>
            </a:r>
            <a:r>
              <a:rPr kumimoji="0" lang="zh-CN" altLang="en-US" sz="2800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非对称。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	</a:t>
            </a:r>
          </a:p>
        </p:txBody>
      </p:sp>
      <p:grpSp>
        <p:nvGrpSpPr>
          <p:cNvPr id="185347" name="Group 6"/>
          <p:cNvGrpSpPr>
            <a:grpSpLocks/>
          </p:cNvGrpSpPr>
          <p:nvPr/>
        </p:nvGrpSpPr>
        <p:grpSpPr bwMode="auto">
          <a:xfrm>
            <a:off x="711200" y="1930400"/>
            <a:ext cx="7696200" cy="2362200"/>
            <a:chOff x="768" y="576"/>
            <a:chExt cx="4848" cy="1488"/>
          </a:xfrm>
        </p:grpSpPr>
        <p:grpSp>
          <p:nvGrpSpPr>
            <p:cNvPr id="185350" name="Group 7"/>
            <p:cNvGrpSpPr>
              <a:grpSpLocks/>
            </p:cNvGrpSpPr>
            <p:nvPr/>
          </p:nvGrpSpPr>
          <p:grpSpPr bwMode="auto">
            <a:xfrm>
              <a:off x="768" y="576"/>
              <a:ext cx="1488" cy="1488"/>
              <a:chOff x="1968" y="528"/>
              <a:chExt cx="1488" cy="1488"/>
            </a:xfrm>
          </p:grpSpPr>
          <p:sp>
            <p:nvSpPr>
              <p:cNvPr id="185370" name="Line 8"/>
              <p:cNvSpPr>
                <a:spLocks noChangeShapeType="1"/>
              </p:cNvSpPr>
              <p:nvPr/>
            </p:nvSpPr>
            <p:spPr bwMode="auto">
              <a:xfrm>
                <a:off x="2688" y="624"/>
                <a:ext cx="0" cy="1296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1" name="Line 9"/>
              <p:cNvSpPr>
                <a:spLocks noChangeShapeType="1"/>
              </p:cNvSpPr>
              <p:nvPr/>
            </p:nvSpPr>
            <p:spPr bwMode="auto">
              <a:xfrm>
                <a:off x="2064" y="1296"/>
                <a:ext cx="1296" cy="0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2" name="Line 10"/>
              <p:cNvSpPr>
                <a:spLocks noChangeShapeType="1"/>
              </p:cNvSpPr>
              <p:nvPr/>
            </p:nvSpPr>
            <p:spPr bwMode="auto">
              <a:xfrm flipV="1">
                <a:off x="2256" y="816"/>
                <a:ext cx="912" cy="912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3" name="Line 11"/>
              <p:cNvSpPr>
                <a:spLocks noChangeShapeType="1"/>
              </p:cNvSpPr>
              <p:nvPr/>
            </p:nvSpPr>
            <p:spPr bwMode="auto">
              <a:xfrm>
                <a:off x="2256" y="864"/>
                <a:ext cx="912" cy="864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4" name="Oval 12"/>
              <p:cNvSpPr>
                <a:spLocks noChangeArrowheads="1"/>
              </p:cNvSpPr>
              <p:nvPr/>
            </p:nvSpPr>
            <p:spPr bwMode="auto">
              <a:xfrm>
                <a:off x="264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5" name="Oval 13"/>
              <p:cNvSpPr>
                <a:spLocks noChangeArrowheads="1"/>
              </p:cNvSpPr>
              <p:nvPr/>
            </p:nvSpPr>
            <p:spPr bwMode="auto">
              <a:xfrm>
                <a:off x="2640" y="52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6" name="Oval 14"/>
              <p:cNvSpPr>
                <a:spLocks noChangeArrowheads="1"/>
              </p:cNvSpPr>
              <p:nvPr/>
            </p:nvSpPr>
            <p:spPr bwMode="auto">
              <a:xfrm>
                <a:off x="2640" y="192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7" name="Oval 15"/>
              <p:cNvSpPr>
                <a:spLocks noChangeArrowheads="1"/>
              </p:cNvSpPr>
              <p:nvPr/>
            </p:nvSpPr>
            <p:spPr bwMode="auto">
              <a:xfrm>
                <a:off x="1968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8" name="Oval 16"/>
              <p:cNvSpPr>
                <a:spLocks noChangeArrowheads="1"/>
              </p:cNvSpPr>
              <p:nvPr/>
            </p:nvSpPr>
            <p:spPr bwMode="auto">
              <a:xfrm>
                <a:off x="336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79" name="Oval 17"/>
              <p:cNvSpPr>
                <a:spLocks noChangeArrowheads="1"/>
              </p:cNvSpPr>
              <p:nvPr/>
            </p:nvSpPr>
            <p:spPr bwMode="auto">
              <a:xfrm>
                <a:off x="2160" y="76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80" name="Oval 18"/>
              <p:cNvSpPr>
                <a:spLocks noChangeArrowheads="1"/>
              </p:cNvSpPr>
              <p:nvPr/>
            </p:nvSpPr>
            <p:spPr bwMode="auto">
              <a:xfrm>
                <a:off x="3168" y="76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81" name="Oval 19"/>
              <p:cNvSpPr>
                <a:spLocks noChangeArrowheads="1"/>
              </p:cNvSpPr>
              <p:nvPr/>
            </p:nvSpPr>
            <p:spPr bwMode="auto">
              <a:xfrm>
                <a:off x="2160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82" name="Oval 20"/>
              <p:cNvSpPr>
                <a:spLocks noChangeArrowheads="1"/>
              </p:cNvSpPr>
              <p:nvPr/>
            </p:nvSpPr>
            <p:spPr bwMode="auto">
              <a:xfrm>
                <a:off x="3168" y="1680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5351" name="AutoShape 21"/>
            <p:cNvSpPr>
              <a:spLocks noChangeArrowheads="1"/>
            </p:cNvSpPr>
            <p:nvPr/>
          </p:nvSpPr>
          <p:spPr bwMode="auto">
            <a:xfrm>
              <a:off x="2544" y="1248"/>
              <a:ext cx="720" cy="192"/>
            </a:xfrm>
            <a:prstGeom prst="leftRightArrow">
              <a:avLst>
                <a:gd name="adj1" fmla="val 50000"/>
                <a:gd name="adj2" fmla="val 75000"/>
              </a:avLst>
            </a:prstGeom>
            <a:solidFill>
              <a:srgbClr val="FF9900"/>
            </a:solidFill>
            <a:ln w="9525">
              <a:solidFill>
                <a:srgbClr val="FFFFFF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5352" name="Group 22"/>
            <p:cNvGrpSpPr>
              <a:grpSpLocks/>
            </p:cNvGrpSpPr>
            <p:nvPr/>
          </p:nvGrpSpPr>
          <p:grpSpPr bwMode="auto">
            <a:xfrm>
              <a:off x="3312" y="768"/>
              <a:ext cx="2304" cy="1200"/>
              <a:chOff x="3456" y="144"/>
              <a:chExt cx="2304" cy="1200"/>
            </a:xfrm>
          </p:grpSpPr>
          <p:sp>
            <p:nvSpPr>
              <p:cNvPr id="185353" name="Oval 23"/>
              <p:cNvSpPr>
                <a:spLocks noChangeArrowheads="1"/>
              </p:cNvSpPr>
              <p:nvPr/>
            </p:nvSpPr>
            <p:spPr bwMode="auto">
              <a:xfrm>
                <a:off x="4560" y="144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4" name="Oval 24"/>
              <p:cNvSpPr>
                <a:spLocks noChangeArrowheads="1"/>
              </p:cNvSpPr>
              <p:nvPr/>
            </p:nvSpPr>
            <p:spPr bwMode="auto">
              <a:xfrm>
                <a:off x="3456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5" name="Oval 25"/>
              <p:cNvSpPr>
                <a:spLocks noChangeArrowheads="1"/>
              </p:cNvSpPr>
              <p:nvPr/>
            </p:nvSpPr>
            <p:spPr bwMode="auto">
              <a:xfrm>
                <a:off x="3792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6" name="Oval 26"/>
              <p:cNvSpPr>
                <a:spLocks noChangeArrowheads="1"/>
              </p:cNvSpPr>
              <p:nvPr/>
            </p:nvSpPr>
            <p:spPr bwMode="auto">
              <a:xfrm>
                <a:off x="408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7" name="Oval 27"/>
              <p:cNvSpPr>
                <a:spLocks noChangeArrowheads="1"/>
              </p:cNvSpPr>
              <p:nvPr/>
            </p:nvSpPr>
            <p:spPr bwMode="auto">
              <a:xfrm>
                <a:off x="4416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8" name="Oval 28"/>
              <p:cNvSpPr>
                <a:spLocks noChangeArrowheads="1"/>
              </p:cNvSpPr>
              <p:nvPr/>
            </p:nvSpPr>
            <p:spPr bwMode="auto">
              <a:xfrm>
                <a:off x="4704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59" name="Oval 29"/>
              <p:cNvSpPr>
                <a:spLocks noChangeArrowheads="1"/>
              </p:cNvSpPr>
              <p:nvPr/>
            </p:nvSpPr>
            <p:spPr bwMode="auto">
              <a:xfrm>
                <a:off x="5040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0" name="Oval 30"/>
              <p:cNvSpPr>
                <a:spLocks noChangeArrowheads="1"/>
              </p:cNvSpPr>
              <p:nvPr/>
            </p:nvSpPr>
            <p:spPr bwMode="auto">
              <a:xfrm>
                <a:off x="5328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1" name="Oval 31"/>
              <p:cNvSpPr>
                <a:spLocks noChangeArrowheads="1"/>
              </p:cNvSpPr>
              <p:nvPr/>
            </p:nvSpPr>
            <p:spPr bwMode="auto">
              <a:xfrm>
                <a:off x="5664" y="1248"/>
                <a:ext cx="96" cy="96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2" name="Line 32"/>
              <p:cNvSpPr>
                <a:spLocks noChangeShapeType="1"/>
              </p:cNvSpPr>
              <p:nvPr/>
            </p:nvSpPr>
            <p:spPr bwMode="auto">
              <a:xfrm flipH="1">
                <a:off x="3504" y="240"/>
                <a:ext cx="105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3" name="Line 33"/>
              <p:cNvSpPr>
                <a:spLocks noChangeShapeType="1"/>
              </p:cNvSpPr>
              <p:nvPr/>
            </p:nvSpPr>
            <p:spPr bwMode="auto">
              <a:xfrm flipH="1">
                <a:off x="3840" y="240"/>
                <a:ext cx="720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4" name="Line 34"/>
              <p:cNvSpPr>
                <a:spLocks noChangeShapeType="1"/>
              </p:cNvSpPr>
              <p:nvPr/>
            </p:nvSpPr>
            <p:spPr bwMode="auto">
              <a:xfrm flipH="1">
                <a:off x="4128" y="240"/>
                <a:ext cx="432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5" name="Line 35"/>
              <p:cNvSpPr>
                <a:spLocks noChangeShapeType="1"/>
              </p:cNvSpPr>
              <p:nvPr/>
            </p:nvSpPr>
            <p:spPr bwMode="auto">
              <a:xfrm flipH="1">
                <a:off x="4464" y="240"/>
                <a:ext cx="9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6" name="Line 36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9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7" name="Line 37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432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8" name="Line 38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720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5369" name="Line 39"/>
              <p:cNvSpPr>
                <a:spLocks noChangeShapeType="1"/>
              </p:cNvSpPr>
              <p:nvPr/>
            </p:nvSpPr>
            <p:spPr bwMode="auto">
              <a:xfrm>
                <a:off x="4656" y="240"/>
                <a:ext cx="1056" cy="1008"/>
              </a:xfrm>
              <a:prstGeom prst="line">
                <a:avLst/>
              </a:prstGeom>
              <a:noFill/>
              <a:ln w="19050">
                <a:solidFill>
                  <a:srgbClr val="00CC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85348" name="Rectangle 40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星形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39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0" name="灯片编号占位符 3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52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259680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6386" name="Object 5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570694140"/>
              </p:ext>
            </p:extLst>
          </p:nvPr>
        </p:nvGraphicFramePr>
        <p:xfrm>
          <a:off x="6552220" y="4735798"/>
          <a:ext cx="1673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064" name="公式" r:id="rId3" imgW="16235280" imgH="7296840" progId="Equation.3">
                  <p:embed/>
                </p:oleObj>
              </mc:Choice>
              <mc:Fallback>
                <p:oleObj name="公式" r:id="rId3" imgW="16235280" imgH="7296840" progId="Equation.3">
                  <p:embed/>
                  <p:pic>
                    <p:nvPicPr>
                      <p:cNvPr id="0" name="Picture 12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6552220" y="4735798"/>
                        <a:ext cx="1673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6389" name="Rectangle 6"/>
          <p:cNvSpPr>
            <a:spLocks noChangeArrowheads="1"/>
          </p:cNvSpPr>
          <p:nvPr/>
        </p:nvSpPr>
        <p:spPr bwMode="auto">
          <a:xfrm>
            <a:off x="0" y="4779150"/>
            <a:ext cx="8532813" cy="1981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522288"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网又称为网格。有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r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r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网	                 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2N - 2r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（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r-1)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4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</a:t>
            </a:r>
            <a:r>
              <a:rPr kumimoji="0" lang="zh-CN" altLang="en-US" sz="2800" dirty="0" smtClean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非对称。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	</a:t>
            </a:r>
          </a:p>
        </p:txBody>
      </p:sp>
      <p:grpSp>
        <p:nvGrpSpPr>
          <p:cNvPr id="16390" name="Group 7"/>
          <p:cNvGrpSpPr>
            <a:grpSpLocks/>
          </p:cNvGrpSpPr>
          <p:nvPr/>
        </p:nvGrpSpPr>
        <p:grpSpPr bwMode="auto">
          <a:xfrm>
            <a:off x="2636838" y="1538288"/>
            <a:ext cx="3678237" cy="3059112"/>
            <a:chOff x="1488" y="528"/>
            <a:chExt cx="2832" cy="2304"/>
          </a:xfrm>
        </p:grpSpPr>
        <p:sp>
          <p:nvSpPr>
            <p:cNvPr id="16393" name="Line 8"/>
            <p:cNvSpPr>
              <a:spLocks noChangeShapeType="1"/>
            </p:cNvSpPr>
            <p:nvPr/>
          </p:nvSpPr>
          <p:spPr bwMode="auto">
            <a:xfrm>
              <a:off x="1728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4" name="Line 9"/>
            <p:cNvSpPr>
              <a:spLocks noChangeShapeType="1"/>
            </p:cNvSpPr>
            <p:nvPr/>
          </p:nvSpPr>
          <p:spPr bwMode="auto">
            <a:xfrm>
              <a:off x="2064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5" name="Line 10"/>
            <p:cNvSpPr>
              <a:spLocks noChangeShapeType="1"/>
            </p:cNvSpPr>
            <p:nvPr/>
          </p:nvSpPr>
          <p:spPr bwMode="auto">
            <a:xfrm>
              <a:off x="2400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6" name="Line 11"/>
            <p:cNvSpPr>
              <a:spLocks noChangeShapeType="1"/>
            </p:cNvSpPr>
            <p:nvPr/>
          </p:nvSpPr>
          <p:spPr bwMode="auto">
            <a:xfrm>
              <a:off x="2736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7" name="Line 12"/>
            <p:cNvSpPr>
              <a:spLocks noChangeShapeType="1"/>
            </p:cNvSpPr>
            <p:nvPr/>
          </p:nvSpPr>
          <p:spPr bwMode="auto">
            <a:xfrm>
              <a:off x="3024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8" name="Line 13"/>
            <p:cNvSpPr>
              <a:spLocks noChangeShapeType="1"/>
            </p:cNvSpPr>
            <p:nvPr/>
          </p:nvSpPr>
          <p:spPr bwMode="auto">
            <a:xfrm>
              <a:off x="3360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399" name="Line 14"/>
            <p:cNvSpPr>
              <a:spLocks noChangeShapeType="1"/>
            </p:cNvSpPr>
            <p:nvPr/>
          </p:nvSpPr>
          <p:spPr bwMode="auto">
            <a:xfrm>
              <a:off x="3696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0" name="Line 15"/>
            <p:cNvSpPr>
              <a:spLocks noChangeShapeType="1"/>
            </p:cNvSpPr>
            <p:nvPr/>
          </p:nvSpPr>
          <p:spPr bwMode="auto">
            <a:xfrm>
              <a:off x="4032" y="528"/>
              <a:ext cx="0" cy="230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1" name="Line 16"/>
            <p:cNvSpPr>
              <a:spLocks noChangeShapeType="1"/>
            </p:cNvSpPr>
            <p:nvPr/>
          </p:nvSpPr>
          <p:spPr bwMode="auto">
            <a:xfrm>
              <a:off x="1488" y="720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2" name="Oval 17"/>
            <p:cNvSpPr>
              <a:spLocks noChangeArrowheads="1"/>
            </p:cNvSpPr>
            <p:nvPr/>
          </p:nvSpPr>
          <p:spPr bwMode="auto">
            <a:xfrm>
              <a:off x="1680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3" name="Oval 18"/>
            <p:cNvSpPr>
              <a:spLocks noChangeArrowheads="1"/>
            </p:cNvSpPr>
            <p:nvPr/>
          </p:nvSpPr>
          <p:spPr bwMode="auto">
            <a:xfrm>
              <a:off x="2016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4" name="Oval 19"/>
            <p:cNvSpPr>
              <a:spLocks noChangeArrowheads="1"/>
            </p:cNvSpPr>
            <p:nvPr/>
          </p:nvSpPr>
          <p:spPr bwMode="auto">
            <a:xfrm>
              <a:off x="2352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5" name="Oval 20"/>
            <p:cNvSpPr>
              <a:spLocks noChangeArrowheads="1"/>
            </p:cNvSpPr>
            <p:nvPr/>
          </p:nvSpPr>
          <p:spPr bwMode="auto">
            <a:xfrm>
              <a:off x="2688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6" name="Oval 21"/>
            <p:cNvSpPr>
              <a:spLocks noChangeArrowheads="1"/>
            </p:cNvSpPr>
            <p:nvPr/>
          </p:nvSpPr>
          <p:spPr bwMode="auto">
            <a:xfrm>
              <a:off x="2976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7" name="Oval 22"/>
            <p:cNvSpPr>
              <a:spLocks noChangeArrowheads="1"/>
            </p:cNvSpPr>
            <p:nvPr/>
          </p:nvSpPr>
          <p:spPr bwMode="auto">
            <a:xfrm>
              <a:off x="3312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8" name="Oval 23"/>
            <p:cNvSpPr>
              <a:spLocks noChangeArrowheads="1"/>
            </p:cNvSpPr>
            <p:nvPr/>
          </p:nvSpPr>
          <p:spPr bwMode="auto">
            <a:xfrm>
              <a:off x="3648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09" name="Oval 24"/>
            <p:cNvSpPr>
              <a:spLocks noChangeArrowheads="1"/>
            </p:cNvSpPr>
            <p:nvPr/>
          </p:nvSpPr>
          <p:spPr bwMode="auto">
            <a:xfrm>
              <a:off x="3984" y="67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0" name="Line 25"/>
            <p:cNvSpPr>
              <a:spLocks noChangeShapeType="1"/>
            </p:cNvSpPr>
            <p:nvPr/>
          </p:nvSpPr>
          <p:spPr bwMode="auto">
            <a:xfrm>
              <a:off x="1488" y="1008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1" name="Oval 26"/>
            <p:cNvSpPr>
              <a:spLocks noChangeArrowheads="1"/>
            </p:cNvSpPr>
            <p:nvPr/>
          </p:nvSpPr>
          <p:spPr bwMode="auto">
            <a:xfrm>
              <a:off x="1680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2" name="Oval 27"/>
            <p:cNvSpPr>
              <a:spLocks noChangeArrowheads="1"/>
            </p:cNvSpPr>
            <p:nvPr/>
          </p:nvSpPr>
          <p:spPr bwMode="auto">
            <a:xfrm>
              <a:off x="2016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3" name="Oval 28"/>
            <p:cNvSpPr>
              <a:spLocks noChangeArrowheads="1"/>
            </p:cNvSpPr>
            <p:nvPr/>
          </p:nvSpPr>
          <p:spPr bwMode="auto">
            <a:xfrm>
              <a:off x="2352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4" name="Oval 29"/>
            <p:cNvSpPr>
              <a:spLocks noChangeArrowheads="1"/>
            </p:cNvSpPr>
            <p:nvPr/>
          </p:nvSpPr>
          <p:spPr bwMode="auto">
            <a:xfrm>
              <a:off x="2688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5" name="Oval 30"/>
            <p:cNvSpPr>
              <a:spLocks noChangeArrowheads="1"/>
            </p:cNvSpPr>
            <p:nvPr/>
          </p:nvSpPr>
          <p:spPr bwMode="auto">
            <a:xfrm>
              <a:off x="2976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6" name="Oval 31"/>
            <p:cNvSpPr>
              <a:spLocks noChangeArrowheads="1"/>
            </p:cNvSpPr>
            <p:nvPr/>
          </p:nvSpPr>
          <p:spPr bwMode="auto">
            <a:xfrm>
              <a:off x="3312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7" name="Oval 32"/>
            <p:cNvSpPr>
              <a:spLocks noChangeArrowheads="1"/>
            </p:cNvSpPr>
            <p:nvPr/>
          </p:nvSpPr>
          <p:spPr bwMode="auto">
            <a:xfrm>
              <a:off x="3648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8" name="Oval 33"/>
            <p:cNvSpPr>
              <a:spLocks noChangeArrowheads="1"/>
            </p:cNvSpPr>
            <p:nvPr/>
          </p:nvSpPr>
          <p:spPr bwMode="auto">
            <a:xfrm>
              <a:off x="3984" y="96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19" name="Line 34"/>
            <p:cNvSpPr>
              <a:spLocks noChangeShapeType="1"/>
            </p:cNvSpPr>
            <p:nvPr/>
          </p:nvSpPr>
          <p:spPr bwMode="auto">
            <a:xfrm>
              <a:off x="1488" y="1296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0" name="Oval 35"/>
            <p:cNvSpPr>
              <a:spLocks noChangeArrowheads="1"/>
            </p:cNvSpPr>
            <p:nvPr/>
          </p:nvSpPr>
          <p:spPr bwMode="auto">
            <a:xfrm>
              <a:off x="1680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1" name="Oval 36"/>
            <p:cNvSpPr>
              <a:spLocks noChangeArrowheads="1"/>
            </p:cNvSpPr>
            <p:nvPr/>
          </p:nvSpPr>
          <p:spPr bwMode="auto">
            <a:xfrm>
              <a:off x="2016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2" name="Oval 37"/>
            <p:cNvSpPr>
              <a:spLocks noChangeArrowheads="1"/>
            </p:cNvSpPr>
            <p:nvPr/>
          </p:nvSpPr>
          <p:spPr bwMode="auto">
            <a:xfrm>
              <a:off x="2352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3" name="Oval 38"/>
            <p:cNvSpPr>
              <a:spLocks noChangeArrowheads="1"/>
            </p:cNvSpPr>
            <p:nvPr/>
          </p:nvSpPr>
          <p:spPr bwMode="auto">
            <a:xfrm>
              <a:off x="2688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4" name="Oval 39"/>
            <p:cNvSpPr>
              <a:spLocks noChangeArrowheads="1"/>
            </p:cNvSpPr>
            <p:nvPr/>
          </p:nvSpPr>
          <p:spPr bwMode="auto">
            <a:xfrm>
              <a:off x="2976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5" name="Oval 40"/>
            <p:cNvSpPr>
              <a:spLocks noChangeArrowheads="1"/>
            </p:cNvSpPr>
            <p:nvPr/>
          </p:nvSpPr>
          <p:spPr bwMode="auto">
            <a:xfrm>
              <a:off x="3312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6" name="Oval 41"/>
            <p:cNvSpPr>
              <a:spLocks noChangeArrowheads="1"/>
            </p:cNvSpPr>
            <p:nvPr/>
          </p:nvSpPr>
          <p:spPr bwMode="auto">
            <a:xfrm>
              <a:off x="3648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7" name="Oval 42"/>
            <p:cNvSpPr>
              <a:spLocks noChangeArrowheads="1"/>
            </p:cNvSpPr>
            <p:nvPr/>
          </p:nvSpPr>
          <p:spPr bwMode="auto">
            <a:xfrm>
              <a:off x="3984" y="12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8" name="Line 43"/>
            <p:cNvSpPr>
              <a:spLocks noChangeShapeType="1"/>
            </p:cNvSpPr>
            <p:nvPr/>
          </p:nvSpPr>
          <p:spPr bwMode="auto">
            <a:xfrm>
              <a:off x="1488" y="1584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29" name="Oval 44"/>
            <p:cNvSpPr>
              <a:spLocks noChangeArrowheads="1"/>
            </p:cNvSpPr>
            <p:nvPr/>
          </p:nvSpPr>
          <p:spPr bwMode="auto">
            <a:xfrm>
              <a:off x="1680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0" name="Oval 45"/>
            <p:cNvSpPr>
              <a:spLocks noChangeArrowheads="1"/>
            </p:cNvSpPr>
            <p:nvPr/>
          </p:nvSpPr>
          <p:spPr bwMode="auto">
            <a:xfrm>
              <a:off x="2016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1" name="Oval 46"/>
            <p:cNvSpPr>
              <a:spLocks noChangeArrowheads="1"/>
            </p:cNvSpPr>
            <p:nvPr/>
          </p:nvSpPr>
          <p:spPr bwMode="auto">
            <a:xfrm>
              <a:off x="235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2" name="Oval 47"/>
            <p:cNvSpPr>
              <a:spLocks noChangeArrowheads="1"/>
            </p:cNvSpPr>
            <p:nvPr/>
          </p:nvSpPr>
          <p:spPr bwMode="auto">
            <a:xfrm>
              <a:off x="268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3" name="Oval 48"/>
            <p:cNvSpPr>
              <a:spLocks noChangeArrowheads="1"/>
            </p:cNvSpPr>
            <p:nvPr/>
          </p:nvSpPr>
          <p:spPr bwMode="auto">
            <a:xfrm>
              <a:off x="2976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4" name="Oval 49"/>
            <p:cNvSpPr>
              <a:spLocks noChangeArrowheads="1"/>
            </p:cNvSpPr>
            <p:nvPr/>
          </p:nvSpPr>
          <p:spPr bwMode="auto">
            <a:xfrm>
              <a:off x="3312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5" name="Oval 50"/>
            <p:cNvSpPr>
              <a:spLocks noChangeArrowheads="1"/>
            </p:cNvSpPr>
            <p:nvPr/>
          </p:nvSpPr>
          <p:spPr bwMode="auto">
            <a:xfrm>
              <a:off x="3648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6" name="Oval 51"/>
            <p:cNvSpPr>
              <a:spLocks noChangeArrowheads="1"/>
            </p:cNvSpPr>
            <p:nvPr/>
          </p:nvSpPr>
          <p:spPr bwMode="auto">
            <a:xfrm>
              <a:off x="3984" y="153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7" name="Line 52"/>
            <p:cNvSpPr>
              <a:spLocks noChangeShapeType="1"/>
            </p:cNvSpPr>
            <p:nvPr/>
          </p:nvSpPr>
          <p:spPr bwMode="auto">
            <a:xfrm>
              <a:off x="1488" y="1824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8" name="Oval 53"/>
            <p:cNvSpPr>
              <a:spLocks noChangeArrowheads="1"/>
            </p:cNvSpPr>
            <p:nvPr/>
          </p:nvSpPr>
          <p:spPr bwMode="auto">
            <a:xfrm>
              <a:off x="1680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39" name="Oval 54"/>
            <p:cNvSpPr>
              <a:spLocks noChangeArrowheads="1"/>
            </p:cNvSpPr>
            <p:nvPr/>
          </p:nvSpPr>
          <p:spPr bwMode="auto">
            <a:xfrm>
              <a:off x="2016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0" name="Oval 55"/>
            <p:cNvSpPr>
              <a:spLocks noChangeArrowheads="1"/>
            </p:cNvSpPr>
            <p:nvPr/>
          </p:nvSpPr>
          <p:spPr bwMode="auto">
            <a:xfrm>
              <a:off x="2352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1" name="Oval 56"/>
            <p:cNvSpPr>
              <a:spLocks noChangeArrowheads="1"/>
            </p:cNvSpPr>
            <p:nvPr/>
          </p:nvSpPr>
          <p:spPr bwMode="auto">
            <a:xfrm>
              <a:off x="2688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2" name="Oval 57"/>
            <p:cNvSpPr>
              <a:spLocks noChangeArrowheads="1"/>
            </p:cNvSpPr>
            <p:nvPr/>
          </p:nvSpPr>
          <p:spPr bwMode="auto">
            <a:xfrm>
              <a:off x="2976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3" name="Oval 58"/>
            <p:cNvSpPr>
              <a:spLocks noChangeArrowheads="1"/>
            </p:cNvSpPr>
            <p:nvPr/>
          </p:nvSpPr>
          <p:spPr bwMode="auto">
            <a:xfrm>
              <a:off x="3312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4" name="Oval 59"/>
            <p:cNvSpPr>
              <a:spLocks noChangeArrowheads="1"/>
            </p:cNvSpPr>
            <p:nvPr/>
          </p:nvSpPr>
          <p:spPr bwMode="auto">
            <a:xfrm>
              <a:off x="3648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5" name="Oval 60"/>
            <p:cNvSpPr>
              <a:spLocks noChangeArrowheads="1"/>
            </p:cNvSpPr>
            <p:nvPr/>
          </p:nvSpPr>
          <p:spPr bwMode="auto">
            <a:xfrm>
              <a:off x="3984" y="177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6" name="Line 61"/>
            <p:cNvSpPr>
              <a:spLocks noChangeShapeType="1"/>
            </p:cNvSpPr>
            <p:nvPr/>
          </p:nvSpPr>
          <p:spPr bwMode="auto">
            <a:xfrm>
              <a:off x="1488" y="2112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7" name="Oval 62"/>
            <p:cNvSpPr>
              <a:spLocks noChangeArrowheads="1"/>
            </p:cNvSpPr>
            <p:nvPr/>
          </p:nvSpPr>
          <p:spPr bwMode="auto">
            <a:xfrm>
              <a:off x="1680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8" name="Oval 63"/>
            <p:cNvSpPr>
              <a:spLocks noChangeArrowheads="1"/>
            </p:cNvSpPr>
            <p:nvPr/>
          </p:nvSpPr>
          <p:spPr bwMode="auto">
            <a:xfrm>
              <a:off x="2016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49" name="Oval 64"/>
            <p:cNvSpPr>
              <a:spLocks noChangeArrowheads="1"/>
            </p:cNvSpPr>
            <p:nvPr/>
          </p:nvSpPr>
          <p:spPr bwMode="auto">
            <a:xfrm>
              <a:off x="2352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0" name="Oval 65"/>
            <p:cNvSpPr>
              <a:spLocks noChangeArrowheads="1"/>
            </p:cNvSpPr>
            <p:nvPr/>
          </p:nvSpPr>
          <p:spPr bwMode="auto">
            <a:xfrm>
              <a:off x="2688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1" name="Oval 66"/>
            <p:cNvSpPr>
              <a:spLocks noChangeArrowheads="1"/>
            </p:cNvSpPr>
            <p:nvPr/>
          </p:nvSpPr>
          <p:spPr bwMode="auto">
            <a:xfrm>
              <a:off x="2976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2" name="Oval 67"/>
            <p:cNvSpPr>
              <a:spLocks noChangeArrowheads="1"/>
            </p:cNvSpPr>
            <p:nvPr/>
          </p:nvSpPr>
          <p:spPr bwMode="auto">
            <a:xfrm>
              <a:off x="3312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3" name="Oval 68"/>
            <p:cNvSpPr>
              <a:spLocks noChangeArrowheads="1"/>
            </p:cNvSpPr>
            <p:nvPr/>
          </p:nvSpPr>
          <p:spPr bwMode="auto">
            <a:xfrm>
              <a:off x="3648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4" name="Oval 69"/>
            <p:cNvSpPr>
              <a:spLocks noChangeArrowheads="1"/>
            </p:cNvSpPr>
            <p:nvPr/>
          </p:nvSpPr>
          <p:spPr bwMode="auto">
            <a:xfrm>
              <a:off x="3984" y="20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5" name="Line 70"/>
            <p:cNvSpPr>
              <a:spLocks noChangeShapeType="1"/>
            </p:cNvSpPr>
            <p:nvPr/>
          </p:nvSpPr>
          <p:spPr bwMode="auto">
            <a:xfrm>
              <a:off x="1488" y="2400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6" name="Oval 71"/>
            <p:cNvSpPr>
              <a:spLocks noChangeArrowheads="1"/>
            </p:cNvSpPr>
            <p:nvPr/>
          </p:nvSpPr>
          <p:spPr bwMode="auto">
            <a:xfrm>
              <a:off x="1680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7" name="Oval 72"/>
            <p:cNvSpPr>
              <a:spLocks noChangeArrowheads="1"/>
            </p:cNvSpPr>
            <p:nvPr/>
          </p:nvSpPr>
          <p:spPr bwMode="auto">
            <a:xfrm>
              <a:off x="2016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8" name="Oval 73"/>
            <p:cNvSpPr>
              <a:spLocks noChangeArrowheads="1"/>
            </p:cNvSpPr>
            <p:nvPr/>
          </p:nvSpPr>
          <p:spPr bwMode="auto">
            <a:xfrm>
              <a:off x="2352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59" name="Oval 74"/>
            <p:cNvSpPr>
              <a:spLocks noChangeArrowheads="1"/>
            </p:cNvSpPr>
            <p:nvPr/>
          </p:nvSpPr>
          <p:spPr bwMode="auto">
            <a:xfrm>
              <a:off x="2688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0" name="Oval 75"/>
            <p:cNvSpPr>
              <a:spLocks noChangeArrowheads="1"/>
            </p:cNvSpPr>
            <p:nvPr/>
          </p:nvSpPr>
          <p:spPr bwMode="auto">
            <a:xfrm>
              <a:off x="2976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1" name="Oval 76"/>
            <p:cNvSpPr>
              <a:spLocks noChangeArrowheads="1"/>
            </p:cNvSpPr>
            <p:nvPr/>
          </p:nvSpPr>
          <p:spPr bwMode="auto">
            <a:xfrm>
              <a:off x="3312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2" name="Oval 77"/>
            <p:cNvSpPr>
              <a:spLocks noChangeArrowheads="1"/>
            </p:cNvSpPr>
            <p:nvPr/>
          </p:nvSpPr>
          <p:spPr bwMode="auto">
            <a:xfrm>
              <a:off x="3648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3" name="Oval 78"/>
            <p:cNvSpPr>
              <a:spLocks noChangeArrowheads="1"/>
            </p:cNvSpPr>
            <p:nvPr/>
          </p:nvSpPr>
          <p:spPr bwMode="auto">
            <a:xfrm>
              <a:off x="3984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4" name="Line 79"/>
            <p:cNvSpPr>
              <a:spLocks noChangeShapeType="1"/>
            </p:cNvSpPr>
            <p:nvPr/>
          </p:nvSpPr>
          <p:spPr bwMode="auto">
            <a:xfrm>
              <a:off x="1488" y="2688"/>
              <a:ext cx="283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5" name="Oval 80"/>
            <p:cNvSpPr>
              <a:spLocks noChangeArrowheads="1"/>
            </p:cNvSpPr>
            <p:nvPr/>
          </p:nvSpPr>
          <p:spPr bwMode="auto">
            <a:xfrm>
              <a:off x="1680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6" name="Oval 81"/>
            <p:cNvSpPr>
              <a:spLocks noChangeArrowheads="1"/>
            </p:cNvSpPr>
            <p:nvPr/>
          </p:nvSpPr>
          <p:spPr bwMode="auto">
            <a:xfrm>
              <a:off x="2016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7" name="Oval 82"/>
            <p:cNvSpPr>
              <a:spLocks noChangeArrowheads="1"/>
            </p:cNvSpPr>
            <p:nvPr/>
          </p:nvSpPr>
          <p:spPr bwMode="auto">
            <a:xfrm>
              <a:off x="2352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8" name="Oval 83"/>
            <p:cNvSpPr>
              <a:spLocks noChangeArrowheads="1"/>
            </p:cNvSpPr>
            <p:nvPr/>
          </p:nvSpPr>
          <p:spPr bwMode="auto">
            <a:xfrm>
              <a:off x="2688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69" name="Oval 84"/>
            <p:cNvSpPr>
              <a:spLocks noChangeArrowheads="1"/>
            </p:cNvSpPr>
            <p:nvPr/>
          </p:nvSpPr>
          <p:spPr bwMode="auto">
            <a:xfrm>
              <a:off x="2976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70" name="Oval 85"/>
            <p:cNvSpPr>
              <a:spLocks noChangeArrowheads="1"/>
            </p:cNvSpPr>
            <p:nvPr/>
          </p:nvSpPr>
          <p:spPr bwMode="auto">
            <a:xfrm>
              <a:off x="3312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71" name="Oval 86"/>
            <p:cNvSpPr>
              <a:spLocks noChangeArrowheads="1"/>
            </p:cNvSpPr>
            <p:nvPr/>
          </p:nvSpPr>
          <p:spPr bwMode="auto">
            <a:xfrm>
              <a:off x="3648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6472" name="Oval 87"/>
            <p:cNvSpPr>
              <a:spLocks noChangeArrowheads="1"/>
            </p:cNvSpPr>
            <p:nvPr/>
          </p:nvSpPr>
          <p:spPr bwMode="auto">
            <a:xfrm>
              <a:off x="3984" y="264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16387" name="Object 88"/>
            <p:cNvGraphicFramePr>
              <a:graphicFrameLocks noChangeAspect="1"/>
            </p:cNvGraphicFramePr>
            <p:nvPr/>
          </p:nvGraphicFramePr>
          <p:xfrm>
            <a:off x="2844" y="2476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65" name="公式" r:id="rId5" imgW="114151" imgH="215619" progId="Equation.3">
                    <p:embed/>
                  </p:oleObj>
                </mc:Choice>
                <mc:Fallback>
                  <p:oleObj name="公式" r:id="rId5" imgW="114151" imgH="215619" progId="Equation.3">
                    <p:embed/>
                    <p:pic>
                      <p:nvPicPr>
                        <p:cNvPr id="0" name="Picture 126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476"/>
                          <a:ext cx="71" cy="1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6388" name="Object 89"/>
            <p:cNvGraphicFramePr>
              <a:graphicFrameLocks noChangeAspect="1"/>
            </p:cNvGraphicFramePr>
            <p:nvPr/>
          </p:nvGraphicFramePr>
          <p:xfrm>
            <a:off x="2844" y="2476"/>
            <a:ext cx="71" cy="135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35066" name="公式" r:id="rId7" imgW="114151" imgH="215619" progId="Equation.3">
                    <p:embed/>
                  </p:oleObj>
                </mc:Choice>
                <mc:Fallback>
                  <p:oleObj name="公式" r:id="rId7" imgW="114151" imgH="215619" progId="Equation.3">
                    <p:embed/>
                    <p:pic>
                      <p:nvPicPr>
                        <p:cNvPr id="0" name="Picture 127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2844" y="2476"/>
                          <a:ext cx="71" cy="135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6391" name="Rectangle 90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网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89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0" name="灯片编号占位符 89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027062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7410" name="Object 2"/>
          <p:cNvGraphicFramePr>
            <a:graphicFrameLocks noChangeAspect="1"/>
          </p:cNvGraphicFramePr>
          <p:nvPr/>
        </p:nvGraphicFramePr>
        <p:xfrm>
          <a:off x="5246688" y="5184775"/>
          <a:ext cx="1673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5922" name="公式" r:id="rId3" imgW="660240" imgH="291960" progId="Equation.3">
                  <p:embed/>
                </p:oleObj>
              </mc:Choice>
              <mc:Fallback>
                <p:oleObj name="公式" r:id="rId3" imgW="660240" imgH="29196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246688" y="5184775"/>
                        <a:ext cx="1673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7411" name="Rectangle 3"/>
          <p:cNvSpPr>
            <a:spLocks noChangeArrowheads="1"/>
          </p:cNvSpPr>
          <p:nvPr/>
        </p:nvSpPr>
        <p:spPr bwMode="auto">
          <a:xfrm>
            <a:off x="0" y="5184775"/>
            <a:ext cx="8915400" cy="1447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	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r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r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网（其中 		      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)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条链路，直径为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r-1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4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。	</a:t>
            </a:r>
          </a:p>
        </p:txBody>
      </p:sp>
      <p:grpSp>
        <p:nvGrpSpPr>
          <p:cNvPr id="17412" name="Group 4"/>
          <p:cNvGrpSpPr>
            <a:grpSpLocks/>
          </p:cNvGrpSpPr>
          <p:nvPr/>
        </p:nvGrpSpPr>
        <p:grpSpPr bwMode="auto">
          <a:xfrm>
            <a:off x="2570163" y="1689100"/>
            <a:ext cx="4127500" cy="3302000"/>
            <a:chOff x="3027" y="918"/>
            <a:chExt cx="2600" cy="2080"/>
          </a:xfrm>
        </p:grpSpPr>
        <p:sp>
          <p:nvSpPr>
            <p:cNvPr id="17415" name="Line 5"/>
            <p:cNvSpPr>
              <a:spLocks noChangeShapeType="1"/>
            </p:cNvSpPr>
            <p:nvPr/>
          </p:nvSpPr>
          <p:spPr bwMode="auto">
            <a:xfrm flipH="1">
              <a:off x="5627" y="1032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6" name="Arc 6"/>
            <p:cNvSpPr>
              <a:spLocks/>
            </p:cNvSpPr>
            <p:nvPr/>
          </p:nvSpPr>
          <p:spPr bwMode="auto">
            <a:xfrm rot="-5572392">
              <a:off x="5407" y="858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7" name="Arc 7"/>
            <p:cNvSpPr>
              <a:spLocks/>
            </p:cNvSpPr>
            <p:nvPr/>
          </p:nvSpPr>
          <p:spPr bwMode="auto">
            <a:xfrm rot="5572392" flipV="1">
              <a:off x="5408" y="2665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8" name="Line 8"/>
            <p:cNvSpPr>
              <a:spLocks noChangeShapeType="1"/>
            </p:cNvSpPr>
            <p:nvPr/>
          </p:nvSpPr>
          <p:spPr bwMode="auto">
            <a:xfrm>
              <a:off x="5350" y="1074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19" name="Line 9"/>
            <p:cNvSpPr>
              <a:spLocks noChangeShapeType="1"/>
            </p:cNvSpPr>
            <p:nvPr/>
          </p:nvSpPr>
          <p:spPr bwMode="auto">
            <a:xfrm flipH="1">
              <a:off x="4979" y="1031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0" name="Arc 10"/>
            <p:cNvSpPr>
              <a:spLocks/>
            </p:cNvSpPr>
            <p:nvPr/>
          </p:nvSpPr>
          <p:spPr bwMode="auto">
            <a:xfrm rot="-5572392">
              <a:off x="4759" y="857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1" name="Arc 11"/>
            <p:cNvSpPr>
              <a:spLocks/>
            </p:cNvSpPr>
            <p:nvPr/>
          </p:nvSpPr>
          <p:spPr bwMode="auto">
            <a:xfrm rot="5572392" flipV="1">
              <a:off x="4760" y="2664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2" name="Line 12"/>
            <p:cNvSpPr>
              <a:spLocks noChangeShapeType="1"/>
            </p:cNvSpPr>
            <p:nvPr/>
          </p:nvSpPr>
          <p:spPr bwMode="auto">
            <a:xfrm>
              <a:off x="4702" y="1073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3" name="Line 13"/>
            <p:cNvSpPr>
              <a:spLocks noChangeShapeType="1"/>
            </p:cNvSpPr>
            <p:nvPr/>
          </p:nvSpPr>
          <p:spPr bwMode="auto">
            <a:xfrm flipH="1">
              <a:off x="4327" y="1031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4" name="Arc 14"/>
            <p:cNvSpPr>
              <a:spLocks/>
            </p:cNvSpPr>
            <p:nvPr/>
          </p:nvSpPr>
          <p:spPr bwMode="auto">
            <a:xfrm rot="-5572392">
              <a:off x="4107" y="858"/>
              <a:ext cx="158" cy="278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5" name="Arc 15"/>
            <p:cNvSpPr>
              <a:spLocks/>
            </p:cNvSpPr>
            <p:nvPr/>
          </p:nvSpPr>
          <p:spPr bwMode="auto">
            <a:xfrm rot="5572392" flipV="1">
              <a:off x="4108" y="2665"/>
              <a:ext cx="158" cy="278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6" name="Line 16"/>
            <p:cNvSpPr>
              <a:spLocks noChangeShapeType="1"/>
            </p:cNvSpPr>
            <p:nvPr/>
          </p:nvSpPr>
          <p:spPr bwMode="auto">
            <a:xfrm>
              <a:off x="4051" y="1073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7" name="Line 17"/>
            <p:cNvSpPr>
              <a:spLocks noChangeShapeType="1"/>
            </p:cNvSpPr>
            <p:nvPr/>
          </p:nvSpPr>
          <p:spPr bwMode="auto">
            <a:xfrm flipH="1">
              <a:off x="3727" y="1031"/>
              <a:ext cx="0" cy="1713"/>
            </a:xfrm>
            <a:prstGeom prst="line">
              <a:avLst/>
            </a:pr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8" name="Arc 18"/>
            <p:cNvSpPr>
              <a:spLocks/>
            </p:cNvSpPr>
            <p:nvPr/>
          </p:nvSpPr>
          <p:spPr bwMode="auto">
            <a:xfrm rot="-5572392">
              <a:off x="3507" y="857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29" name="Arc 19"/>
            <p:cNvSpPr>
              <a:spLocks/>
            </p:cNvSpPr>
            <p:nvPr/>
          </p:nvSpPr>
          <p:spPr bwMode="auto">
            <a:xfrm rot="5572392" flipV="1">
              <a:off x="3508" y="2664"/>
              <a:ext cx="158" cy="279"/>
            </a:xfrm>
            <a:custGeom>
              <a:avLst/>
              <a:gdLst>
                <a:gd name="T0" fmla="*/ 0 w 24504"/>
                <a:gd name="T1" fmla="*/ 0 h 43200"/>
                <a:gd name="T2" fmla="*/ 0 w 24504"/>
                <a:gd name="T3" fmla="*/ 0 h 43200"/>
                <a:gd name="T4" fmla="*/ 0 w 24504"/>
                <a:gd name="T5" fmla="*/ 0 h 43200"/>
                <a:gd name="T6" fmla="*/ 0 60000 65536"/>
                <a:gd name="T7" fmla="*/ 0 60000 65536"/>
                <a:gd name="T8" fmla="*/ 0 60000 65536"/>
                <a:gd name="T9" fmla="*/ 0 w 24504"/>
                <a:gd name="T10" fmla="*/ 0 h 43200"/>
                <a:gd name="T11" fmla="*/ 24504 w 24504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4504" h="43200" fill="none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</a:path>
                <a:path w="24504" h="43200" stroke="0" extrusionOk="0">
                  <a:moveTo>
                    <a:pt x="2903" y="0"/>
                  </a:moveTo>
                  <a:cubicBezTo>
                    <a:pt x="14833" y="0"/>
                    <a:pt x="24504" y="9670"/>
                    <a:pt x="24504" y="21600"/>
                  </a:cubicBezTo>
                  <a:cubicBezTo>
                    <a:pt x="24504" y="33529"/>
                    <a:pt x="14833" y="43200"/>
                    <a:pt x="2904" y="43200"/>
                  </a:cubicBezTo>
                  <a:cubicBezTo>
                    <a:pt x="1932" y="43200"/>
                    <a:pt x="962" y="43134"/>
                    <a:pt x="0" y="43003"/>
                  </a:cubicBezTo>
                  <a:lnTo>
                    <a:pt x="2904" y="21600"/>
                  </a:lnTo>
                  <a:close/>
                </a:path>
              </a:pathLst>
            </a:custGeom>
            <a:noFill/>
            <a:ln w="19050">
              <a:solidFill>
                <a:srgbClr val="00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0" name="Line 20"/>
            <p:cNvSpPr>
              <a:spLocks noChangeShapeType="1"/>
            </p:cNvSpPr>
            <p:nvPr/>
          </p:nvSpPr>
          <p:spPr bwMode="auto">
            <a:xfrm>
              <a:off x="3450" y="1073"/>
              <a:ext cx="0" cy="167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1" name="Line 21"/>
            <p:cNvSpPr>
              <a:spLocks noChangeShapeType="1"/>
            </p:cNvSpPr>
            <p:nvPr/>
          </p:nvSpPr>
          <p:spPr bwMode="auto">
            <a:xfrm>
              <a:off x="3449" y="1060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2" name="Line 22"/>
            <p:cNvSpPr>
              <a:spLocks noChangeShapeType="1"/>
            </p:cNvSpPr>
            <p:nvPr/>
          </p:nvSpPr>
          <p:spPr bwMode="auto">
            <a:xfrm>
              <a:off x="3449" y="1619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7433" name="Line 23"/>
            <p:cNvSpPr>
              <a:spLocks noChangeShapeType="1"/>
            </p:cNvSpPr>
            <p:nvPr/>
          </p:nvSpPr>
          <p:spPr bwMode="auto">
            <a:xfrm>
              <a:off x="3449" y="2729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434" name="Group 24"/>
            <p:cNvGrpSpPr>
              <a:grpSpLocks/>
            </p:cNvGrpSpPr>
            <p:nvPr/>
          </p:nvGrpSpPr>
          <p:grpSpPr bwMode="auto">
            <a:xfrm>
              <a:off x="3281" y="1624"/>
              <a:ext cx="2235" cy="559"/>
              <a:chOff x="3884" y="4048"/>
              <a:chExt cx="5771" cy="1441"/>
            </a:xfrm>
          </p:grpSpPr>
          <p:sp>
            <p:nvSpPr>
              <p:cNvPr id="17468" name="Line 25"/>
              <p:cNvSpPr>
                <a:spLocks noChangeShapeType="1"/>
              </p:cNvSpPr>
              <p:nvPr/>
            </p:nvSpPr>
            <p:spPr bwMode="auto">
              <a:xfrm>
                <a:off x="4181" y="4758"/>
                <a:ext cx="5167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9" name="Arc 26"/>
              <p:cNvSpPr>
                <a:spLocks/>
              </p:cNvSpPr>
              <p:nvPr/>
            </p:nvSpPr>
            <p:spPr bwMode="auto">
              <a:xfrm rot="-5569773">
                <a:off x="3705" y="4951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70" name="Arc 27"/>
              <p:cNvSpPr>
                <a:spLocks/>
              </p:cNvSpPr>
              <p:nvPr/>
            </p:nvSpPr>
            <p:spPr bwMode="auto">
              <a:xfrm rot="5569773" flipH="1">
                <a:off x="9116" y="4227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435" name="Group 28"/>
            <p:cNvGrpSpPr>
              <a:grpSpLocks/>
            </p:cNvGrpSpPr>
            <p:nvPr/>
          </p:nvGrpSpPr>
          <p:grpSpPr bwMode="auto">
            <a:xfrm>
              <a:off x="3282" y="1065"/>
              <a:ext cx="2235" cy="559"/>
              <a:chOff x="3884" y="4048"/>
              <a:chExt cx="5771" cy="1441"/>
            </a:xfrm>
          </p:grpSpPr>
          <p:sp>
            <p:nvSpPr>
              <p:cNvPr id="17465" name="Line 29"/>
              <p:cNvSpPr>
                <a:spLocks noChangeShapeType="1"/>
              </p:cNvSpPr>
              <p:nvPr/>
            </p:nvSpPr>
            <p:spPr bwMode="auto">
              <a:xfrm>
                <a:off x="4181" y="4758"/>
                <a:ext cx="5167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6" name="Arc 30"/>
              <p:cNvSpPr>
                <a:spLocks/>
              </p:cNvSpPr>
              <p:nvPr/>
            </p:nvSpPr>
            <p:spPr bwMode="auto">
              <a:xfrm rot="-5569773">
                <a:off x="3705" y="4951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7" name="Arc 31"/>
              <p:cNvSpPr>
                <a:spLocks/>
              </p:cNvSpPr>
              <p:nvPr/>
            </p:nvSpPr>
            <p:spPr bwMode="auto">
              <a:xfrm rot="5569773" flipH="1">
                <a:off x="9116" y="4227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436" name="Group 32"/>
            <p:cNvGrpSpPr>
              <a:grpSpLocks/>
            </p:cNvGrpSpPr>
            <p:nvPr/>
          </p:nvGrpSpPr>
          <p:grpSpPr bwMode="auto">
            <a:xfrm>
              <a:off x="3282" y="2174"/>
              <a:ext cx="2235" cy="559"/>
              <a:chOff x="3884" y="4048"/>
              <a:chExt cx="5771" cy="1441"/>
            </a:xfrm>
          </p:grpSpPr>
          <p:sp>
            <p:nvSpPr>
              <p:cNvPr id="17462" name="Line 33"/>
              <p:cNvSpPr>
                <a:spLocks noChangeShapeType="1"/>
              </p:cNvSpPr>
              <p:nvPr/>
            </p:nvSpPr>
            <p:spPr bwMode="auto">
              <a:xfrm>
                <a:off x="4181" y="4758"/>
                <a:ext cx="5167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3" name="Arc 34"/>
              <p:cNvSpPr>
                <a:spLocks/>
              </p:cNvSpPr>
              <p:nvPr/>
            </p:nvSpPr>
            <p:spPr bwMode="auto">
              <a:xfrm rot="-5569773">
                <a:off x="3705" y="4951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4" name="Arc 35"/>
              <p:cNvSpPr>
                <a:spLocks/>
              </p:cNvSpPr>
              <p:nvPr/>
            </p:nvSpPr>
            <p:spPr bwMode="auto">
              <a:xfrm rot="5569773" flipH="1">
                <a:off x="9116" y="4227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17437" name="Group 36"/>
            <p:cNvGrpSpPr>
              <a:grpSpLocks/>
            </p:cNvGrpSpPr>
            <p:nvPr/>
          </p:nvGrpSpPr>
          <p:grpSpPr bwMode="auto">
            <a:xfrm>
              <a:off x="3027" y="1059"/>
              <a:ext cx="2485" cy="1939"/>
              <a:chOff x="3229" y="2589"/>
              <a:chExt cx="6419" cy="5005"/>
            </a:xfrm>
          </p:grpSpPr>
          <p:sp>
            <p:nvSpPr>
              <p:cNvPr id="17456" name="Line 37"/>
              <p:cNvSpPr>
                <a:spLocks noChangeShapeType="1"/>
              </p:cNvSpPr>
              <p:nvPr/>
            </p:nvSpPr>
            <p:spPr bwMode="auto">
              <a:xfrm>
                <a:off x="3616" y="2595"/>
                <a:ext cx="640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7" name="Line 38"/>
              <p:cNvSpPr>
                <a:spLocks noChangeShapeType="1"/>
              </p:cNvSpPr>
              <p:nvPr/>
            </p:nvSpPr>
            <p:spPr bwMode="auto">
              <a:xfrm>
                <a:off x="3240" y="2903"/>
                <a:ext cx="0" cy="4313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8" name="Arc 39"/>
              <p:cNvSpPr>
                <a:spLocks/>
              </p:cNvSpPr>
              <p:nvPr/>
            </p:nvSpPr>
            <p:spPr bwMode="auto">
              <a:xfrm rot="-10577248">
                <a:off x="3229" y="7212"/>
                <a:ext cx="360" cy="3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9" name="Line 40"/>
              <p:cNvSpPr>
                <a:spLocks noChangeShapeType="1"/>
              </p:cNvSpPr>
              <p:nvPr/>
            </p:nvSpPr>
            <p:spPr bwMode="auto">
              <a:xfrm>
                <a:off x="3540" y="7583"/>
                <a:ext cx="5830" cy="0"/>
              </a:xfrm>
              <a:prstGeom prst="line">
                <a:avLst/>
              </a:pr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0" name="Arc 41"/>
              <p:cNvSpPr>
                <a:spLocks/>
              </p:cNvSpPr>
              <p:nvPr/>
            </p:nvSpPr>
            <p:spPr bwMode="auto">
              <a:xfrm rot="5569773" flipH="1">
                <a:off x="9109" y="7056"/>
                <a:ext cx="717" cy="360"/>
              </a:xfrm>
              <a:custGeom>
                <a:avLst/>
                <a:gdLst>
                  <a:gd name="T0" fmla="*/ 0 w 43074"/>
                  <a:gd name="T1" fmla="*/ 0 h 21600"/>
                  <a:gd name="T2" fmla="*/ 0 w 43074"/>
                  <a:gd name="T3" fmla="*/ 0 h 21600"/>
                  <a:gd name="T4" fmla="*/ 0 w 43074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43074"/>
                  <a:gd name="T10" fmla="*/ 0 h 21600"/>
                  <a:gd name="T11" fmla="*/ 43074 w 43074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43074" h="21600" fill="none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</a:path>
                  <a:path w="43074" h="21600" stroke="0" extrusionOk="0">
                    <a:moveTo>
                      <a:pt x="-1" y="19270"/>
                    </a:moveTo>
                    <a:cubicBezTo>
                      <a:pt x="1189" y="8307"/>
                      <a:pt x="10446" y="-1"/>
                      <a:pt x="21474" y="0"/>
                    </a:cubicBezTo>
                    <a:cubicBezTo>
                      <a:pt x="33403" y="0"/>
                      <a:pt x="43074" y="9670"/>
                      <a:pt x="43074" y="21600"/>
                    </a:cubicBezTo>
                    <a:lnTo>
                      <a:pt x="21474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61" name="Arc 42"/>
              <p:cNvSpPr>
                <a:spLocks/>
              </p:cNvSpPr>
              <p:nvPr/>
            </p:nvSpPr>
            <p:spPr bwMode="auto">
              <a:xfrm rot="-5177248">
                <a:off x="3253" y="2589"/>
                <a:ext cx="360" cy="360"/>
              </a:xfrm>
              <a:custGeom>
                <a:avLst/>
                <a:gdLst>
                  <a:gd name="T0" fmla="*/ 0 w 21600"/>
                  <a:gd name="T1" fmla="*/ 0 h 21600"/>
                  <a:gd name="T2" fmla="*/ 0 w 21600"/>
                  <a:gd name="T3" fmla="*/ 0 h 21600"/>
                  <a:gd name="T4" fmla="*/ 0 w 21600"/>
                  <a:gd name="T5" fmla="*/ 0 h 21600"/>
                  <a:gd name="T6" fmla="*/ 0 60000 65536"/>
                  <a:gd name="T7" fmla="*/ 0 60000 65536"/>
                  <a:gd name="T8" fmla="*/ 0 60000 65536"/>
                  <a:gd name="T9" fmla="*/ 0 w 21600"/>
                  <a:gd name="T10" fmla="*/ 0 h 21600"/>
                  <a:gd name="T11" fmla="*/ 21600 w 21600"/>
                  <a:gd name="T12" fmla="*/ 21600 h 216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1600" h="21600" fill="none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</a:path>
                  <a:path w="21600" h="21600" stroke="0" extrusionOk="0">
                    <a:moveTo>
                      <a:pt x="-1" y="0"/>
                    </a:moveTo>
                    <a:cubicBezTo>
                      <a:pt x="11929" y="0"/>
                      <a:pt x="21600" y="9670"/>
                      <a:pt x="21600" y="21600"/>
                    </a:cubicBezTo>
                    <a:lnTo>
                      <a:pt x="0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FFCC66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7438" name="Line 43"/>
            <p:cNvSpPr>
              <a:spLocks noChangeShapeType="1"/>
            </p:cNvSpPr>
            <p:nvPr/>
          </p:nvSpPr>
          <p:spPr bwMode="auto">
            <a:xfrm>
              <a:off x="3449" y="2176"/>
              <a:ext cx="1905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7439" name="Group 44"/>
            <p:cNvGrpSpPr>
              <a:grpSpLocks/>
            </p:cNvGrpSpPr>
            <p:nvPr/>
          </p:nvGrpSpPr>
          <p:grpSpPr bwMode="auto">
            <a:xfrm>
              <a:off x="3403" y="1014"/>
              <a:ext cx="1998" cy="1763"/>
              <a:chOff x="4200" y="2472"/>
              <a:chExt cx="5160" cy="4551"/>
            </a:xfrm>
          </p:grpSpPr>
          <p:sp>
            <p:nvSpPr>
              <p:cNvPr id="17440" name="Oval 45"/>
              <p:cNvSpPr>
                <a:spLocks noChangeArrowheads="1"/>
              </p:cNvSpPr>
              <p:nvPr/>
            </p:nvSpPr>
            <p:spPr bwMode="auto">
              <a:xfrm>
                <a:off x="420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1" name="Oval 46"/>
              <p:cNvSpPr>
                <a:spLocks noChangeArrowheads="1"/>
              </p:cNvSpPr>
              <p:nvPr/>
            </p:nvSpPr>
            <p:spPr bwMode="auto">
              <a:xfrm>
                <a:off x="576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2" name="Oval 47"/>
              <p:cNvSpPr>
                <a:spLocks noChangeArrowheads="1"/>
              </p:cNvSpPr>
              <p:nvPr/>
            </p:nvSpPr>
            <p:spPr bwMode="auto">
              <a:xfrm>
                <a:off x="744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3" name="Oval 48"/>
              <p:cNvSpPr>
                <a:spLocks noChangeArrowheads="1"/>
              </p:cNvSpPr>
              <p:nvPr/>
            </p:nvSpPr>
            <p:spPr bwMode="auto">
              <a:xfrm>
                <a:off x="9120" y="247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4" name="Oval 49"/>
              <p:cNvSpPr>
                <a:spLocks noChangeArrowheads="1"/>
              </p:cNvSpPr>
              <p:nvPr/>
            </p:nvSpPr>
            <p:spPr bwMode="auto">
              <a:xfrm>
                <a:off x="420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5" name="Oval 50"/>
              <p:cNvSpPr>
                <a:spLocks noChangeArrowheads="1"/>
              </p:cNvSpPr>
              <p:nvPr/>
            </p:nvSpPr>
            <p:spPr bwMode="auto">
              <a:xfrm>
                <a:off x="576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6" name="Oval 51"/>
              <p:cNvSpPr>
                <a:spLocks noChangeArrowheads="1"/>
              </p:cNvSpPr>
              <p:nvPr/>
            </p:nvSpPr>
            <p:spPr bwMode="auto">
              <a:xfrm>
                <a:off x="744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7" name="Oval 52"/>
              <p:cNvSpPr>
                <a:spLocks noChangeArrowheads="1"/>
              </p:cNvSpPr>
              <p:nvPr/>
            </p:nvSpPr>
            <p:spPr bwMode="auto">
              <a:xfrm>
                <a:off x="9120" y="391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8" name="Oval 53"/>
              <p:cNvSpPr>
                <a:spLocks noChangeArrowheads="1"/>
              </p:cNvSpPr>
              <p:nvPr/>
            </p:nvSpPr>
            <p:spPr bwMode="auto">
              <a:xfrm>
                <a:off x="420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49" name="Oval 54"/>
              <p:cNvSpPr>
                <a:spLocks noChangeArrowheads="1"/>
              </p:cNvSpPr>
              <p:nvPr/>
            </p:nvSpPr>
            <p:spPr bwMode="auto">
              <a:xfrm>
                <a:off x="576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0" name="Oval 55"/>
              <p:cNvSpPr>
                <a:spLocks noChangeArrowheads="1"/>
              </p:cNvSpPr>
              <p:nvPr/>
            </p:nvSpPr>
            <p:spPr bwMode="auto">
              <a:xfrm>
                <a:off x="744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1" name="Oval 56"/>
              <p:cNvSpPr>
                <a:spLocks noChangeArrowheads="1"/>
              </p:cNvSpPr>
              <p:nvPr/>
            </p:nvSpPr>
            <p:spPr bwMode="auto">
              <a:xfrm>
                <a:off x="9120" y="5352"/>
                <a:ext cx="240" cy="240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2" name="Oval 57"/>
              <p:cNvSpPr>
                <a:spLocks noChangeArrowheads="1"/>
              </p:cNvSpPr>
              <p:nvPr/>
            </p:nvSpPr>
            <p:spPr bwMode="auto">
              <a:xfrm>
                <a:off x="420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3" name="Oval 58"/>
              <p:cNvSpPr>
                <a:spLocks noChangeArrowheads="1"/>
              </p:cNvSpPr>
              <p:nvPr/>
            </p:nvSpPr>
            <p:spPr bwMode="auto">
              <a:xfrm>
                <a:off x="576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4" name="Oval 59"/>
              <p:cNvSpPr>
                <a:spLocks noChangeArrowheads="1"/>
              </p:cNvSpPr>
              <p:nvPr/>
            </p:nvSpPr>
            <p:spPr bwMode="auto">
              <a:xfrm>
                <a:off x="744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7455" name="Oval 60"/>
              <p:cNvSpPr>
                <a:spLocks noChangeArrowheads="1"/>
              </p:cNvSpPr>
              <p:nvPr/>
            </p:nvSpPr>
            <p:spPr bwMode="auto">
              <a:xfrm>
                <a:off x="9120" y="6782"/>
                <a:ext cx="240" cy="241"/>
              </a:xfrm>
              <a:prstGeom prst="ellipse">
                <a:avLst/>
              </a:prstGeom>
              <a:solidFill>
                <a:srgbClr val="FF9900"/>
              </a:solidFill>
              <a:ln w="9525">
                <a:solidFill>
                  <a:srgbClr val="FFFF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sp>
        <p:nvSpPr>
          <p:cNvPr id="17413" name="Rectangle 64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网的变形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63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4" name="灯片编号占位符 6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54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56859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5" name="Rectangle 3"/>
          <p:cNvSpPr>
            <a:spLocks noChangeArrowheads="1"/>
          </p:cNvSpPr>
          <p:nvPr/>
        </p:nvSpPr>
        <p:spPr bwMode="auto">
          <a:xfrm>
            <a:off x="228600" y="5138738"/>
            <a:ext cx="8915400" cy="9747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	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个结点的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r</a:t>
            </a:r>
            <a:r>
              <a:rPr kumimoji="0" lang="en-US" altLang="zh-CN" sz="2800" dirty="0" err="1">
                <a:solidFill>
                  <a:srgbClr val="003399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r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网（其中 		      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)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，有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2N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条链路，结点度为</a:t>
            </a:r>
            <a:r>
              <a:rPr kumimoji="0" lang="en-US" altLang="zh-CN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4</a:t>
            </a:r>
            <a:r>
              <a:rPr kumimoji="0" lang="zh-CN" altLang="en-US" sz="2800" dirty="0">
                <a:solidFill>
                  <a:srgbClr val="003399"/>
                </a:solidFill>
                <a:latin typeface="Garamond" pitchFamily="18" charset="0"/>
                <a:ea typeface="宋体" pitchFamily="2" charset="-122"/>
              </a:rPr>
              <a:t>，对称。	</a:t>
            </a:r>
          </a:p>
        </p:txBody>
      </p:sp>
      <p:grpSp>
        <p:nvGrpSpPr>
          <p:cNvPr id="18436" name="Group 7"/>
          <p:cNvGrpSpPr>
            <a:grpSpLocks/>
          </p:cNvGrpSpPr>
          <p:nvPr/>
        </p:nvGrpSpPr>
        <p:grpSpPr bwMode="auto">
          <a:xfrm>
            <a:off x="3041650" y="1628775"/>
            <a:ext cx="3282950" cy="3333750"/>
            <a:chOff x="605" y="767"/>
            <a:chExt cx="2068" cy="2100"/>
          </a:xfrm>
        </p:grpSpPr>
        <p:sp>
          <p:nvSpPr>
            <p:cNvPr id="18439" name="Line 8"/>
            <p:cNvSpPr>
              <a:spLocks noChangeShapeType="1"/>
            </p:cNvSpPr>
            <p:nvPr/>
          </p:nvSpPr>
          <p:spPr bwMode="auto">
            <a:xfrm>
              <a:off x="2424" y="1008"/>
              <a:ext cx="0" cy="171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0" name="Line 9"/>
            <p:cNvSpPr>
              <a:spLocks noChangeShapeType="1"/>
            </p:cNvSpPr>
            <p:nvPr/>
          </p:nvSpPr>
          <p:spPr bwMode="auto">
            <a:xfrm>
              <a:off x="2673" y="1005"/>
              <a:ext cx="0" cy="1717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1" name="Arc 10"/>
            <p:cNvSpPr>
              <a:spLocks/>
            </p:cNvSpPr>
            <p:nvPr/>
          </p:nvSpPr>
          <p:spPr bwMode="auto">
            <a:xfrm rot="-5572392">
              <a:off x="2473" y="828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2" name="Arc 11"/>
            <p:cNvSpPr>
              <a:spLocks/>
            </p:cNvSpPr>
            <p:nvPr/>
          </p:nvSpPr>
          <p:spPr bwMode="auto">
            <a:xfrm rot="5572392" flipV="1">
              <a:off x="2470" y="2667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3" name="Line 12"/>
            <p:cNvSpPr>
              <a:spLocks noChangeShapeType="1"/>
            </p:cNvSpPr>
            <p:nvPr/>
          </p:nvSpPr>
          <p:spPr bwMode="auto">
            <a:xfrm>
              <a:off x="742" y="1052"/>
              <a:ext cx="169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4" name="Arc 13"/>
            <p:cNvSpPr>
              <a:spLocks/>
            </p:cNvSpPr>
            <p:nvPr/>
          </p:nvSpPr>
          <p:spPr bwMode="auto">
            <a:xfrm rot="85671">
              <a:off x="2440" y="767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5" name="Line 14"/>
            <p:cNvSpPr>
              <a:spLocks noChangeShapeType="1"/>
            </p:cNvSpPr>
            <p:nvPr/>
          </p:nvSpPr>
          <p:spPr bwMode="auto">
            <a:xfrm rot="5400000" flipV="1">
              <a:off x="1594" y="-99"/>
              <a:ext cx="0" cy="1731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6" name="Arc 15"/>
            <p:cNvSpPr>
              <a:spLocks/>
            </p:cNvSpPr>
            <p:nvPr/>
          </p:nvSpPr>
          <p:spPr bwMode="auto">
            <a:xfrm rot="21514329" flipH="1">
              <a:off x="612" y="768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47" name="Line 16"/>
            <p:cNvSpPr>
              <a:spLocks noChangeShapeType="1"/>
            </p:cNvSpPr>
            <p:nvPr/>
          </p:nvSpPr>
          <p:spPr bwMode="auto">
            <a:xfrm>
              <a:off x="747" y="1009"/>
              <a:ext cx="0" cy="1709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pSp>
          <p:nvGrpSpPr>
            <p:cNvPr id="18448" name="Group 17"/>
            <p:cNvGrpSpPr>
              <a:grpSpLocks/>
            </p:cNvGrpSpPr>
            <p:nvPr/>
          </p:nvGrpSpPr>
          <p:grpSpPr bwMode="auto">
            <a:xfrm>
              <a:off x="745" y="878"/>
              <a:ext cx="251" cy="1987"/>
              <a:chOff x="745" y="878"/>
              <a:chExt cx="251" cy="1987"/>
            </a:xfrm>
          </p:grpSpPr>
          <p:sp>
            <p:nvSpPr>
              <p:cNvPr id="18485" name="Line 18"/>
              <p:cNvSpPr>
                <a:spLocks noChangeShapeType="1"/>
              </p:cNvSpPr>
              <p:nvPr/>
            </p:nvSpPr>
            <p:spPr bwMode="auto">
              <a:xfrm>
                <a:off x="996" y="1007"/>
                <a:ext cx="0" cy="1715"/>
              </a:xfrm>
              <a:prstGeom prst="line">
                <a:avLst/>
              </a:prstGeom>
              <a:noFill/>
              <a:ln w="19050">
                <a:solidFill>
                  <a:srgbClr val="33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86" name="Arc 19"/>
              <p:cNvSpPr>
                <a:spLocks/>
              </p:cNvSpPr>
              <p:nvPr/>
            </p:nvSpPr>
            <p:spPr bwMode="auto">
              <a:xfrm rot="-5572392">
                <a:off x="796" y="830"/>
                <a:ext cx="150" cy="245"/>
              </a:xfrm>
              <a:custGeom>
                <a:avLst/>
                <a:gdLst>
                  <a:gd name="T0" fmla="*/ 0 w 22578"/>
                  <a:gd name="T1" fmla="*/ 0 h 43200"/>
                  <a:gd name="T2" fmla="*/ 0 w 22578"/>
                  <a:gd name="T3" fmla="*/ 0 h 43200"/>
                  <a:gd name="T4" fmla="*/ 0 w 225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578"/>
                  <a:gd name="T10" fmla="*/ 0 h 43200"/>
                  <a:gd name="T11" fmla="*/ 22578 w 225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578" h="43200" fill="none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</a:path>
                  <a:path w="22578" h="43200" stroke="0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  <a:lnTo>
                      <a:pt x="97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33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487" name="Arc 20"/>
              <p:cNvSpPr>
                <a:spLocks/>
              </p:cNvSpPr>
              <p:nvPr/>
            </p:nvSpPr>
            <p:spPr bwMode="auto">
              <a:xfrm rot="5572392" flipV="1">
                <a:off x="793" y="2667"/>
                <a:ext cx="150" cy="245"/>
              </a:xfrm>
              <a:custGeom>
                <a:avLst/>
                <a:gdLst>
                  <a:gd name="T0" fmla="*/ 0 w 22578"/>
                  <a:gd name="T1" fmla="*/ 0 h 43200"/>
                  <a:gd name="T2" fmla="*/ 0 w 22578"/>
                  <a:gd name="T3" fmla="*/ 0 h 43200"/>
                  <a:gd name="T4" fmla="*/ 0 w 22578"/>
                  <a:gd name="T5" fmla="*/ 0 h 43200"/>
                  <a:gd name="T6" fmla="*/ 0 60000 65536"/>
                  <a:gd name="T7" fmla="*/ 0 60000 65536"/>
                  <a:gd name="T8" fmla="*/ 0 60000 65536"/>
                  <a:gd name="T9" fmla="*/ 0 w 22578"/>
                  <a:gd name="T10" fmla="*/ 0 h 43200"/>
                  <a:gd name="T11" fmla="*/ 22578 w 22578"/>
                  <a:gd name="T12" fmla="*/ 43200 h 43200"/>
                </a:gdLst>
                <a:ahLst/>
                <a:cxnLst>
                  <a:cxn ang="T6">
                    <a:pos x="T0" y="T1"/>
                  </a:cxn>
                  <a:cxn ang="T7">
                    <a:pos x="T2" y="T3"/>
                  </a:cxn>
                  <a:cxn ang="T8">
                    <a:pos x="T4" y="T5"/>
                  </a:cxn>
                </a:cxnLst>
                <a:rect l="T9" t="T10" r="T11" b="T12"/>
                <a:pathLst>
                  <a:path w="22578" h="43200" fill="none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</a:path>
                  <a:path w="22578" h="43200" stroke="0" extrusionOk="0">
                    <a:moveTo>
                      <a:pt x="977" y="0"/>
                    </a:moveTo>
                    <a:cubicBezTo>
                      <a:pt x="12907" y="0"/>
                      <a:pt x="22578" y="9670"/>
                      <a:pt x="22578" y="21600"/>
                    </a:cubicBezTo>
                    <a:cubicBezTo>
                      <a:pt x="22578" y="33529"/>
                      <a:pt x="12907" y="43200"/>
                      <a:pt x="978" y="43200"/>
                    </a:cubicBezTo>
                    <a:cubicBezTo>
                      <a:pt x="651" y="43200"/>
                      <a:pt x="325" y="43192"/>
                      <a:pt x="0" y="43177"/>
                    </a:cubicBezTo>
                    <a:lnTo>
                      <a:pt x="978" y="21600"/>
                    </a:lnTo>
                    <a:close/>
                  </a:path>
                </a:pathLst>
              </a:custGeom>
              <a:noFill/>
              <a:ln w="19050">
                <a:solidFill>
                  <a:srgbClr val="33CCFF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sp>
          <p:nvSpPr>
            <p:cNvPr id="18449" name="Line 21"/>
            <p:cNvSpPr>
              <a:spLocks noChangeShapeType="1"/>
            </p:cNvSpPr>
            <p:nvPr/>
          </p:nvSpPr>
          <p:spPr bwMode="auto">
            <a:xfrm>
              <a:off x="1283" y="1005"/>
              <a:ext cx="0" cy="171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0" name="Line 22"/>
            <p:cNvSpPr>
              <a:spLocks noChangeShapeType="1"/>
            </p:cNvSpPr>
            <p:nvPr/>
          </p:nvSpPr>
          <p:spPr bwMode="auto">
            <a:xfrm>
              <a:off x="1531" y="1002"/>
              <a:ext cx="0" cy="1717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1" name="Arc 23"/>
            <p:cNvSpPr>
              <a:spLocks/>
            </p:cNvSpPr>
            <p:nvPr/>
          </p:nvSpPr>
          <p:spPr bwMode="auto">
            <a:xfrm rot="-5572392">
              <a:off x="1331" y="826"/>
              <a:ext cx="150" cy="244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2" name="Arc 24"/>
            <p:cNvSpPr>
              <a:spLocks/>
            </p:cNvSpPr>
            <p:nvPr/>
          </p:nvSpPr>
          <p:spPr bwMode="auto">
            <a:xfrm rot="5572392" flipV="1">
              <a:off x="1328" y="2665"/>
              <a:ext cx="150" cy="244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3" name="Line 25"/>
            <p:cNvSpPr>
              <a:spLocks noChangeShapeType="1"/>
            </p:cNvSpPr>
            <p:nvPr/>
          </p:nvSpPr>
          <p:spPr bwMode="auto">
            <a:xfrm>
              <a:off x="1851" y="1010"/>
              <a:ext cx="0" cy="171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4" name="Line 26"/>
            <p:cNvSpPr>
              <a:spLocks noChangeShapeType="1"/>
            </p:cNvSpPr>
            <p:nvPr/>
          </p:nvSpPr>
          <p:spPr bwMode="auto">
            <a:xfrm>
              <a:off x="2100" y="1007"/>
              <a:ext cx="0" cy="1717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5" name="Arc 27"/>
            <p:cNvSpPr>
              <a:spLocks/>
            </p:cNvSpPr>
            <p:nvPr/>
          </p:nvSpPr>
          <p:spPr bwMode="auto">
            <a:xfrm rot="-5572392">
              <a:off x="1900" y="830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6" name="Arc 28"/>
            <p:cNvSpPr>
              <a:spLocks/>
            </p:cNvSpPr>
            <p:nvPr/>
          </p:nvSpPr>
          <p:spPr bwMode="auto">
            <a:xfrm rot="5572392" flipV="1">
              <a:off x="1897" y="2669"/>
              <a:ext cx="150" cy="245"/>
            </a:xfrm>
            <a:custGeom>
              <a:avLst/>
              <a:gdLst>
                <a:gd name="T0" fmla="*/ 0 w 22578"/>
                <a:gd name="T1" fmla="*/ 0 h 43200"/>
                <a:gd name="T2" fmla="*/ 0 w 22578"/>
                <a:gd name="T3" fmla="*/ 0 h 43200"/>
                <a:gd name="T4" fmla="*/ 0 w 22578"/>
                <a:gd name="T5" fmla="*/ 0 h 43200"/>
                <a:gd name="T6" fmla="*/ 0 60000 65536"/>
                <a:gd name="T7" fmla="*/ 0 60000 65536"/>
                <a:gd name="T8" fmla="*/ 0 60000 65536"/>
                <a:gd name="T9" fmla="*/ 0 w 22578"/>
                <a:gd name="T10" fmla="*/ 0 h 43200"/>
                <a:gd name="T11" fmla="*/ 22578 w 22578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578" h="43200" fill="none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</a:path>
                <a:path w="22578" h="43200" stroke="0" extrusionOk="0">
                  <a:moveTo>
                    <a:pt x="977" y="0"/>
                  </a:moveTo>
                  <a:cubicBezTo>
                    <a:pt x="12907" y="0"/>
                    <a:pt x="22578" y="9670"/>
                    <a:pt x="22578" y="21600"/>
                  </a:cubicBezTo>
                  <a:cubicBezTo>
                    <a:pt x="22578" y="33529"/>
                    <a:pt x="12907" y="43200"/>
                    <a:pt x="978" y="43200"/>
                  </a:cubicBezTo>
                  <a:cubicBezTo>
                    <a:pt x="651" y="43200"/>
                    <a:pt x="325" y="43192"/>
                    <a:pt x="0" y="43177"/>
                  </a:cubicBezTo>
                  <a:lnTo>
                    <a:pt x="978" y="21600"/>
                  </a:lnTo>
                  <a:close/>
                </a:path>
              </a:pathLst>
            </a:cu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7" name="Line 29"/>
            <p:cNvSpPr>
              <a:spLocks noChangeShapeType="1"/>
            </p:cNvSpPr>
            <p:nvPr/>
          </p:nvSpPr>
          <p:spPr bwMode="auto">
            <a:xfrm>
              <a:off x="739" y="2715"/>
              <a:ext cx="1691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8" name="Arc 30"/>
            <p:cNvSpPr>
              <a:spLocks/>
            </p:cNvSpPr>
            <p:nvPr/>
          </p:nvSpPr>
          <p:spPr bwMode="auto">
            <a:xfrm rot="85671">
              <a:off x="2438" y="2430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59" name="Line 31"/>
            <p:cNvSpPr>
              <a:spLocks noChangeShapeType="1"/>
            </p:cNvSpPr>
            <p:nvPr/>
          </p:nvSpPr>
          <p:spPr bwMode="auto">
            <a:xfrm rot="5400000" flipV="1">
              <a:off x="1591" y="1564"/>
              <a:ext cx="0" cy="1732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0" name="Arc 32"/>
            <p:cNvSpPr>
              <a:spLocks/>
            </p:cNvSpPr>
            <p:nvPr/>
          </p:nvSpPr>
          <p:spPr bwMode="auto">
            <a:xfrm rot="21514329" flipH="1">
              <a:off x="609" y="2431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1" name="Line 33"/>
            <p:cNvSpPr>
              <a:spLocks noChangeShapeType="1"/>
            </p:cNvSpPr>
            <p:nvPr/>
          </p:nvSpPr>
          <p:spPr bwMode="auto">
            <a:xfrm>
              <a:off x="735" y="2193"/>
              <a:ext cx="169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2" name="Arc 34"/>
            <p:cNvSpPr>
              <a:spLocks/>
            </p:cNvSpPr>
            <p:nvPr/>
          </p:nvSpPr>
          <p:spPr bwMode="auto">
            <a:xfrm rot="85671">
              <a:off x="2433" y="1908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3" name="Line 35"/>
            <p:cNvSpPr>
              <a:spLocks noChangeShapeType="1"/>
            </p:cNvSpPr>
            <p:nvPr/>
          </p:nvSpPr>
          <p:spPr bwMode="auto">
            <a:xfrm rot="5400000" flipV="1">
              <a:off x="1587" y="1042"/>
              <a:ext cx="0" cy="1731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4" name="Arc 36"/>
            <p:cNvSpPr>
              <a:spLocks/>
            </p:cNvSpPr>
            <p:nvPr/>
          </p:nvSpPr>
          <p:spPr bwMode="auto">
            <a:xfrm rot="21514329" flipH="1">
              <a:off x="605" y="1909"/>
              <a:ext cx="129" cy="286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5" name="Line 37"/>
            <p:cNvSpPr>
              <a:spLocks noChangeShapeType="1"/>
            </p:cNvSpPr>
            <p:nvPr/>
          </p:nvSpPr>
          <p:spPr bwMode="auto">
            <a:xfrm>
              <a:off x="741" y="1623"/>
              <a:ext cx="169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6" name="Arc 38"/>
            <p:cNvSpPr>
              <a:spLocks/>
            </p:cNvSpPr>
            <p:nvPr/>
          </p:nvSpPr>
          <p:spPr bwMode="auto">
            <a:xfrm rot="85671">
              <a:off x="2439" y="1337"/>
              <a:ext cx="129" cy="287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7" name="Line 39"/>
            <p:cNvSpPr>
              <a:spLocks noChangeShapeType="1"/>
            </p:cNvSpPr>
            <p:nvPr/>
          </p:nvSpPr>
          <p:spPr bwMode="auto">
            <a:xfrm rot="5400000" flipV="1">
              <a:off x="1593" y="471"/>
              <a:ext cx="0" cy="1731"/>
            </a:xfrm>
            <a:prstGeom prst="line">
              <a:avLst/>
            </a:pr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8" name="Arc 40"/>
            <p:cNvSpPr>
              <a:spLocks/>
            </p:cNvSpPr>
            <p:nvPr/>
          </p:nvSpPr>
          <p:spPr bwMode="auto">
            <a:xfrm rot="21514329" flipH="1">
              <a:off x="611" y="1338"/>
              <a:ext cx="129" cy="287"/>
            </a:xfrm>
            <a:custGeom>
              <a:avLst/>
              <a:gdLst>
                <a:gd name="T0" fmla="*/ 0 w 22821"/>
                <a:gd name="T1" fmla="*/ 0 h 43200"/>
                <a:gd name="T2" fmla="*/ 0 w 22821"/>
                <a:gd name="T3" fmla="*/ 0 h 43200"/>
                <a:gd name="T4" fmla="*/ 0 w 22821"/>
                <a:gd name="T5" fmla="*/ 0 h 43200"/>
                <a:gd name="T6" fmla="*/ 0 60000 65536"/>
                <a:gd name="T7" fmla="*/ 0 60000 65536"/>
                <a:gd name="T8" fmla="*/ 0 60000 65536"/>
                <a:gd name="T9" fmla="*/ 0 w 22821"/>
                <a:gd name="T10" fmla="*/ 0 h 43200"/>
                <a:gd name="T11" fmla="*/ 22821 w 22821"/>
                <a:gd name="T12" fmla="*/ 43200 h 43200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T9" t="T10" r="T11" b="T12"/>
              <a:pathLst>
                <a:path w="22821" h="43200" fill="none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</a:path>
                <a:path w="22821" h="43200" stroke="0" extrusionOk="0">
                  <a:moveTo>
                    <a:pt x="1220" y="0"/>
                  </a:moveTo>
                  <a:cubicBezTo>
                    <a:pt x="13150" y="0"/>
                    <a:pt x="22821" y="9670"/>
                    <a:pt x="22821" y="21600"/>
                  </a:cubicBezTo>
                  <a:cubicBezTo>
                    <a:pt x="22821" y="33529"/>
                    <a:pt x="13150" y="43200"/>
                    <a:pt x="1221" y="43200"/>
                  </a:cubicBezTo>
                  <a:cubicBezTo>
                    <a:pt x="813" y="43200"/>
                    <a:pt x="406" y="43188"/>
                    <a:pt x="-1" y="43165"/>
                  </a:cubicBezTo>
                  <a:lnTo>
                    <a:pt x="1221" y="21600"/>
                  </a:lnTo>
                  <a:close/>
                </a:path>
              </a:pathLst>
            </a:custGeom>
            <a:noFill/>
            <a:ln w="19050">
              <a:solidFill>
                <a:srgbClr val="FF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69" name="Oval 41"/>
            <p:cNvSpPr>
              <a:spLocks noChangeArrowheads="1"/>
            </p:cNvSpPr>
            <p:nvPr/>
          </p:nvSpPr>
          <p:spPr bwMode="auto">
            <a:xfrm>
              <a:off x="709" y="1000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0" name="Oval 42"/>
            <p:cNvSpPr>
              <a:spLocks noChangeArrowheads="1"/>
            </p:cNvSpPr>
            <p:nvPr/>
          </p:nvSpPr>
          <p:spPr bwMode="auto">
            <a:xfrm>
              <a:off x="1238" y="1000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1" name="Oval 43"/>
            <p:cNvSpPr>
              <a:spLocks noChangeArrowheads="1"/>
            </p:cNvSpPr>
            <p:nvPr/>
          </p:nvSpPr>
          <p:spPr bwMode="auto">
            <a:xfrm>
              <a:off x="1809" y="1000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2" name="Oval 44"/>
            <p:cNvSpPr>
              <a:spLocks noChangeArrowheads="1"/>
            </p:cNvSpPr>
            <p:nvPr/>
          </p:nvSpPr>
          <p:spPr bwMode="auto">
            <a:xfrm>
              <a:off x="2380" y="1000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3" name="Oval 45"/>
            <p:cNvSpPr>
              <a:spLocks noChangeArrowheads="1"/>
            </p:cNvSpPr>
            <p:nvPr/>
          </p:nvSpPr>
          <p:spPr bwMode="auto">
            <a:xfrm>
              <a:off x="709" y="1572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4" name="Oval 46"/>
            <p:cNvSpPr>
              <a:spLocks noChangeArrowheads="1"/>
            </p:cNvSpPr>
            <p:nvPr/>
          </p:nvSpPr>
          <p:spPr bwMode="auto">
            <a:xfrm>
              <a:off x="1238" y="1572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5" name="Oval 47"/>
            <p:cNvSpPr>
              <a:spLocks noChangeArrowheads="1"/>
            </p:cNvSpPr>
            <p:nvPr/>
          </p:nvSpPr>
          <p:spPr bwMode="auto">
            <a:xfrm>
              <a:off x="1809" y="1572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6" name="Oval 48"/>
            <p:cNvSpPr>
              <a:spLocks noChangeArrowheads="1"/>
            </p:cNvSpPr>
            <p:nvPr/>
          </p:nvSpPr>
          <p:spPr bwMode="auto">
            <a:xfrm>
              <a:off x="2380" y="1572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7" name="Oval 49"/>
            <p:cNvSpPr>
              <a:spLocks noChangeArrowheads="1"/>
            </p:cNvSpPr>
            <p:nvPr/>
          </p:nvSpPr>
          <p:spPr bwMode="auto">
            <a:xfrm>
              <a:off x="709" y="2144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8" name="Oval 50"/>
            <p:cNvSpPr>
              <a:spLocks noChangeArrowheads="1"/>
            </p:cNvSpPr>
            <p:nvPr/>
          </p:nvSpPr>
          <p:spPr bwMode="auto">
            <a:xfrm>
              <a:off x="1238" y="2144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79" name="Oval 51"/>
            <p:cNvSpPr>
              <a:spLocks noChangeArrowheads="1"/>
            </p:cNvSpPr>
            <p:nvPr/>
          </p:nvSpPr>
          <p:spPr bwMode="auto">
            <a:xfrm>
              <a:off x="1809" y="2144"/>
              <a:ext cx="81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0" name="Oval 52"/>
            <p:cNvSpPr>
              <a:spLocks noChangeArrowheads="1"/>
            </p:cNvSpPr>
            <p:nvPr/>
          </p:nvSpPr>
          <p:spPr bwMode="auto">
            <a:xfrm>
              <a:off x="2380" y="2144"/>
              <a:ext cx="82" cy="95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1" name="Oval 53"/>
            <p:cNvSpPr>
              <a:spLocks noChangeArrowheads="1"/>
            </p:cNvSpPr>
            <p:nvPr/>
          </p:nvSpPr>
          <p:spPr bwMode="auto">
            <a:xfrm>
              <a:off x="709" y="2668"/>
              <a:ext cx="81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2" name="Oval 54"/>
            <p:cNvSpPr>
              <a:spLocks noChangeArrowheads="1"/>
            </p:cNvSpPr>
            <p:nvPr/>
          </p:nvSpPr>
          <p:spPr bwMode="auto">
            <a:xfrm>
              <a:off x="1238" y="2668"/>
              <a:ext cx="82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3" name="Oval 55"/>
            <p:cNvSpPr>
              <a:spLocks noChangeArrowheads="1"/>
            </p:cNvSpPr>
            <p:nvPr/>
          </p:nvSpPr>
          <p:spPr bwMode="auto">
            <a:xfrm>
              <a:off x="1809" y="2668"/>
              <a:ext cx="81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484" name="Oval 56"/>
            <p:cNvSpPr>
              <a:spLocks noChangeArrowheads="1"/>
            </p:cNvSpPr>
            <p:nvPr/>
          </p:nvSpPr>
          <p:spPr bwMode="auto">
            <a:xfrm>
              <a:off x="2380" y="2668"/>
              <a:ext cx="82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437" name="Rectangle 57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网的变形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graphicFrame>
        <p:nvGraphicFramePr>
          <p:cNvPr id="18434" name="Object 2"/>
          <p:cNvGraphicFramePr>
            <a:graphicFrameLocks noChangeAspect="1"/>
          </p:cNvGraphicFramePr>
          <p:nvPr/>
        </p:nvGraphicFramePr>
        <p:xfrm>
          <a:off x="5337175" y="5094288"/>
          <a:ext cx="1673225" cy="5397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946" name="公式" r:id="rId3" imgW="660240" imgH="291960" progId="Equation.3">
                  <p:embed/>
                </p:oleObj>
              </mc:Choice>
              <mc:Fallback>
                <p:oleObj name="公式" r:id="rId3" imgW="660240" imgH="291960" progId="Equation.3">
                  <p:embed/>
                  <p:pic>
                    <p:nvPicPr>
                      <p:cNvPr id="0" name="Picture 41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337175" y="5094288"/>
                        <a:ext cx="1673225" cy="5397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tx2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6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7" name="灯片编号占位符 5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547937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394" name="Rectangle 3"/>
          <p:cNvSpPr>
            <a:spLocks noChangeArrowheads="1"/>
          </p:cNvSpPr>
          <p:nvPr/>
        </p:nvSpPr>
        <p:spPr bwMode="auto">
          <a:xfrm>
            <a:off x="522288" y="1403350"/>
            <a:ext cx="83073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n-</a:t>
            </a:r>
            <a:r>
              <a:rPr kumimoji="0" lang="zh-CN" altLang="en-US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方体图</a:t>
            </a:r>
            <a:endParaRPr kumimoji="0" lang="zh-CN" altLang="en-US" dirty="0">
              <a:solidFill>
                <a:schemeClr val="bg2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b="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     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Q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=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&lt;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V,E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&gt;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是</a:t>
            </a:r>
            <a:r>
              <a:rPr kumimoji="0" lang="en-US" altLang="zh-CN" dirty="0" smtClean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i="1" baseline="30000" dirty="0" smtClean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dirty="0" smtClean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个结点的无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向简单图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 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其中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           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={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|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…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i="1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=0,1,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=1,2,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宋体" pitchFamily="2" charset="-122"/>
              </a:rPr>
              <a:t>…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}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           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={(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u,v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)|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u,v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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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u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与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v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恰好有一</a:t>
            </a:r>
            <a:r>
              <a:rPr kumimoji="0" lang="zh-CN" altLang="en-US" dirty="0" smtClean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位二进制数字不同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}.</a:t>
            </a:r>
          </a:p>
        </p:txBody>
      </p:sp>
      <p:sp>
        <p:nvSpPr>
          <p:cNvPr id="582726" name="Text Box 70"/>
          <p:cNvSpPr txBox="1">
            <a:spLocks noChangeArrowheads="1"/>
          </p:cNvSpPr>
          <p:nvPr/>
        </p:nvSpPr>
        <p:spPr bwMode="auto">
          <a:xfrm>
            <a:off x="1033463" y="5360988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1</a:t>
            </a:r>
          </a:p>
        </p:txBody>
      </p:sp>
      <p:sp>
        <p:nvSpPr>
          <p:cNvPr id="582727" name="Text Box 71"/>
          <p:cNvSpPr txBox="1">
            <a:spLocks noChangeArrowheads="1"/>
          </p:cNvSpPr>
          <p:nvPr/>
        </p:nvSpPr>
        <p:spPr bwMode="auto">
          <a:xfrm>
            <a:off x="3494088" y="5383213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2</a:t>
            </a:r>
          </a:p>
        </p:txBody>
      </p:sp>
      <p:sp>
        <p:nvSpPr>
          <p:cNvPr id="582728" name="Text Box 72"/>
          <p:cNvSpPr txBox="1">
            <a:spLocks noChangeArrowheads="1"/>
          </p:cNvSpPr>
          <p:nvPr/>
        </p:nvSpPr>
        <p:spPr bwMode="auto">
          <a:xfrm>
            <a:off x="6542088" y="5383213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3</a:t>
            </a:r>
          </a:p>
        </p:txBody>
      </p:sp>
      <p:grpSp>
        <p:nvGrpSpPr>
          <p:cNvPr id="2" name="Group 73"/>
          <p:cNvGrpSpPr>
            <a:grpSpLocks/>
          </p:cNvGrpSpPr>
          <p:nvPr/>
        </p:nvGrpSpPr>
        <p:grpSpPr bwMode="auto">
          <a:xfrm>
            <a:off x="522288" y="4468813"/>
            <a:ext cx="1905000" cy="609600"/>
            <a:chOff x="240" y="2640"/>
            <a:chExt cx="1200" cy="384"/>
          </a:xfrm>
        </p:grpSpPr>
        <p:sp>
          <p:nvSpPr>
            <p:cNvPr id="187445" name="AutoShape 74"/>
            <p:cNvSpPr>
              <a:spLocks noChangeArrowheads="1"/>
            </p:cNvSpPr>
            <p:nvPr/>
          </p:nvSpPr>
          <p:spPr bwMode="auto">
            <a:xfrm>
              <a:off x="288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7446" name="AutoShape 75"/>
            <p:cNvSpPr>
              <a:spLocks noChangeArrowheads="1"/>
            </p:cNvSpPr>
            <p:nvPr/>
          </p:nvSpPr>
          <p:spPr bwMode="auto">
            <a:xfrm>
              <a:off x="1056" y="292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cxnSp>
          <p:nvCxnSpPr>
            <p:cNvPr id="187447" name="AutoShape 76"/>
            <p:cNvCxnSpPr>
              <a:cxnSpLocks noChangeShapeType="1"/>
              <a:stCxn id="187445" idx="6"/>
              <a:endCxn id="187446" idx="2"/>
            </p:cNvCxnSpPr>
            <p:nvPr/>
          </p:nvCxnSpPr>
          <p:spPr bwMode="auto">
            <a:xfrm>
              <a:off x="384" y="2976"/>
              <a:ext cx="672" cy="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</p:spPr>
        </p:cxnSp>
        <p:sp>
          <p:nvSpPr>
            <p:cNvPr id="187448" name="Text Box 77"/>
            <p:cNvSpPr txBox="1">
              <a:spLocks noChangeArrowheads="1"/>
            </p:cNvSpPr>
            <p:nvPr/>
          </p:nvSpPr>
          <p:spPr bwMode="auto">
            <a:xfrm>
              <a:off x="240" y="264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</a:t>
              </a:r>
              <a:endParaRPr kumimoji="0" lang="en-US" altLang="zh-CN" sz="2000" baseline="-25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endParaRPr>
            </a:p>
          </p:txBody>
        </p:sp>
        <p:sp>
          <p:nvSpPr>
            <p:cNvPr id="187449" name="Text Box 78"/>
            <p:cNvSpPr txBox="1">
              <a:spLocks noChangeArrowheads="1"/>
            </p:cNvSpPr>
            <p:nvPr/>
          </p:nvSpPr>
          <p:spPr bwMode="auto">
            <a:xfrm>
              <a:off x="1008" y="264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</a:t>
              </a:r>
            </a:p>
          </p:txBody>
        </p:sp>
      </p:grpSp>
      <p:grpSp>
        <p:nvGrpSpPr>
          <p:cNvPr id="3" name="Group 79"/>
          <p:cNvGrpSpPr>
            <a:grpSpLocks/>
          </p:cNvGrpSpPr>
          <p:nvPr/>
        </p:nvGrpSpPr>
        <p:grpSpPr bwMode="auto">
          <a:xfrm>
            <a:off x="2579688" y="3706813"/>
            <a:ext cx="2590800" cy="1463675"/>
            <a:chOff x="1536" y="2160"/>
            <a:chExt cx="1632" cy="922"/>
          </a:xfrm>
        </p:grpSpPr>
        <p:grpSp>
          <p:nvGrpSpPr>
            <p:cNvPr id="187432" name="Group 80"/>
            <p:cNvGrpSpPr>
              <a:grpSpLocks/>
            </p:cNvGrpSpPr>
            <p:nvPr/>
          </p:nvGrpSpPr>
          <p:grpSpPr bwMode="auto">
            <a:xfrm>
              <a:off x="1872" y="2256"/>
              <a:ext cx="816" cy="768"/>
              <a:chOff x="1646" y="2366"/>
              <a:chExt cx="816" cy="768"/>
            </a:xfrm>
          </p:grpSpPr>
          <p:sp>
            <p:nvSpPr>
              <p:cNvPr id="187437" name="AutoShape 81"/>
              <p:cNvSpPr>
                <a:spLocks noChangeArrowheads="1"/>
              </p:cNvSpPr>
              <p:nvPr/>
            </p:nvSpPr>
            <p:spPr bwMode="auto">
              <a:xfrm>
                <a:off x="164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38" name="AutoShape 82"/>
              <p:cNvSpPr>
                <a:spLocks noChangeArrowheads="1"/>
              </p:cNvSpPr>
              <p:nvPr/>
            </p:nvSpPr>
            <p:spPr bwMode="auto">
              <a:xfrm>
                <a:off x="236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39" name="AutoShape 83"/>
              <p:cNvSpPr>
                <a:spLocks noChangeArrowheads="1"/>
              </p:cNvSpPr>
              <p:nvPr/>
            </p:nvSpPr>
            <p:spPr bwMode="auto">
              <a:xfrm>
                <a:off x="164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40" name="AutoShape 84"/>
              <p:cNvSpPr>
                <a:spLocks noChangeArrowheads="1"/>
              </p:cNvSpPr>
              <p:nvPr/>
            </p:nvSpPr>
            <p:spPr bwMode="auto">
              <a:xfrm>
                <a:off x="236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87441" name="AutoShape 85"/>
              <p:cNvCxnSpPr>
                <a:cxnSpLocks noChangeShapeType="1"/>
                <a:stCxn id="187437" idx="0"/>
                <a:endCxn id="187439" idx="4"/>
              </p:cNvCxnSpPr>
              <p:nvPr/>
            </p:nvCxnSpPr>
            <p:spPr bwMode="auto">
              <a:xfrm flipV="1">
                <a:off x="169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42" name="AutoShape 86"/>
              <p:cNvCxnSpPr>
                <a:cxnSpLocks noChangeShapeType="1"/>
                <a:stCxn id="187439" idx="6"/>
                <a:endCxn id="187440" idx="2"/>
              </p:cNvCxnSpPr>
              <p:nvPr/>
            </p:nvCxnSpPr>
            <p:spPr bwMode="auto">
              <a:xfrm>
                <a:off x="1742" y="2414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43" name="AutoShape 87"/>
              <p:cNvCxnSpPr>
                <a:cxnSpLocks noChangeShapeType="1"/>
                <a:stCxn id="187440" idx="4"/>
                <a:endCxn id="187438" idx="0"/>
              </p:cNvCxnSpPr>
              <p:nvPr/>
            </p:nvCxnSpPr>
            <p:spPr bwMode="auto">
              <a:xfrm>
                <a:off x="241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44" name="AutoShape 88"/>
              <p:cNvCxnSpPr>
                <a:cxnSpLocks noChangeShapeType="1"/>
                <a:stCxn id="187437" idx="6"/>
                <a:endCxn id="187438" idx="2"/>
              </p:cNvCxnSpPr>
              <p:nvPr/>
            </p:nvCxnSpPr>
            <p:spPr bwMode="auto">
              <a:xfrm>
                <a:off x="1742" y="3086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</p:grpSp>
        <p:sp>
          <p:nvSpPr>
            <p:cNvPr id="187433" name="Text Box 89"/>
            <p:cNvSpPr txBox="1">
              <a:spLocks noChangeArrowheads="1"/>
            </p:cNvSpPr>
            <p:nvPr/>
          </p:nvSpPr>
          <p:spPr bwMode="auto">
            <a:xfrm>
              <a:off x="1536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00</a:t>
              </a:r>
            </a:p>
          </p:txBody>
        </p:sp>
        <p:sp>
          <p:nvSpPr>
            <p:cNvPr id="187434" name="Text Box 90"/>
            <p:cNvSpPr txBox="1">
              <a:spLocks noChangeArrowheads="1"/>
            </p:cNvSpPr>
            <p:nvPr/>
          </p:nvSpPr>
          <p:spPr bwMode="auto">
            <a:xfrm>
              <a:off x="2736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01</a:t>
              </a:r>
            </a:p>
          </p:txBody>
        </p:sp>
        <p:sp>
          <p:nvSpPr>
            <p:cNvPr id="187435" name="Text Box 91"/>
            <p:cNvSpPr txBox="1">
              <a:spLocks noChangeArrowheads="1"/>
            </p:cNvSpPr>
            <p:nvPr/>
          </p:nvSpPr>
          <p:spPr bwMode="auto">
            <a:xfrm>
              <a:off x="2736" y="216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11</a:t>
              </a:r>
            </a:p>
          </p:txBody>
        </p:sp>
        <p:sp>
          <p:nvSpPr>
            <p:cNvPr id="187436" name="Text Box 92"/>
            <p:cNvSpPr txBox="1">
              <a:spLocks noChangeArrowheads="1"/>
            </p:cNvSpPr>
            <p:nvPr/>
          </p:nvSpPr>
          <p:spPr bwMode="auto">
            <a:xfrm>
              <a:off x="1536" y="216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10</a:t>
              </a:r>
            </a:p>
          </p:txBody>
        </p:sp>
      </p:grpSp>
      <p:grpSp>
        <p:nvGrpSpPr>
          <p:cNvPr id="5" name="Group 93"/>
          <p:cNvGrpSpPr>
            <a:grpSpLocks/>
          </p:cNvGrpSpPr>
          <p:nvPr/>
        </p:nvGrpSpPr>
        <p:grpSpPr bwMode="auto">
          <a:xfrm>
            <a:off x="5246688" y="3249613"/>
            <a:ext cx="3352800" cy="1920875"/>
            <a:chOff x="3216" y="1872"/>
            <a:chExt cx="2112" cy="1210"/>
          </a:xfrm>
        </p:grpSpPr>
        <p:grpSp>
          <p:nvGrpSpPr>
            <p:cNvPr id="187402" name="Group 94"/>
            <p:cNvGrpSpPr>
              <a:grpSpLocks/>
            </p:cNvGrpSpPr>
            <p:nvPr/>
          </p:nvGrpSpPr>
          <p:grpSpPr bwMode="auto">
            <a:xfrm>
              <a:off x="3600" y="2256"/>
              <a:ext cx="816" cy="768"/>
              <a:chOff x="1646" y="2366"/>
              <a:chExt cx="816" cy="768"/>
            </a:xfrm>
          </p:grpSpPr>
          <p:sp>
            <p:nvSpPr>
              <p:cNvPr id="187424" name="AutoShape 95"/>
              <p:cNvSpPr>
                <a:spLocks noChangeArrowheads="1"/>
              </p:cNvSpPr>
              <p:nvPr/>
            </p:nvSpPr>
            <p:spPr bwMode="auto">
              <a:xfrm>
                <a:off x="164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25" name="AutoShape 96"/>
              <p:cNvSpPr>
                <a:spLocks noChangeArrowheads="1"/>
              </p:cNvSpPr>
              <p:nvPr/>
            </p:nvSpPr>
            <p:spPr bwMode="auto">
              <a:xfrm>
                <a:off x="236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26" name="AutoShape 97"/>
              <p:cNvSpPr>
                <a:spLocks noChangeArrowheads="1"/>
              </p:cNvSpPr>
              <p:nvPr/>
            </p:nvSpPr>
            <p:spPr bwMode="auto">
              <a:xfrm>
                <a:off x="164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27" name="AutoShape 98"/>
              <p:cNvSpPr>
                <a:spLocks noChangeArrowheads="1"/>
              </p:cNvSpPr>
              <p:nvPr/>
            </p:nvSpPr>
            <p:spPr bwMode="auto">
              <a:xfrm>
                <a:off x="236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87428" name="AutoShape 99"/>
              <p:cNvCxnSpPr>
                <a:cxnSpLocks noChangeShapeType="1"/>
                <a:stCxn id="187424" idx="0"/>
                <a:endCxn id="187426" idx="4"/>
              </p:cNvCxnSpPr>
              <p:nvPr/>
            </p:nvCxnSpPr>
            <p:spPr bwMode="auto">
              <a:xfrm flipV="1">
                <a:off x="169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29" name="AutoShape 100"/>
              <p:cNvCxnSpPr>
                <a:cxnSpLocks noChangeShapeType="1"/>
                <a:stCxn id="187426" idx="6"/>
                <a:endCxn id="187427" idx="2"/>
              </p:cNvCxnSpPr>
              <p:nvPr/>
            </p:nvCxnSpPr>
            <p:spPr bwMode="auto">
              <a:xfrm>
                <a:off x="1742" y="2414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30" name="AutoShape 101"/>
              <p:cNvCxnSpPr>
                <a:cxnSpLocks noChangeShapeType="1"/>
                <a:stCxn id="187427" idx="4"/>
                <a:endCxn id="187425" idx="0"/>
              </p:cNvCxnSpPr>
              <p:nvPr/>
            </p:nvCxnSpPr>
            <p:spPr bwMode="auto">
              <a:xfrm>
                <a:off x="241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31" name="AutoShape 102"/>
              <p:cNvCxnSpPr>
                <a:cxnSpLocks noChangeShapeType="1"/>
                <a:stCxn id="187424" idx="6"/>
                <a:endCxn id="187425" idx="2"/>
              </p:cNvCxnSpPr>
              <p:nvPr/>
            </p:nvCxnSpPr>
            <p:spPr bwMode="auto">
              <a:xfrm>
                <a:off x="1742" y="3086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</p:grpSp>
        <p:sp>
          <p:nvSpPr>
            <p:cNvPr id="187403" name="Text Box 103"/>
            <p:cNvSpPr txBox="1">
              <a:spLocks noChangeArrowheads="1"/>
            </p:cNvSpPr>
            <p:nvPr/>
          </p:nvSpPr>
          <p:spPr bwMode="auto">
            <a:xfrm>
              <a:off x="3216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000</a:t>
              </a:r>
            </a:p>
          </p:txBody>
        </p:sp>
        <p:sp>
          <p:nvSpPr>
            <p:cNvPr id="187404" name="Text Box 104"/>
            <p:cNvSpPr txBox="1">
              <a:spLocks noChangeArrowheads="1"/>
            </p:cNvSpPr>
            <p:nvPr/>
          </p:nvSpPr>
          <p:spPr bwMode="auto">
            <a:xfrm>
              <a:off x="4464" y="283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001</a:t>
              </a:r>
            </a:p>
          </p:txBody>
        </p:sp>
        <p:sp>
          <p:nvSpPr>
            <p:cNvPr id="187405" name="Text Box 105"/>
            <p:cNvSpPr txBox="1">
              <a:spLocks noChangeArrowheads="1"/>
            </p:cNvSpPr>
            <p:nvPr/>
          </p:nvSpPr>
          <p:spPr bwMode="auto">
            <a:xfrm>
              <a:off x="4368" y="2208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101</a:t>
              </a:r>
            </a:p>
          </p:txBody>
        </p:sp>
        <p:sp>
          <p:nvSpPr>
            <p:cNvPr id="187406" name="Text Box 106"/>
            <p:cNvSpPr txBox="1">
              <a:spLocks noChangeArrowheads="1"/>
            </p:cNvSpPr>
            <p:nvPr/>
          </p:nvSpPr>
          <p:spPr bwMode="auto">
            <a:xfrm>
              <a:off x="3216" y="2160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100</a:t>
              </a:r>
            </a:p>
          </p:txBody>
        </p:sp>
        <p:grpSp>
          <p:nvGrpSpPr>
            <p:cNvPr id="187407" name="Group 107"/>
            <p:cNvGrpSpPr>
              <a:grpSpLocks/>
            </p:cNvGrpSpPr>
            <p:nvPr/>
          </p:nvGrpSpPr>
          <p:grpSpPr bwMode="auto">
            <a:xfrm>
              <a:off x="4032" y="1968"/>
              <a:ext cx="816" cy="768"/>
              <a:chOff x="1646" y="2366"/>
              <a:chExt cx="816" cy="768"/>
            </a:xfrm>
          </p:grpSpPr>
          <p:sp>
            <p:nvSpPr>
              <p:cNvPr id="187416" name="AutoShape 108"/>
              <p:cNvSpPr>
                <a:spLocks noChangeArrowheads="1"/>
              </p:cNvSpPr>
              <p:nvPr/>
            </p:nvSpPr>
            <p:spPr bwMode="auto">
              <a:xfrm>
                <a:off x="164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17" name="AutoShape 109"/>
              <p:cNvSpPr>
                <a:spLocks noChangeArrowheads="1"/>
              </p:cNvSpPr>
              <p:nvPr/>
            </p:nvSpPr>
            <p:spPr bwMode="auto">
              <a:xfrm>
                <a:off x="2366" y="3038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18" name="AutoShape 110"/>
              <p:cNvSpPr>
                <a:spLocks noChangeArrowheads="1"/>
              </p:cNvSpPr>
              <p:nvPr/>
            </p:nvSpPr>
            <p:spPr bwMode="auto">
              <a:xfrm>
                <a:off x="164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187419" name="AutoShape 111"/>
              <p:cNvSpPr>
                <a:spLocks noChangeArrowheads="1"/>
              </p:cNvSpPr>
              <p:nvPr/>
            </p:nvSpPr>
            <p:spPr bwMode="auto">
              <a:xfrm>
                <a:off x="2366" y="2366"/>
                <a:ext cx="96" cy="96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cxnSp>
            <p:nvCxnSpPr>
              <p:cNvPr id="187420" name="AutoShape 112"/>
              <p:cNvCxnSpPr>
                <a:cxnSpLocks noChangeShapeType="1"/>
                <a:stCxn id="187416" idx="0"/>
                <a:endCxn id="187418" idx="4"/>
              </p:cNvCxnSpPr>
              <p:nvPr/>
            </p:nvCxnSpPr>
            <p:spPr bwMode="auto">
              <a:xfrm flipV="1">
                <a:off x="169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21" name="AutoShape 113"/>
              <p:cNvCxnSpPr>
                <a:cxnSpLocks noChangeShapeType="1"/>
                <a:stCxn id="187418" idx="6"/>
                <a:endCxn id="187419" idx="2"/>
              </p:cNvCxnSpPr>
              <p:nvPr/>
            </p:nvCxnSpPr>
            <p:spPr bwMode="auto">
              <a:xfrm>
                <a:off x="1742" y="2414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22" name="AutoShape 114"/>
              <p:cNvCxnSpPr>
                <a:cxnSpLocks noChangeShapeType="1"/>
                <a:stCxn id="187419" idx="4"/>
                <a:endCxn id="187417" idx="0"/>
              </p:cNvCxnSpPr>
              <p:nvPr/>
            </p:nvCxnSpPr>
            <p:spPr bwMode="auto">
              <a:xfrm>
                <a:off x="2414" y="2462"/>
                <a:ext cx="0" cy="576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87423" name="AutoShape 115"/>
              <p:cNvCxnSpPr>
                <a:cxnSpLocks noChangeShapeType="1"/>
                <a:stCxn id="187416" idx="6"/>
                <a:endCxn id="187417" idx="2"/>
              </p:cNvCxnSpPr>
              <p:nvPr/>
            </p:nvCxnSpPr>
            <p:spPr bwMode="auto">
              <a:xfrm>
                <a:off x="1742" y="3086"/>
                <a:ext cx="624" cy="0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</p:grpSp>
        <p:sp>
          <p:nvSpPr>
            <p:cNvPr id="187408" name="Text Box 116"/>
            <p:cNvSpPr txBox="1">
              <a:spLocks noChangeArrowheads="1"/>
            </p:cNvSpPr>
            <p:nvPr/>
          </p:nvSpPr>
          <p:spPr bwMode="auto">
            <a:xfrm>
              <a:off x="3696" y="2496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010</a:t>
              </a:r>
            </a:p>
          </p:txBody>
        </p:sp>
        <p:sp>
          <p:nvSpPr>
            <p:cNvPr id="187409" name="Text Box 117"/>
            <p:cNvSpPr txBox="1">
              <a:spLocks noChangeArrowheads="1"/>
            </p:cNvSpPr>
            <p:nvPr/>
          </p:nvSpPr>
          <p:spPr bwMode="auto">
            <a:xfrm>
              <a:off x="4896" y="2544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011</a:t>
              </a:r>
            </a:p>
          </p:txBody>
        </p:sp>
        <p:sp>
          <p:nvSpPr>
            <p:cNvPr id="187410" name="Text Box 118"/>
            <p:cNvSpPr txBox="1">
              <a:spLocks noChangeArrowheads="1"/>
            </p:cNvSpPr>
            <p:nvPr/>
          </p:nvSpPr>
          <p:spPr bwMode="auto">
            <a:xfrm>
              <a:off x="4896" y="187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111</a:t>
              </a:r>
            </a:p>
          </p:txBody>
        </p:sp>
        <p:sp>
          <p:nvSpPr>
            <p:cNvPr id="187411" name="Text Box 119"/>
            <p:cNvSpPr txBox="1">
              <a:spLocks noChangeArrowheads="1"/>
            </p:cNvSpPr>
            <p:nvPr/>
          </p:nvSpPr>
          <p:spPr bwMode="auto">
            <a:xfrm>
              <a:off x="3696" y="1872"/>
              <a:ext cx="432" cy="250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dirty="0">
                  <a:solidFill>
                    <a:schemeClr val="tx2">
                      <a:lumMod val="50000"/>
                    </a:schemeClr>
                  </a:solidFill>
                  <a:ea typeface="宋体" pitchFamily="2" charset="-122"/>
                </a:rPr>
                <a:t>110</a:t>
              </a:r>
            </a:p>
          </p:txBody>
        </p:sp>
        <p:cxnSp>
          <p:nvCxnSpPr>
            <p:cNvPr id="187412" name="AutoShape 120"/>
            <p:cNvCxnSpPr>
              <a:cxnSpLocks noChangeShapeType="1"/>
              <a:stCxn id="187426" idx="7"/>
              <a:endCxn id="187418" idx="3"/>
            </p:cNvCxnSpPr>
            <p:nvPr/>
          </p:nvCxnSpPr>
          <p:spPr bwMode="auto">
            <a:xfrm flipV="1">
              <a:off x="3682" y="2050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</p:spPr>
        </p:cxnSp>
        <p:cxnSp>
          <p:nvCxnSpPr>
            <p:cNvPr id="187413" name="AutoShape 121"/>
            <p:cNvCxnSpPr>
              <a:cxnSpLocks noChangeShapeType="1"/>
              <a:stCxn id="187427" idx="7"/>
              <a:endCxn id="187419" idx="3"/>
            </p:cNvCxnSpPr>
            <p:nvPr/>
          </p:nvCxnSpPr>
          <p:spPr bwMode="auto">
            <a:xfrm flipV="1">
              <a:off x="4402" y="2050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</p:spPr>
        </p:cxnSp>
        <p:cxnSp>
          <p:nvCxnSpPr>
            <p:cNvPr id="187414" name="AutoShape 122"/>
            <p:cNvCxnSpPr>
              <a:cxnSpLocks noChangeShapeType="1"/>
              <a:stCxn id="187425" idx="7"/>
              <a:endCxn id="187417" idx="3"/>
            </p:cNvCxnSpPr>
            <p:nvPr/>
          </p:nvCxnSpPr>
          <p:spPr bwMode="auto">
            <a:xfrm flipV="1">
              <a:off x="4402" y="2722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</p:spPr>
        </p:cxnSp>
        <p:cxnSp>
          <p:nvCxnSpPr>
            <p:cNvPr id="187415" name="AutoShape 123"/>
            <p:cNvCxnSpPr>
              <a:cxnSpLocks noChangeShapeType="1"/>
              <a:stCxn id="187424" idx="7"/>
              <a:endCxn id="187416" idx="3"/>
            </p:cNvCxnSpPr>
            <p:nvPr/>
          </p:nvCxnSpPr>
          <p:spPr bwMode="auto">
            <a:xfrm flipV="1">
              <a:off x="3682" y="2722"/>
              <a:ext cx="364" cy="220"/>
            </a:xfrm>
            <a:prstGeom prst="straightConnector1">
              <a:avLst/>
            </a:prstGeom>
            <a:noFill/>
            <a:ln w="25400">
              <a:solidFill>
                <a:srgbClr val="66FF33"/>
              </a:solidFill>
              <a:round/>
              <a:headEnd/>
              <a:tailEnd/>
            </a:ln>
          </p:spPr>
        </p:cxnSp>
      </p:grpSp>
      <p:sp>
        <p:nvSpPr>
          <p:cNvPr id="58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59" name="灯片编号占位符 58"/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56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1880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827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5827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27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5827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"/>
                            </p:stCondLst>
                            <p:childTnLst>
                              <p:par>
                                <p:cTn id="33" presetID="15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2726" grpId="0" autoUpdateAnimBg="0"/>
      <p:bldP spid="582727" grpId="0" autoUpdateAnimBg="0"/>
      <p:bldP spid="582728" grpId="0" autoUpdateAnimBg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418" name="AutoShape 4"/>
          <p:cNvSpPr>
            <a:spLocks noChangeArrowheads="1"/>
          </p:cNvSpPr>
          <p:nvPr/>
        </p:nvSpPr>
        <p:spPr bwMode="auto">
          <a:xfrm>
            <a:off x="1968500" y="3525838"/>
            <a:ext cx="1447800" cy="533400"/>
          </a:xfrm>
          <a:prstGeom prst="parallelogram">
            <a:avLst>
              <a:gd name="adj" fmla="val 67857"/>
            </a:avLst>
          </a:prstGeom>
          <a:noFill/>
          <a:ln w="1905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19" name="Line 5"/>
          <p:cNvSpPr>
            <a:spLocks noChangeShapeType="1"/>
          </p:cNvSpPr>
          <p:nvPr/>
        </p:nvSpPr>
        <p:spPr bwMode="auto">
          <a:xfrm>
            <a:off x="19685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0" name="Line 6"/>
          <p:cNvSpPr>
            <a:spLocks noChangeShapeType="1"/>
          </p:cNvSpPr>
          <p:nvPr/>
        </p:nvSpPr>
        <p:spPr bwMode="auto">
          <a:xfrm>
            <a:off x="30353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1" name="Line 7"/>
          <p:cNvSpPr>
            <a:spLocks noChangeShapeType="1"/>
          </p:cNvSpPr>
          <p:nvPr/>
        </p:nvSpPr>
        <p:spPr bwMode="auto">
          <a:xfrm>
            <a:off x="1968500" y="50498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2" name="Line 8"/>
          <p:cNvSpPr>
            <a:spLocks noChangeShapeType="1"/>
          </p:cNvSpPr>
          <p:nvPr/>
        </p:nvSpPr>
        <p:spPr bwMode="auto">
          <a:xfrm>
            <a:off x="34163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3" name="Line 9"/>
          <p:cNvSpPr>
            <a:spLocks noChangeShapeType="1"/>
          </p:cNvSpPr>
          <p:nvPr/>
        </p:nvSpPr>
        <p:spPr bwMode="auto">
          <a:xfrm flipV="1">
            <a:off x="30353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4" name="Line 10"/>
          <p:cNvSpPr>
            <a:spLocks noChangeShapeType="1"/>
          </p:cNvSpPr>
          <p:nvPr/>
        </p:nvSpPr>
        <p:spPr bwMode="auto">
          <a:xfrm>
            <a:off x="23495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5" name="Line 11"/>
          <p:cNvSpPr>
            <a:spLocks noChangeShapeType="1"/>
          </p:cNvSpPr>
          <p:nvPr/>
        </p:nvSpPr>
        <p:spPr bwMode="auto">
          <a:xfrm flipV="1">
            <a:off x="19685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6" name="Line 12"/>
          <p:cNvSpPr>
            <a:spLocks noChangeShapeType="1"/>
          </p:cNvSpPr>
          <p:nvPr/>
        </p:nvSpPr>
        <p:spPr bwMode="auto">
          <a:xfrm>
            <a:off x="2349500" y="45164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7" name="Oval 13"/>
          <p:cNvSpPr>
            <a:spLocks noChangeArrowheads="1"/>
          </p:cNvSpPr>
          <p:nvPr/>
        </p:nvSpPr>
        <p:spPr bwMode="auto">
          <a:xfrm>
            <a:off x="22733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8" name="Oval 14"/>
          <p:cNvSpPr>
            <a:spLocks noChangeArrowheads="1"/>
          </p:cNvSpPr>
          <p:nvPr/>
        </p:nvSpPr>
        <p:spPr bwMode="auto">
          <a:xfrm>
            <a:off x="33401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29" name="Oval 15"/>
          <p:cNvSpPr>
            <a:spLocks noChangeArrowheads="1"/>
          </p:cNvSpPr>
          <p:nvPr/>
        </p:nvSpPr>
        <p:spPr bwMode="auto">
          <a:xfrm>
            <a:off x="29591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0" name="Oval 16"/>
          <p:cNvSpPr>
            <a:spLocks noChangeArrowheads="1"/>
          </p:cNvSpPr>
          <p:nvPr/>
        </p:nvSpPr>
        <p:spPr bwMode="auto">
          <a:xfrm>
            <a:off x="18923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1" name="Oval 17" descr="20%"/>
          <p:cNvSpPr>
            <a:spLocks noChangeArrowheads="1"/>
          </p:cNvSpPr>
          <p:nvPr/>
        </p:nvSpPr>
        <p:spPr bwMode="auto">
          <a:xfrm>
            <a:off x="2273300" y="4440238"/>
            <a:ext cx="152400" cy="152400"/>
          </a:xfrm>
          <a:prstGeom prst="ellipse">
            <a:avLst/>
          </a:prstGeom>
          <a:pattFill prst="pct20">
            <a:fgClr>
              <a:srgbClr val="FF9900"/>
            </a:fgClr>
            <a:bgClr>
              <a:srgbClr val="000000"/>
            </a:bgClr>
          </a:patt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2" name="Oval 18"/>
          <p:cNvSpPr>
            <a:spLocks noChangeArrowheads="1"/>
          </p:cNvSpPr>
          <p:nvPr/>
        </p:nvSpPr>
        <p:spPr bwMode="auto">
          <a:xfrm>
            <a:off x="3340100" y="44402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3" name="Oval 19"/>
          <p:cNvSpPr>
            <a:spLocks noChangeArrowheads="1"/>
          </p:cNvSpPr>
          <p:nvPr/>
        </p:nvSpPr>
        <p:spPr bwMode="auto">
          <a:xfrm>
            <a:off x="29591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4" name="Oval 20"/>
          <p:cNvSpPr>
            <a:spLocks noChangeArrowheads="1"/>
          </p:cNvSpPr>
          <p:nvPr/>
        </p:nvSpPr>
        <p:spPr bwMode="auto">
          <a:xfrm>
            <a:off x="18923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5" name="AutoShape 21"/>
          <p:cNvSpPr>
            <a:spLocks noChangeArrowheads="1"/>
          </p:cNvSpPr>
          <p:nvPr/>
        </p:nvSpPr>
        <p:spPr bwMode="auto">
          <a:xfrm>
            <a:off x="4940300" y="3525838"/>
            <a:ext cx="1447800" cy="533400"/>
          </a:xfrm>
          <a:prstGeom prst="parallelogram">
            <a:avLst>
              <a:gd name="adj" fmla="val 67857"/>
            </a:avLst>
          </a:prstGeom>
          <a:noFill/>
          <a:ln w="19050">
            <a:solidFill>
              <a:srgbClr val="00CC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6" name="Line 22"/>
          <p:cNvSpPr>
            <a:spLocks noChangeShapeType="1"/>
          </p:cNvSpPr>
          <p:nvPr/>
        </p:nvSpPr>
        <p:spPr bwMode="auto">
          <a:xfrm>
            <a:off x="49403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7" name="Line 23"/>
          <p:cNvSpPr>
            <a:spLocks noChangeShapeType="1"/>
          </p:cNvSpPr>
          <p:nvPr/>
        </p:nvSpPr>
        <p:spPr bwMode="auto">
          <a:xfrm>
            <a:off x="6007100" y="40592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8" name="Line 24"/>
          <p:cNvSpPr>
            <a:spLocks noChangeShapeType="1"/>
          </p:cNvSpPr>
          <p:nvPr/>
        </p:nvSpPr>
        <p:spPr bwMode="auto">
          <a:xfrm>
            <a:off x="4940300" y="50498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39" name="Line 25"/>
          <p:cNvSpPr>
            <a:spLocks noChangeShapeType="1"/>
          </p:cNvSpPr>
          <p:nvPr/>
        </p:nvSpPr>
        <p:spPr bwMode="auto">
          <a:xfrm>
            <a:off x="63881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0" name="Line 26"/>
          <p:cNvSpPr>
            <a:spLocks noChangeShapeType="1"/>
          </p:cNvSpPr>
          <p:nvPr/>
        </p:nvSpPr>
        <p:spPr bwMode="auto">
          <a:xfrm flipV="1">
            <a:off x="60071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1" name="Line 27"/>
          <p:cNvSpPr>
            <a:spLocks noChangeShapeType="1"/>
          </p:cNvSpPr>
          <p:nvPr/>
        </p:nvSpPr>
        <p:spPr bwMode="auto">
          <a:xfrm>
            <a:off x="5321300" y="3525838"/>
            <a:ext cx="0" cy="9906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2" name="Line 28"/>
          <p:cNvSpPr>
            <a:spLocks noChangeShapeType="1"/>
          </p:cNvSpPr>
          <p:nvPr/>
        </p:nvSpPr>
        <p:spPr bwMode="auto">
          <a:xfrm flipV="1">
            <a:off x="4940300" y="4516438"/>
            <a:ext cx="381000" cy="53340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3" name="Line 29"/>
          <p:cNvSpPr>
            <a:spLocks noChangeShapeType="1"/>
          </p:cNvSpPr>
          <p:nvPr/>
        </p:nvSpPr>
        <p:spPr bwMode="auto">
          <a:xfrm>
            <a:off x="5321300" y="4516438"/>
            <a:ext cx="1066800" cy="0"/>
          </a:xfrm>
          <a:prstGeom prst="line">
            <a:avLst/>
          </a:prstGeom>
          <a:noFill/>
          <a:ln w="19050">
            <a:solidFill>
              <a:srgbClr val="00CC00"/>
            </a:solidFill>
            <a:prstDash val="dash"/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4" name="Oval 30"/>
          <p:cNvSpPr>
            <a:spLocks noChangeArrowheads="1"/>
          </p:cNvSpPr>
          <p:nvPr/>
        </p:nvSpPr>
        <p:spPr bwMode="auto">
          <a:xfrm>
            <a:off x="52451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5" name="Oval 31"/>
          <p:cNvSpPr>
            <a:spLocks noChangeArrowheads="1"/>
          </p:cNvSpPr>
          <p:nvPr/>
        </p:nvSpPr>
        <p:spPr bwMode="auto">
          <a:xfrm>
            <a:off x="6311900" y="3449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6" name="Oval 32"/>
          <p:cNvSpPr>
            <a:spLocks noChangeArrowheads="1"/>
          </p:cNvSpPr>
          <p:nvPr/>
        </p:nvSpPr>
        <p:spPr bwMode="auto">
          <a:xfrm>
            <a:off x="59309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7" name="Oval 33"/>
          <p:cNvSpPr>
            <a:spLocks noChangeArrowheads="1"/>
          </p:cNvSpPr>
          <p:nvPr/>
        </p:nvSpPr>
        <p:spPr bwMode="auto">
          <a:xfrm>
            <a:off x="4864100" y="39830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8" name="Oval 34" descr="20%"/>
          <p:cNvSpPr>
            <a:spLocks noChangeArrowheads="1"/>
          </p:cNvSpPr>
          <p:nvPr/>
        </p:nvSpPr>
        <p:spPr bwMode="auto">
          <a:xfrm>
            <a:off x="5245100" y="4440238"/>
            <a:ext cx="152400" cy="152400"/>
          </a:xfrm>
          <a:prstGeom prst="ellipse">
            <a:avLst/>
          </a:prstGeom>
          <a:pattFill prst="pct20">
            <a:fgClr>
              <a:srgbClr val="FF9900"/>
            </a:fgClr>
            <a:bgClr>
              <a:srgbClr val="000000"/>
            </a:bgClr>
          </a:patt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49" name="Oval 35"/>
          <p:cNvSpPr>
            <a:spLocks noChangeArrowheads="1"/>
          </p:cNvSpPr>
          <p:nvPr/>
        </p:nvSpPr>
        <p:spPr bwMode="auto">
          <a:xfrm>
            <a:off x="6311900" y="44402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0" name="Oval 36"/>
          <p:cNvSpPr>
            <a:spLocks noChangeArrowheads="1"/>
          </p:cNvSpPr>
          <p:nvPr/>
        </p:nvSpPr>
        <p:spPr bwMode="auto">
          <a:xfrm>
            <a:off x="59309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1" name="Oval 37"/>
          <p:cNvSpPr>
            <a:spLocks noChangeArrowheads="1"/>
          </p:cNvSpPr>
          <p:nvPr/>
        </p:nvSpPr>
        <p:spPr bwMode="auto">
          <a:xfrm>
            <a:off x="4864100" y="4973638"/>
            <a:ext cx="152400" cy="152400"/>
          </a:xfrm>
          <a:prstGeom prst="ellipse">
            <a:avLst/>
          </a:prstGeom>
          <a:solidFill>
            <a:srgbClr val="FF9900"/>
          </a:solidFill>
          <a:ln w="9525">
            <a:solidFill>
              <a:srgbClr val="FFFF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2" name="Freeform 38"/>
          <p:cNvSpPr>
            <a:spLocks/>
          </p:cNvSpPr>
          <p:nvPr/>
        </p:nvSpPr>
        <p:spPr bwMode="auto">
          <a:xfrm>
            <a:off x="2425700" y="30686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3" name="Freeform 39"/>
          <p:cNvSpPr>
            <a:spLocks/>
          </p:cNvSpPr>
          <p:nvPr/>
        </p:nvSpPr>
        <p:spPr bwMode="auto">
          <a:xfrm>
            <a:off x="3492500" y="30686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4" name="Freeform 40"/>
          <p:cNvSpPr>
            <a:spLocks/>
          </p:cNvSpPr>
          <p:nvPr/>
        </p:nvSpPr>
        <p:spPr bwMode="auto">
          <a:xfrm>
            <a:off x="1968500" y="3633788"/>
            <a:ext cx="29591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5" name="Freeform 41"/>
          <p:cNvSpPr>
            <a:spLocks/>
          </p:cNvSpPr>
          <p:nvPr/>
        </p:nvSpPr>
        <p:spPr bwMode="auto">
          <a:xfrm>
            <a:off x="3111500" y="36020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6" name="Freeform 42"/>
          <p:cNvSpPr>
            <a:spLocks/>
          </p:cNvSpPr>
          <p:nvPr/>
        </p:nvSpPr>
        <p:spPr bwMode="auto">
          <a:xfrm>
            <a:off x="2425700" y="40592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7" name="Freeform 43"/>
          <p:cNvSpPr>
            <a:spLocks/>
          </p:cNvSpPr>
          <p:nvPr/>
        </p:nvSpPr>
        <p:spPr bwMode="auto">
          <a:xfrm>
            <a:off x="3492500" y="40592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8" name="Freeform 44"/>
          <p:cNvSpPr>
            <a:spLocks/>
          </p:cNvSpPr>
          <p:nvPr/>
        </p:nvSpPr>
        <p:spPr bwMode="auto">
          <a:xfrm>
            <a:off x="1968500" y="4624388"/>
            <a:ext cx="2943225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FF99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59" name="Freeform 45"/>
          <p:cNvSpPr>
            <a:spLocks/>
          </p:cNvSpPr>
          <p:nvPr/>
        </p:nvSpPr>
        <p:spPr bwMode="auto">
          <a:xfrm>
            <a:off x="3111500" y="4592638"/>
            <a:ext cx="2895600" cy="381000"/>
          </a:xfrm>
          <a:custGeom>
            <a:avLst/>
            <a:gdLst>
              <a:gd name="T0" fmla="*/ 0 w 1824"/>
              <a:gd name="T1" fmla="*/ 2147483647 h 240"/>
              <a:gd name="T2" fmla="*/ 2147483647 w 1824"/>
              <a:gd name="T3" fmla="*/ 0 h 240"/>
              <a:gd name="T4" fmla="*/ 2147483647 w 1824"/>
              <a:gd name="T5" fmla="*/ 2147483647 h 240"/>
              <a:gd name="T6" fmla="*/ 0 60000 65536"/>
              <a:gd name="T7" fmla="*/ 0 60000 65536"/>
              <a:gd name="T8" fmla="*/ 0 60000 65536"/>
              <a:gd name="T9" fmla="*/ 0 w 1824"/>
              <a:gd name="T10" fmla="*/ 0 h 240"/>
              <a:gd name="T11" fmla="*/ 1824 w 1824"/>
              <a:gd name="T12" fmla="*/ 240 h 240"/>
            </a:gdLst>
            <a:ahLst/>
            <a:cxnLst>
              <a:cxn ang="T6">
                <a:pos x="T0" y="T1"/>
              </a:cxn>
              <a:cxn ang="T7">
                <a:pos x="T2" y="T3"/>
              </a:cxn>
              <a:cxn ang="T8">
                <a:pos x="T4" y="T5"/>
              </a:cxn>
            </a:cxnLst>
            <a:rect l="T9" t="T10" r="T11" b="T12"/>
            <a:pathLst>
              <a:path w="1824" h="240">
                <a:moveTo>
                  <a:pt x="0" y="240"/>
                </a:moveTo>
                <a:cubicBezTo>
                  <a:pt x="280" y="120"/>
                  <a:pt x="560" y="0"/>
                  <a:pt x="864" y="0"/>
                </a:cubicBezTo>
                <a:cubicBezTo>
                  <a:pt x="1168" y="0"/>
                  <a:pt x="1496" y="120"/>
                  <a:pt x="1824" y="240"/>
                </a:cubicBezTo>
              </a:path>
            </a:pathLst>
          </a:custGeom>
          <a:noFill/>
          <a:ln w="19050" cmpd="sng">
            <a:solidFill>
              <a:srgbClr val="33CCFF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88460" name="Rectangle 46"/>
          <p:cNvSpPr>
            <a:spLocks noChangeArrowheads="1"/>
          </p:cNvSpPr>
          <p:nvPr/>
        </p:nvSpPr>
        <p:spPr bwMode="auto">
          <a:xfrm>
            <a:off x="522288" y="1179513"/>
            <a:ext cx="8307387" cy="2819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n-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方体图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b="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     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Q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=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&lt;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V,E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&gt;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是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i="1" baseline="30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阶无向简单图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 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其中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           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={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|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v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1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宋体" pitchFamily="2" charset="-122"/>
                <a:cs typeface="Times New Roman" pitchFamily="18" charset="0"/>
              </a:rPr>
              <a:t>…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i="1" baseline="-25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a</a:t>
            </a:r>
            <a:r>
              <a:rPr kumimoji="0" lang="en-US" altLang="zh-CN" i="1" baseline="-25000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=0,1,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i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=1,2,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Arial" pitchFamily="34" charset="0"/>
                <a:ea typeface="宋体" pitchFamily="2" charset="-122"/>
              </a:rPr>
              <a:t>…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,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}</a:t>
            </a:r>
          </a:p>
          <a:p>
            <a:pPr marL="342900" indent="-342900">
              <a:spcBef>
                <a:spcPct val="20000"/>
              </a:spcBef>
              <a:buClr>
                <a:schemeClr val="hlink"/>
              </a:buClr>
              <a:buSzPct val="70000"/>
              <a:buFont typeface="Wingdings" pitchFamily="2" charset="2"/>
              <a:buNone/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           E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={(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u,v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)| 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u,v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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V</a:t>
            </a:r>
            <a:r>
              <a:rPr kumimoji="0" lang="en-US" altLang="zh-CN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</a:t>
            </a:r>
            <a:r>
              <a:rPr kumimoji="0" lang="en-US" altLang="zh-CN" i="1" dirty="0" err="1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u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与</a:t>
            </a: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v</a:t>
            </a:r>
            <a:r>
              <a:rPr kumimoji="0" lang="zh-CN" altLang="en-US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恰好有一位数字不同</a:t>
            </a:r>
            <a:r>
              <a:rPr kumimoji="0" lang="en-US" altLang="zh-CN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  <a:sym typeface="Symbol" pitchFamily="18" charset="2"/>
              </a:rPr>
              <a:t>}.</a:t>
            </a:r>
          </a:p>
        </p:txBody>
      </p:sp>
      <p:sp>
        <p:nvSpPr>
          <p:cNvPr id="725039" name="Text Box 47"/>
          <p:cNvSpPr txBox="1">
            <a:spLocks noChangeArrowheads="1"/>
          </p:cNvSpPr>
          <p:nvPr/>
        </p:nvSpPr>
        <p:spPr bwMode="auto">
          <a:xfrm>
            <a:off x="3843108" y="5499925"/>
            <a:ext cx="685800" cy="4572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i="1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Q</a:t>
            </a:r>
            <a:r>
              <a:rPr kumimoji="0" lang="en-US" altLang="zh-CN" baseline="-25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4</a:t>
            </a:r>
          </a:p>
        </p:txBody>
      </p:sp>
      <p:sp>
        <p:nvSpPr>
          <p:cNvPr id="47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48" name="灯片编号占位符 4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57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181741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5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250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250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5039" grpId="0" autoUpdateAnimBg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9442" name="Group 5"/>
          <p:cNvGrpSpPr>
            <a:grpSpLocks/>
          </p:cNvGrpSpPr>
          <p:nvPr/>
        </p:nvGrpSpPr>
        <p:grpSpPr bwMode="auto">
          <a:xfrm>
            <a:off x="2997200" y="1808163"/>
            <a:ext cx="2947988" cy="2973387"/>
            <a:chOff x="1776" y="720"/>
            <a:chExt cx="1920" cy="1920"/>
          </a:xfrm>
        </p:grpSpPr>
        <p:sp>
          <p:nvSpPr>
            <p:cNvPr id="189447" name="Line 6"/>
            <p:cNvSpPr>
              <a:spLocks noChangeShapeType="1"/>
            </p:cNvSpPr>
            <p:nvPr/>
          </p:nvSpPr>
          <p:spPr bwMode="auto">
            <a:xfrm rot="4627174">
              <a:off x="2355" y="807"/>
              <a:ext cx="94" cy="90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48" name="Line 7"/>
            <p:cNvSpPr>
              <a:spLocks noChangeShapeType="1"/>
            </p:cNvSpPr>
            <p:nvPr/>
          </p:nvSpPr>
          <p:spPr bwMode="auto">
            <a:xfrm flipV="1">
              <a:off x="1968" y="864"/>
              <a:ext cx="192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49" name="Line 8"/>
            <p:cNvSpPr>
              <a:spLocks noChangeShapeType="1"/>
            </p:cNvSpPr>
            <p:nvPr/>
          </p:nvSpPr>
          <p:spPr bwMode="auto">
            <a:xfrm>
              <a:off x="2976" y="1344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0" name="Line 9"/>
            <p:cNvSpPr>
              <a:spLocks noChangeShapeType="1"/>
            </p:cNvSpPr>
            <p:nvPr/>
          </p:nvSpPr>
          <p:spPr bwMode="auto">
            <a:xfrm flipV="1">
              <a:off x="3504" y="1776"/>
              <a:ext cx="96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1" name="Line 10"/>
            <p:cNvSpPr>
              <a:spLocks noChangeShapeType="1"/>
            </p:cNvSpPr>
            <p:nvPr/>
          </p:nvSpPr>
          <p:spPr bwMode="auto">
            <a:xfrm flipH="1" flipV="1">
              <a:off x="3504" y="1920"/>
              <a:ext cx="96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2" name="Line 11"/>
            <p:cNvSpPr>
              <a:spLocks noChangeShapeType="1"/>
            </p:cNvSpPr>
            <p:nvPr/>
          </p:nvSpPr>
          <p:spPr bwMode="auto">
            <a:xfrm>
              <a:off x="1824" y="1488"/>
              <a:ext cx="0" cy="86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3" name="Line 12"/>
            <p:cNvSpPr>
              <a:spLocks noChangeShapeType="1"/>
            </p:cNvSpPr>
            <p:nvPr/>
          </p:nvSpPr>
          <p:spPr bwMode="auto">
            <a:xfrm>
              <a:off x="3120" y="1488"/>
              <a:ext cx="0" cy="81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4" name="Line 13"/>
            <p:cNvSpPr>
              <a:spLocks noChangeShapeType="1"/>
            </p:cNvSpPr>
            <p:nvPr/>
          </p:nvSpPr>
          <p:spPr bwMode="auto">
            <a:xfrm>
              <a:off x="3648" y="960"/>
              <a:ext cx="0" cy="72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5" name="Line 14"/>
            <p:cNvSpPr>
              <a:spLocks noChangeShapeType="1"/>
            </p:cNvSpPr>
            <p:nvPr/>
          </p:nvSpPr>
          <p:spPr bwMode="auto">
            <a:xfrm flipV="1">
              <a:off x="3312" y="1968"/>
              <a:ext cx="336" cy="48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6" name="Line 15"/>
            <p:cNvSpPr>
              <a:spLocks noChangeShapeType="1"/>
            </p:cNvSpPr>
            <p:nvPr/>
          </p:nvSpPr>
          <p:spPr bwMode="auto">
            <a:xfrm>
              <a:off x="2352" y="1056"/>
              <a:ext cx="0" cy="624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7" name="Line 16"/>
            <p:cNvSpPr>
              <a:spLocks noChangeShapeType="1"/>
            </p:cNvSpPr>
            <p:nvPr/>
          </p:nvSpPr>
          <p:spPr bwMode="auto">
            <a:xfrm flipV="1">
              <a:off x="2064" y="2016"/>
              <a:ext cx="240" cy="336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8" name="Line 17"/>
            <p:cNvSpPr>
              <a:spLocks noChangeShapeType="1"/>
            </p:cNvSpPr>
            <p:nvPr/>
          </p:nvSpPr>
          <p:spPr bwMode="auto">
            <a:xfrm>
              <a:off x="2544" y="1920"/>
              <a:ext cx="91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59" name="Line 18"/>
            <p:cNvSpPr>
              <a:spLocks noChangeShapeType="1"/>
            </p:cNvSpPr>
            <p:nvPr/>
          </p:nvSpPr>
          <p:spPr bwMode="auto">
            <a:xfrm>
              <a:off x="2064" y="2592"/>
              <a:ext cx="91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0" name="Oval 19"/>
            <p:cNvSpPr>
              <a:spLocks noChangeArrowheads="1"/>
            </p:cNvSpPr>
            <p:nvPr/>
          </p:nvSpPr>
          <p:spPr bwMode="auto">
            <a:xfrm>
              <a:off x="2976" y="25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1" name="Oval 20"/>
            <p:cNvSpPr>
              <a:spLocks noChangeArrowheads="1"/>
            </p:cNvSpPr>
            <p:nvPr/>
          </p:nvSpPr>
          <p:spPr bwMode="auto">
            <a:xfrm>
              <a:off x="3216" y="2448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2" name="Line 21"/>
            <p:cNvSpPr>
              <a:spLocks noChangeShapeType="1"/>
            </p:cNvSpPr>
            <p:nvPr/>
          </p:nvSpPr>
          <p:spPr bwMode="auto">
            <a:xfrm flipV="1">
              <a:off x="3072" y="2544"/>
              <a:ext cx="144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3" name="Oval 22"/>
            <p:cNvSpPr>
              <a:spLocks noChangeArrowheads="1"/>
            </p:cNvSpPr>
            <p:nvPr/>
          </p:nvSpPr>
          <p:spPr bwMode="auto">
            <a:xfrm>
              <a:off x="3072" y="230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4" name="Line 23"/>
            <p:cNvSpPr>
              <a:spLocks noChangeShapeType="1"/>
            </p:cNvSpPr>
            <p:nvPr/>
          </p:nvSpPr>
          <p:spPr bwMode="auto">
            <a:xfrm flipH="1">
              <a:off x="3024" y="2400"/>
              <a:ext cx="48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5" name="Line 24"/>
            <p:cNvSpPr>
              <a:spLocks noChangeShapeType="1"/>
            </p:cNvSpPr>
            <p:nvPr/>
          </p:nvSpPr>
          <p:spPr bwMode="auto">
            <a:xfrm>
              <a:off x="3168" y="2352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6" name="Oval 25"/>
            <p:cNvSpPr>
              <a:spLocks noChangeArrowheads="1"/>
            </p:cNvSpPr>
            <p:nvPr/>
          </p:nvSpPr>
          <p:spPr bwMode="auto">
            <a:xfrm>
              <a:off x="1776" y="23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7" name="Oval 26"/>
            <p:cNvSpPr>
              <a:spLocks noChangeArrowheads="1"/>
            </p:cNvSpPr>
            <p:nvPr/>
          </p:nvSpPr>
          <p:spPr bwMode="auto">
            <a:xfrm>
              <a:off x="1968" y="254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8" name="Line 27"/>
            <p:cNvSpPr>
              <a:spLocks noChangeShapeType="1"/>
            </p:cNvSpPr>
            <p:nvPr/>
          </p:nvSpPr>
          <p:spPr bwMode="auto">
            <a:xfrm flipV="1">
              <a:off x="2016" y="2448"/>
              <a:ext cx="0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69" name="Oval 28" descr="20%"/>
            <p:cNvSpPr>
              <a:spLocks noChangeArrowheads="1"/>
            </p:cNvSpPr>
            <p:nvPr/>
          </p:nvSpPr>
          <p:spPr bwMode="auto">
            <a:xfrm>
              <a:off x="1968" y="235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00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0" name="Line 29"/>
            <p:cNvSpPr>
              <a:spLocks noChangeShapeType="1"/>
            </p:cNvSpPr>
            <p:nvPr/>
          </p:nvSpPr>
          <p:spPr bwMode="auto">
            <a:xfrm flipH="1">
              <a:off x="1872" y="2400"/>
              <a:ext cx="96" cy="0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1" name="Line 30"/>
            <p:cNvSpPr>
              <a:spLocks noChangeShapeType="1"/>
            </p:cNvSpPr>
            <p:nvPr/>
          </p:nvSpPr>
          <p:spPr bwMode="auto">
            <a:xfrm>
              <a:off x="1872" y="2448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2" name="Oval 31"/>
            <p:cNvSpPr>
              <a:spLocks noChangeArrowheads="1"/>
            </p:cNvSpPr>
            <p:nvPr/>
          </p:nvSpPr>
          <p:spPr bwMode="auto">
            <a:xfrm>
              <a:off x="3600" y="192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3" name="Oval 32" descr="20%"/>
            <p:cNvSpPr>
              <a:spLocks noChangeArrowheads="1"/>
            </p:cNvSpPr>
            <p:nvPr/>
          </p:nvSpPr>
          <p:spPr bwMode="auto">
            <a:xfrm>
              <a:off x="3456" y="187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4" name="Oval 33"/>
            <p:cNvSpPr>
              <a:spLocks noChangeArrowheads="1"/>
            </p:cNvSpPr>
            <p:nvPr/>
          </p:nvSpPr>
          <p:spPr bwMode="auto">
            <a:xfrm>
              <a:off x="3600" y="168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5" name="Line 34"/>
            <p:cNvSpPr>
              <a:spLocks noChangeShapeType="1"/>
            </p:cNvSpPr>
            <p:nvPr/>
          </p:nvSpPr>
          <p:spPr bwMode="auto">
            <a:xfrm flipH="1">
              <a:off x="3648" y="1776"/>
              <a:ext cx="0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6" name="Oval 35" descr="20%"/>
            <p:cNvSpPr>
              <a:spLocks noChangeArrowheads="1"/>
            </p:cNvSpPr>
            <p:nvPr/>
          </p:nvSpPr>
          <p:spPr bwMode="auto">
            <a:xfrm>
              <a:off x="2448" y="187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7" name="Oval 36" descr="20%"/>
            <p:cNvSpPr>
              <a:spLocks noChangeArrowheads="1"/>
            </p:cNvSpPr>
            <p:nvPr/>
          </p:nvSpPr>
          <p:spPr bwMode="auto">
            <a:xfrm>
              <a:off x="2256" y="1968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8" name="Oval 37" descr="20%"/>
            <p:cNvSpPr>
              <a:spLocks noChangeArrowheads="1"/>
            </p:cNvSpPr>
            <p:nvPr/>
          </p:nvSpPr>
          <p:spPr bwMode="auto">
            <a:xfrm>
              <a:off x="2304" y="1680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44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79" name="Line 38"/>
            <p:cNvSpPr>
              <a:spLocks noChangeShapeType="1"/>
            </p:cNvSpPr>
            <p:nvPr/>
          </p:nvSpPr>
          <p:spPr bwMode="auto">
            <a:xfrm flipV="1">
              <a:off x="2304" y="1776"/>
              <a:ext cx="48" cy="192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0" name="Line 39"/>
            <p:cNvSpPr>
              <a:spLocks noChangeShapeType="1"/>
            </p:cNvSpPr>
            <p:nvPr/>
          </p:nvSpPr>
          <p:spPr bwMode="auto">
            <a:xfrm flipH="1" flipV="1">
              <a:off x="2352" y="1776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1" name="Line 40"/>
            <p:cNvSpPr>
              <a:spLocks noChangeShapeType="1"/>
            </p:cNvSpPr>
            <p:nvPr/>
          </p:nvSpPr>
          <p:spPr bwMode="auto">
            <a:xfrm flipV="1">
              <a:off x="2352" y="1968"/>
              <a:ext cx="96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2" name="Oval 41"/>
            <p:cNvSpPr>
              <a:spLocks noChangeArrowheads="1"/>
            </p:cNvSpPr>
            <p:nvPr/>
          </p:nvSpPr>
          <p:spPr bwMode="auto">
            <a:xfrm>
              <a:off x="1776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3" name="Oval 42"/>
            <p:cNvSpPr>
              <a:spLocks noChangeArrowheads="1"/>
            </p:cNvSpPr>
            <p:nvPr/>
          </p:nvSpPr>
          <p:spPr bwMode="auto">
            <a:xfrm>
              <a:off x="2016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4" name="Line 43"/>
            <p:cNvSpPr>
              <a:spLocks noChangeShapeType="1"/>
            </p:cNvSpPr>
            <p:nvPr/>
          </p:nvSpPr>
          <p:spPr bwMode="auto">
            <a:xfrm flipV="1">
              <a:off x="1872" y="1392"/>
              <a:ext cx="144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5" name="Oval 44"/>
            <p:cNvSpPr>
              <a:spLocks noChangeArrowheads="1"/>
            </p:cNvSpPr>
            <p:nvPr/>
          </p:nvSpPr>
          <p:spPr bwMode="auto">
            <a:xfrm>
              <a:off x="1872" y="115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6" name="Line 45"/>
            <p:cNvSpPr>
              <a:spLocks noChangeShapeType="1"/>
            </p:cNvSpPr>
            <p:nvPr/>
          </p:nvSpPr>
          <p:spPr bwMode="auto">
            <a:xfrm flipH="1">
              <a:off x="1824" y="1248"/>
              <a:ext cx="48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7" name="Line 46"/>
            <p:cNvSpPr>
              <a:spLocks noChangeShapeType="1"/>
            </p:cNvSpPr>
            <p:nvPr/>
          </p:nvSpPr>
          <p:spPr bwMode="auto">
            <a:xfrm>
              <a:off x="1968" y="1200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8" name="Line 47"/>
            <p:cNvSpPr>
              <a:spLocks noChangeShapeType="1"/>
            </p:cNvSpPr>
            <p:nvPr/>
          </p:nvSpPr>
          <p:spPr bwMode="auto">
            <a:xfrm>
              <a:off x="2112" y="1344"/>
              <a:ext cx="912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89" name="Oval 48"/>
            <p:cNvSpPr>
              <a:spLocks noChangeArrowheads="1"/>
            </p:cNvSpPr>
            <p:nvPr/>
          </p:nvSpPr>
          <p:spPr bwMode="auto">
            <a:xfrm>
              <a:off x="2928" y="129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0" name="Oval 49"/>
            <p:cNvSpPr>
              <a:spLocks noChangeArrowheads="1"/>
            </p:cNvSpPr>
            <p:nvPr/>
          </p:nvSpPr>
          <p:spPr bwMode="auto">
            <a:xfrm>
              <a:off x="3072" y="1392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1" name="Oval 50"/>
            <p:cNvSpPr>
              <a:spLocks noChangeArrowheads="1"/>
            </p:cNvSpPr>
            <p:nvPr/>
          </p:nvSpPr>
          <p:spPr bwMode="auto">
            <a:xfrm>
              <a:off x="3120" y="120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2" name="Line 51"/>
            <p:cNvSpPr>
              <a:spLocks noChangeShapeType="1"/>
            </p:cNvSpPr>
            <p:nvPr/>
          </p:nvSpPr>
          <p:spPr bwMode="auto">
            <a:xfrm flipV="1">
              <a:off x="3168" y="1296"/>
              <a:ext cx="0" cy="144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3" name="Line 52"/>
            <p:cNvSpPr>
              <a:spLocks noChangeShapeType="1"/>
            </p:cNvSpPr>
            <p:nvPr/>
          </p:nvSpPr>
          <p:spPr bwMode="auto">
            <a:xfrm flipV="1">
              <a:off x="3024" y="1248"/>
              <a:ext cx="96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4" name="Line 53"/>
            <p:cNvSpPr>
              <a:spLocks noChangeShapeType="1"/>
            </p:cNvSpPr>
            <p:nvPr/>
          </p:nvSpPr>
          <p:spPr bwMode="auto">
            <a:xfrm>
              <a:off x="3504" y="816"/>
              <a:ext cx="96" cy="96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5" name="Oval 54"/>
            <p:cNvSpPr>
              <a:spLocks noChangeArrowheads="1"/>
            </p:cNvSpPr>
            <p:nvPr/>
          </p:nvSpPr>
          <p:spPr bwMode="auto">
            <a:xfrm>
              <a:off x="3456" y="81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6" name="Oval 55"/>
            <p:cNvSpPr>
              <a:spLocks noChangeArrowheads="1"/>
            </p:cNvSpPr>
            <p:nvPr/>
          </p:nvSpPr>
          <p:spPr bwMode="auto">
            <a:xfrm>
              <a:off x="3600" y="864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7" name="Oval 56"/>
            <p:cNvSpPr>
              <a:spLocks noChangeArrowheads="1"/>
            </p:cNvSpPr>
            <p:nvPr/>
          </p:nvSpPr>
          <p:spPr bwMode="auto">
            <a:xfrm>
              <a:off x="3456" y="72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8" name="Line 57"/>
            <p:cNvSpPr>
              <a:spLocks noChangeShapeType="1"/>
            </p:cNvSpPr>
            <p:nvPr/>
          </p:nvSpPr>
          <p:spPr bwMode="auto">
            <a:xfrm flipH="1" flipV="1">
              <a:off x="3552" y="816"/>
              <a:ext cx="48" cy="48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499" name="Line 58"/>
            <p:cNvSpPr>
              <a:spLocks noChangeShapeType="1"/>
            </p:cNvSpPr>
            <p:nvPr/>
          </p:nvSpPr>
          <p:spPr bwMode="auto">
            <a:xfrm flipV="1">
              <a:off x="3216" y="912"/>
              <a:ext cx="240" cy="288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0" name="Oval 59"/>
            <p:cNvSpPr>
              <a:spLocks noChangeArrowheads="1"/>
            </p:cNvSpPr>
            <p:nvPr/>
          </p:nvSpPr>
          <p:spPr bwMode="auto">
            <a:xfrm rot="4686555">
              <a:off x="2112" y="816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1" name="Oval 60"/>
            <p:cNvSpPr>
              <a:spLocks noChangeArrowheads="1"/>
            </p:cNvSpPr>
            <p:nvPr/>
          </p:nvSpPr>
          <p:spPr bwMode="auto">
            <a:xfrm rot="4686555">
              <a:off x="2400" y="720"/>
              <a:ext cx="96" cy="96"/>
            </a:xfrm>
            <a:prstGeom prst="ellipse">
              <a:avLst/>
            </a:prstGeom>
            <a:solidFill>
              <a:srgbClr val="FF9900"/>
            </a:solid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2" name="Oval 61" descr="20%"/>
            <p:cNvSpPr>
              <a:spLocks noChangeArrowheads="1"/>
            </p:cNvSpPr>
            <p:nvPr/>
          </p:nvSpPr>
          <p:spPr bwMode="auto">
            <a:xfrm rot="4686555">
              <a:off x="2304" y="912"/>
              <a:ext cx="96" cy="96"/>
            </a:xfrm>
            <a:prstGeom prst="ellipse">
              <a:avLst/>
            </a:prstGeom>
            <a:pattFill prst="pct20">
              <a:fgClr>
                <a:srgbClr val="FF9900"/>
              </a:fgClr>
              <a:bgClr>
                <a:srgbClr val="000000"/>
              </a:bgClr>
            </a:pattFill>
            <a:ln w="9525">
              <a:solidFill>
                <a:srgbClr val="FFFF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3" name="Line 62"/>
            <p:cNvSpPr>
              <a:spLocks noChangeShapeType="1"/>
            </p:cNvSpPr>
            <p:nvPr/>
          </p:nvSpPr>
          <p:spPr bwMode="auto">
            <a:xfrm rot="4676136" flipH="1">
              <a:off x="2186" y="854"/>
              <a:ext cx="96" cy="145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prstDash val="dash"/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4" name="Line 63"/>
            <p:cNvSpPr>
              <a:spLocks noChangeShapeType="1"/>
            </p:cNvSpPr>
            <p:nvPr/>
          </p:nvSpPr>
          <p:spPr bwMode="auto">
            <a:xfrm rot="4686555">
              <a:off x="2294" y="705"/>
              <a:ext cx="16" cy="195"/>
            </a:xfrm>
            <a:prstGeom prst="line">
              <a:avLst/>
            </a:prstGeom>
            <a:noFill/>
            <a:ln w="19050">
              <a:solidFill>
                <a:srgbClr val="33CCFF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189505" name="Line 64"/>
            <p:cNvSpPr>
              <a:spLocks noChangeShapeType="1"/>
            </p:cNvSpPr>
            <p:nvPr/>
          </p:nvSpPr>
          <p:spPr bwMode="auto">
            <a:xfrm>
              <a:off x="2496" y="768"/>
              <a:ext cx="960" cy="0"/>
            </a:xfrm>
            <a:prstGeom prst="line">
              <a:avLst/>
            </a:prstGeom>
            <a:noFill/>
            <a:ln w="19050">
              <a:solidFill>
                <a:srgbClr val="00CC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</p:grpSp>
      <p:sp>
        <p:nvSpPr>
          <p:cNvPr id="189443" name="Text Box 65"/>
          <p:cNvSpPr txBox="1">
            <a:spLocks noChangeArrowheads="1"/>
          </p:cNvSpPr>
          <p:nvPr/>
        </p:nvSpPr>
        <p:spPr bwMode="auto">
          <a:xfrm>
            <a:off x="6600825" y="3376613"/>
            <a:ext cx="1600200" cy="304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带环</a:t>
            </a:r>
            <a:r>
              <a:rPr lang="en-US" altLang="zh-CN" sz="2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3-</a:t>
            </a:r>
            <a:r>
              <a:rPr lang="zh-CN" altLang="en-US" sz="2000" dirty="0">
                <a:solidFill>
                  <a:schemeClr val="tx2">
                    <a:lumMod val="50000"/>
                  </a:schemeClr>
                </a:solidFill>
                <a:ea typeface="宋体" pitchFamily="2" charset="-122"/>
              </a:rPr>
              <a:t>立方体</a:t>
            </a:r>
          </a:p>
        </p:txBody>
      </p:sp>
      <p:sp>
        <p:nvSpPr>
          <p:cNvPr id="189444" name="Rectangle 66"/>
          <p:cNvSpPr>
            <a:spLocks noChangeArrowheads="1"/>
          </p:cNvSpPr>
          <p:nvPr/>
        </p:nvSpPr>
        <p:spPr bwMode="auto">
          <a:xfrm>
            <a:off x="0" y="5184775"/>
            <a:ext cx="9144000" cy="121455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 = 2</a:t>
            </a:r>
            <a:r>
              <a:rPr kumimoji="0" lang="en-US" altLang="zh-CN" sz="2800" baseline="30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个结点环构成，每个结点环是一个有</a:t>
            </a: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个结点的环，所以结点总数为</a:t>
            </a: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n2</a:t>
            </a:r>
            <a:r>
              <a:rPr kumimoji="0" lang="en-US" altLang="zh-CN" sz="2800" baseline="300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n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个，结点度为</a:t>
            </a:r>
            <a:r>
              <a:rPr kumimoji="0" lang="en-US" altLang="zh-CN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3</a:t>
            </a:r>
            <a:r>
              <a:rPr kumimoji="0" lang="zh-CN" altLang="en-US" sz="2800" dirty="0">
                <a:solidFill>
                  <a:schemeClr val="tx2">
                    <a:lumMod val="50000"/>
                  </a:schemeClr>
                </a:solidFill>
                <a:latin typeface="Garamond" pitchFamily="18" charset="0"/>
                <a:ea typeface="宋体" pitchFamily="2" charset="-122"/>
              </a:rPr>
              <a:t>，对称。</a:t>
            </a:r>
            <a:endParaRPr kumimoji="0" lang="zh-CN" altLang="en-US" sz="2800" baseline="30000" dirty="0">
              <a:solidFill>
                <a:schemeClr val="tx2">
                  <a:lumMod val="5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189445" name="Rectangle 67"/>
          <p:cNvSpPr>
            <a:spLocks noChangeArrowheads="1"/>
          </p:cNvSpPr>
          <p:nvPr/>
        </p:nvSpPr>
        <p:spPr bwMode="auto">
          <a:xfrm>
            <a:off x="0" y="1268413"/>
            <a:ext cx="8763000" cy="6873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742950" lvl="1" indent="-285750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3200" b="0">
                <a:solidFill>
                  <a:srgbClr val="FFCCCC"/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带环</a:t>
            </a:r>
            <a:r>
              <a:rPr kumimoji="0" lang="en-US" altLang="zh-CN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n-</a:t>
            </a:r>
            <a:r>
              <a:rPr kumimoji="0" lang="zh-CN" altLang="en-US" sz="3200">
                <a:solidFill>
                  <a:srgbClr val="9900FF"/>
                </a:solidFill>
                <a:latin typeface="Garamond" pitchFamily="18" charset="0"/>
                <a:ea typeface="宋体" pitchFamily="2" charset="-122"/>
              </a:rPr>
              <a:t>立方体</a:t>
            </a:r>
          </a:p>
          <a:p>
            <a:pPr marL="742950" lvl="1" indent="-285750" algn="just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endParaRPr kumimoji="0" lang="en-US" altLang="zh-CN" sz="2800">
              <a:solidFill>
                <a:schemeClr val="bg1"/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66" name="标题 4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在网络上的应用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7" name="灯片编号占位符 6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58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6993775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3"/>
          <p:cNvGrpSpPr>
            <a:grpSpLocks/>
          </p:cNvGrpSpPr>
          <p:nvPr/>
        </p:nvGrpSpPr>
        <p:grpSpPr bwMode="auto">
          <a:xfrm>
            <a:off x="2743200" y="1447800"/>
            <a:ext cx="1039813" cy="1447800"/>
            <a:chOff x="2743200" y="1447800"/>
            <a:chExt cx="1039813" cy="1447800"/>
          </a:xfrm>
        </p:grpSpPr>
        <p:pic>
          <p:nvPicPr>
            <p:cNvPr id="74777" name="Picture 5" descr="C:\Documents and Settings\Administrator\My Documents\Projects\vidret\presentation\Sig08Fastforward\blackberry.jpg"/>
            <p:cNvPicPr>
              <a:picLocks noChangeAspect="1" noChangeArrowheads="1"/>
            </p:cNvPicPr>
            <p:nvPr/>
          </p:nvPicPr>
          <p:blipFill>
            <a:blip r:embed="rId3" cstate="print"/>
            <a:srcRect/>
            <a:stretch>
              <a:fillRect/>
            </a:stretch>
          </p:blipFill>
          <p:spPr bwMode="auto">
            <a:xfrm>
              <a:off x="2743200" y="1447800"/>
              <a:ext cx="1039813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grpSp>
          <p:nvGrpSpPr>
            <p:cNvPr id="74778" name="Group 21"/>
            <p:cNvGrpSpPr>
              <a:grpSpLocks/>
            </p:cNvGrpSpPr>
            <p:nvPr/>
          </p:nvGrpSpPr>
          <p:grpSpPr bwMode="auto">
            <a:xfrm>
              <a:off x="2900363" y="1549400"/>
              <a:ext cx="819150" cy="769938"/>
              <a:chOff x="2900363" y="1549400"/>
              <a:chExt cx="819150" cy="769938"/>
            </a:xfrm>
          </p:grpSpPr>
          <p:sp>
            <p:nvSpPr>
              <p:cNvPr id="16" name="Freeform 15"/>
              <p:cNvSpPr/>
              <p:nvPr/>
            </p:nvSpPr>
            <p:spPr>
              <a:xfrm>
                <a:off x="2900363" y="1643063"/>
                <a:ext cx="819150" cy="604837"/>
              </a:xfrm>
              <a:custGeom>
                <a:avLst/>
                <a:gdLst>
                  <a:gd name="connsiteX0" fmla="*/ 128587 w 819150"/>
                  <a:gd name="connsiteY0" fmla="*/ 0 h 604837"/>
                  <a:gd name="connsiteX1" fmla="*/ 819150 w 819150"/>
                  <a:gd name="connsiteY1" fmla="*/ 119062 h 604837"/>
                  <a:gd name="connsiteX2" fmla="*/ 714375 w 819150"/>
                  <a:gd name="connsiteY2" fmla="*/ 604837 h 604837"/>
                  <a:gd name="connsiteX3" fmla="*/ 0 w 819150"/>
                  <a:gd name="connsiteY3" fmla="*/ 457200 h 604837"/>
                  <a:gd name="connsiteX4" fmla="*/ 128587 w 819150"/>
                  <a:gd name="connsiteY4" fmla="*/ 0 h 60483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819150" h="604837">
                    <a:moveTo>
                      <a:pt x="128587" y="0"/>
                    </a:moveTo>
                    <a:lnTo>
                      <a:pt x="819150" y="119062"/>
                    </a:lnTo>
                    <a:lnTo>
                      <a:pt x="714375" y="604837"/>
                    </a:lnTo>
                    <a:lnTo>
                      <a:pt x="0" y="457200"/>
                    </a:lnTo>
                    <a:lnTo>
                      <a:pt x="128587" y="0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kumimoji="0" lang="zh-CN" altLang="en-US" sz="1800" b="0">
                  <a:solidFill>
                    <a:srgbClr val="FFFFFF"/>
                  </a:solidFill>
                  <a:latin typeface="Arial" pitchFamily="34" charset="0"/>
                  <a:cs typeface="Arial" pitchFamily="34" charset="0"/>
                </a:endParaRPr>
              </a:p>
            </p:txBody>
          </p:sp>
          <p:sp>
            <p:nvSpPr>
              <p:cNvPr id="74780" name="TextBox 23"/>
              <p:cNvSpPr txBox="1">
                <a:spLocks noChangeArrowheads="1"/>
              </p:cNvSpPr>
              <p:nvPr/>
            </p:nvSpPr>
            <p:spPr bwMode="auto">
              <a:xfrm rot="954441">
                <a:off x="3044825" y="1549400"/>
                <a:ext cx="528638" cy="769938"/>
              </a:xfrm>
              <a:prstGeom prst="rect">
                <a:avLst/>
              </a:prstGeom>
              <a:noFill/>
              <a:ln w="9525">
                <a:noFill/>
                <a:miter lim="800000"/>
                <a:headEnd/>
                <a:tailEnd/>
              </a:ln>
            </p:spPr>
            <p:txBody>
              <a:bodyPr wrap="none">
                <a:spAutoFit/>
              </a:bodyPr>
              <a:lstStyle/>
              <a:p>
                <a:r>
                  <a:rPr kumimoji="0" lang="en-US" altLang="zh-CN" sz="4400">
                    <a:latin typeface="Arial" pitchFamily="34" charset="0"/>
                    <a:ea typeface="宋体" pitchFamily="2" charset="-122"/>
                    <a:cs typeface="Arial" pitchFamily="34" charset="0"/>
                  </a:rPr>
                  <a:t>?</a:t>
                </a:r>
              </a:p>
            </p:txBody>
          </p:sp>
        </p:grpSp>
      </p:grpSp>
      <p:grpSp>
        <p:nvGrpSpPr>
          <p:cNvPr id="4" name="Group 24"/>
          <p:cNvGrpSpPr>
            <a:grpSpLocks/>
          </p:cNvGrpSpPr>
          <p:nvPr/>
        </p:nvGrpSpPr>
        <p:grpSpPr bwMode="auto">
          <a:xfrm>
            <a:off x="5334000" y="1447800"/>
            <a:ext cx="1511300" cy="1447800"/>
            <a:chOff x="5334000" y="1447800"/>
            <a:chExt cx="1511300" cy="1447800"/>
          </a:xfrm>
        </p:grpSpPr>
        <p:pic>
          <p:nvPicPr>
            <p:cNvPr id="74774" name="Picture 6" descr="C:\Documents and Settings\Administrator\My Documents\Projects\vidret\presentation\Sig08Fastforward\iphone-apple.png"/>
            <p:cNvPicPr>
              <a:picLocks noChangeAspect="1" noChangeArrowheads="1"/>
            </p:cNvPicPr>
            <p:nvPr/>
          </p:nvPicPr>
          <p:blipFill>
            <a:blip r:embed="rId4" cstate="print"/>
            <a:srcRect/>
            <a:stretch>
              <a:fillRect/>
            </a:stretch>
          </p:blipFill>
          <p:spPr bwMode="auto">
            <a:xfrm>
              <a:off x="5334000" y="1447800"/>
              <a:ext cx="1511300" cy="14478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7" name="Freeform 16"/>
            <p:cNvSpPr/>
            <p:nvPr/>
          </p:nvSpPr>
          <p:spPr>
            <a:xfrm>
              <a:off x="5843588" y="1662113"/>
              <a:ext cx="561975" cy="904875"/>
            </a:xfrm>
            <a:custGeom>
              <a:avLst/>
              <a:gdLst>
                <a:gd name="connsiteX0" fmla="*/ 0 w 561975"/>
                <a:gd name="connsiteY0" fmla="*/ 14287 h 904875"/>
                <a:gd name="connsiteX1" fmla="*/ 4762 w 561975"/>
                <a:gd name="connsiteY1" fmla="*/ 904875 h 904875"/>
                <a:gd name="connsiteX2" fmla="*/ 561975 w 561975"/>
                <a:gd name="connsiteY2" fmla="*/ 900112 h 904875"/>
                <a:gd name="connsiteX3" fmla="*/ 561975 w 561975"/>
                <a:gd name="connsiteY3" fmla="*/ 0 h 904875"/>
                <a:gd name="connsiteX4" fmla="*/ 0 w 561975"/>
                <a:gd name="connsiteY4" fmla="*/ 14287 h 904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61975" h="904875">
                  <a:moveTo>
                    <a:pt x="0" y="14287"/>
                  </a:moveTo>
                  <a:cubicBezTo>
                    <a:pt x="1587" y="311150"/>
                    <a:pt x="3175" y="608012"/>
                    <a:pt x="4762" y="904875"/>
                  </a:cubicBezTo>
                  <a:lnTo>
                    <a:pt x="561975" y="900112"/>
                  </a:lnTo>
                  <a:lnTo>
                    <a:pt x="561975" y="0"/>
                  </a:lnTo>
                  <a:lnTo>
                    <a:pt x="0" y="14287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zh-CN" altLang="en-US" sz="1800" b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4776" name="TextBox 25"/>
            <p:cNvSpPr txBox="1">
              <a:spLocks noChangeArrowheads="1"/>
            </p:cNvSpPr>
            <p:nvPr/>
          </p:nvSpPr>
          <p:spPr bwMode="auto">
            <a:xfrm>
              <a:off x="5867400" y="1733550"/>
              <a:ext cx="528638" cy="769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zh-CN" sz="4400">
                  <a:latin typeface="Arial" pitchFamily="34" charset="0"/>
                  <a:ea typeface="宋体" pitchFamily="2" charset="-122"/>
                  <a:cs typeface="Arial" pitchFamily="34" charset="0"/>
                </a:rPr>
                <a:t>?</a:t>
              </a:r>
            </a:p>
          </p:txBody>
        </p:sp>
      </p:grpSp>
      <p:grpSp>
        <p:nvGrpSpPr>
          <p:cNvPr id="5" name="Group 25"/>
          <p:cNvGrpSpPr>
            <a:grpSpLocks/>
          </p:cNvGrpSpPr>
          <p:nvPr/>
        </p:nvGrpSpPr>
        <p:grpSpPr bwMode="auto">
          <a:xfrm>
            <a:off x="6477000" y="2971800"/>
            <a:ext cx="2600325" cy="2173288"/>
            <a:chOff x="6477000" y="2971800"/>
            <a:chExt cx="2600325" cy="2173288"/>
          </a:xfrm>
        </p:grpSpPr>
        <p:pic>
          <p:nvPicPr>
            <p:cNvPr id="74771" name="Picture 8" descr="C:\Documents and Settings\Administrator\My Documents\Projects\vidret\presentation\Sig08Fastforward\tv2.jp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477000" y="2971800"/>
              <a:ext cx="2600325" cy="217328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3" name="Freeform 22"/>
            <p:cNvSpPr/>
            <p:nvPr/>
          </p:nvSpPr>
          <p:spPr>
            <a:xfrm>
              <a:off x="6777038" y="3152775"/>
              <a:ext cx="1838325" cy="1585913"/>
            </a:xfrm>
            <a:custGeom>
              <a:avLst/>
              <a:gdLst>
                <a:gd name="connsiteX0" fmla="*/ 0 w 1838325"/>
                <a:gd name="connsiteY0" fmla="*/ 219075 h 1585913"/>
                <a:gd name="connsiteX1" fmla="*/ 1833562 w 1838325"/>
                <a:gd name="connsiteY1" fmla="*/ 0 h 1585913"/>
                <a:gd name="connsiteX2" fmla="*/ 1838325 w 1838325"/>
                <a:gd name="connsiteY2" fmla="*/ 1585913 h 1585913"/>
                <a:gd name="connsiteX3" fmla="*/ 4762 w 1838325"/>
                <a:gd name="connsiteY3" fmla="*/ 1443038 h 1585913"/>
                <a:gd name="connsiteX4" fmla="*/ 0 w 1838325"/>
                <a:gd name="connsiteY4" fmla="*/ 219075 h 158591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838325" h="1585913">
                  <a:moveTo>
                    <a:pt x="0" y="219075"/>
                  </a:moveTo>
                  <a:lnTo>
                    <a:pt x="1833562" y="0"/>
                  </a:lnTo>
                  <a:cubicBezTo>
                    <a:pt x="1835150" y="528638"/>
                    <a:pt x="1836737" y="1057275"/>
                    <a:pt x="1838325" y="1585913"/>
                  </a:cubicBezTo>
                  <a:lnTo>
                    <a:pt x="4762" y="1443038"/>
                  </a:lnTo>
                  <a:cubicBezTo>
                    <a:pt x="3175" y="1035050"/>
                    <a:pt x="1587" y="627063"/>
                    <a:pt x="0" y="219075"/>
                  </a:cubicBez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zh-CN" altLang="en-US" sz="1800" b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7391400" y="3573959"/>
              <a:ext cx="529312" cy="76944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sz="4400" dirty="0">
                  <a:latin typeface="Arial" charset="0"/>
                  <a:ea typeface="+mn-ea"/>
                  <a:cs typeface="Arial" charset="0"/>
                </a:rPr>
                <a:t>?</a:t>
              </a:r>
            </a:p>
          </p:txBody>
        </p:sp>
      </p:grpSp>
      <p:grpSp>
        <p:nvGrpSpPr>
          <p:cNvPr id="6" name="Group 27"/>
          <p:cNvGrpSpPr>
            <a:grpSpLocks/>
          </p:cNvGrpSpPr>
          <p:nvPr/>
        </p:nvGrpSpPr>
        <p:grpSpPr bwMode="auto">
          <a:xfrm>
            <a:off x="4651375" y="4876800"/>
            <a:ext cx="2206625" cy="1981200"/>
            <a:chOff x="4651375" y="4876800"/>
            <a:chExt cx="2206625" cy="1981200"/>
          </a:xfrm>
        </p:grpSpPr>
        <p:pic>
          <p:nvPicPr>
            <p:cNvPr id="74768" name="Picture 11" descr="http://blog.loaz.com/media/blogs/timwang/mini-laptop-fujitsu-P7230.jpg"/>
            <p:cNvPicPr>
              <a:picLocks noChangeAspect="1" noChangeArrowheads="1"/>
            </p:cNvPicPr>
            <p:nvPr/>
          </p:nvPicPr>
          <p:blipFill>
            <a:blip r:embed="rId6" cstate="print"/>
            <a:srcRect/>
            <a:stretch>
              <a:fillRect/>
            </a:stretch>
          </p:blipFill>
          <p:spPr bwMode="auto">
            <a:xfrm>
              <a:off x="4651375" y="4876800"/>
              <a:ext cx="2206625" cy="19812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1" name="Freeform 20"/>
            <p:cNvSpPr/>
            <p:nvPr/>
          </p:nvSpPr>
          <p:spPr>
            <a:xfrm>
              <a:off x="5453063" y="5041900"/>
              <a:ext cx="1309687" cy="1004888"/>
            </a:xfrm>
            <a:custGeom>
              <a:avLst/>
              <a:gdLst>
                <a:gd name="connsiteX0" fmla="*/ 185737 w 1309687"/>
                <a:gd name="connsiteY0" fmla="*/ 0 h 1004887"/>
                <a:gd name="connsiteX1" fmla="*/ 1309687 w 1309687"/>
                <a:gd name="connsiteY1" fmla="*/ 157162 h 1004887"/>
                <a:gd name="connsiteX2" fmla="*/ 1147762 w 1309687"/>
                <a:gd name="connsiteY2" fmla="*/ 1004887 h 1004887"/>
                <a:gd name="connsiteX3" fmla="*/ 0 w 1309687"/>
                <a:gd name="connsiteY3" fmla="*/ 800100 h 1004887"/>
                <a:gd name="connsiteX4" fmla="*/ 185737 w 1309687"/>
                <a:gd name="connsiteY4" fmla="*/ 0 h 10048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309687" h="1004887">
                  <a:moveTo>
                    <a:pt x="185737" y="0"/>
                  </a:moveTo>
                  <a:lnTo>
                    <a:pt x="1309687" y="157162"/>
                  </a:lnTo>
                  <a:lnTo>
                    <a:pt x="1147762" y="1004887"/>
                  </a:lnTo>
                  <a:lnTo>
                    <a:pt x="0" y="800100"/>
                  </a:lnTo>
                  <a:lnTo>
                    <a:pt x="185737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zh-CN" altLang="en-US" sz="1800" b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29" name="TextBox 28"/>
            <p:cNvSpPr txBox="1"/>
            <p:nvPr/>
          </p:nvSpPr>
          <p:spPr>
            <a:xfrm rot="782248">
              <a:off x="5801996" y="5186058"/>
              <a:ext cx="529312" cy="76944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sz="4400" dirty="0">
                  <a:latin typeface="Arial" charset="0"/>
                  <a:ea typeface="+mn-ea"/>
                  <a:cs typeface="Arial" charset="0"/>
                </a:rPr>
                <a:t>?</a:t>
              </a:r>
            </a:p>
          </p:txBody>
        </p:sp>
      </p:grpSp>
      <p:grpSp>
        <p:nvGrpSpPr>
          <p:cNvPr id="7" name="Group 32"/>
          <p:cNvGrpSpPr>
            <a:grpSpLocks/>
          </p:cNvGrpSpPr>
          <p:nvPr/>
        </p:nvGrpSpPr>
        <p:grpSpPr bwMode="auto">
          <a:xfrm>
            <a:off x="533400" y="2714625"/>
            <a:ext cx="1447800" cy="1781175"/>
            <a:chOff x="533400" y="2714625"/>
            <a:chExt cx="1447800" cy="1781175"/>
          </a:xfrm>
        </p:grpSpPr>
        <p:pic>
          <p:nvPicPr>
            <p:cNvPr id="74765" name="Picture 7" descr="C:\Documents and Settings\Administrator\My Documents\Projects\vidret\presentation\Sig08Fastforward\pda.jpg"/>
            <p:cNvPicPr>
              <a:picLocks noChangeAspect="1" noChangeArrowheads="1"/>
            </p:cNvPicPr>
            <p:nvPr/>
          </p:nvPicPr>
          <p:blipFill>
            <a:blip r:embed="rId7" cstate="print"/>
            <a:srcRect/>
            <a:stretch>
              <a:fillRect/>
            </a:stretch>
          </p:blipFill>
          <p:spPr bwMode="auto">
            <a:xfrm>
              <a:off x="533400" y="2714625"/>
              <a:ext cx="1447800" cy="17811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9" name="Freeform 18"/>
            <p:cNvSpPr/>
            <p:nvPr/>
          </p:nvSpPr>
          <p:spPr>
            <a:xfrm>
              <a:off x="800100" y="2989263"/>
              <a:ext cx="998538" cy="1104900"/>
            </a:xfrm>
            <a:custGeom>
              <a:avLst/>
              <a:gdLst>
                <a:gd name="connsiteX0" fmla="*/ 381000 w 998220"/>
                <a:gd name="connsiteY0" fmla="*/ 0 h 1104900"/>
                <a:gd name="connsiteX1" fmla="*/ 998220 w 998220"/>
                <a:gd name="connsiteY1" fmla="*/ 243840 h 1104900"/>
                <a:gd name="connsiteX2" fmla="*/ 617220 w 998220"/>
                <a:gd name="connsiteY2" fmla="*/ 1104900 h 1104900"/>
                <a:gd name="connsiteX3" fmla="*/ 0 w 998220"/>
                <a:gd name="connsiteY3" fmla="*/ 792480 h 1104900"/>
                <a:gd name="connsiteX4" fmla="*/ 381000 w 998220"/>
                <a:gd name="connsiteY4" fmla="*/ 0 h 11049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998220" h="1104900">
                  <a:moveTo>
                    <a:pt x="381000" y="0"/>
                  </a:moveTo>
                  <a:lnTo>
                    <a:pt x="998220" y="243840"/>
                  </a:lnTo>
                  <a:lnTo>
                    <a:pt x="617220" y="1104900"/>
                  </a:lnTo>
                  <a:lnTo>
                    <a:pt x="0" y="792480"/>
                  </a:lnTo>
                  <a:lnTo>
                    <a:pt x="381000" y="0"/>
                  </a:lnTo>
                  <a:close/>
                </a:path>
              </a:pathLst>
            </a:cu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zh-CN" altLang="en-US" sz="1800" b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 rot="1612182">
              <a:off x="1030679" y="3171717"/>
              <a:ext cx="529312" cy="76944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sz="4400" dirty="0">
                  <a:latin typeface="Arial" charset="0"/>
                  <a:ea typeface="+mn-ea"/>
                  <a:cs typeface="Arial" charset="0"/>
                </a:rPr>
                <a:t>?</a:t>
              </a:r>
            </a:p>
          </p:txBody>
        </p:sp>
      </p:grpSp>
      <p:pic>
        <p:nvPicPr>
          <p:cNvPr id="74760" name="Picture 14" descr="C:\miki\multiop\movie\intro\snow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141663" y="3048000"/>
            <a:ext cx="2860675" cy="1905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8" name="Group 31"/>
          <p:cNvGrpSpPr>
            <a:grpSpLocks/>
          </p:cNvGrpSpPr>
          <p:nvPr/>
        </p:nvGrpSpPr>
        <p:grpSpPr bwMode="auto">
          <a:xfrm>
            <a:off x="838200" y="4800600"/>
            <a:ext cx="3200400" cy="2006600"/>
            <a:chOff x="838200" y="4800600"/>
            <a:chExt cx="3200400" cy="2006600"/>
          </a:xfrm>
        </p:grpSpPr>
        <p:pic>
          <p:nvPicPr>
            <p:cNvPr id="74762" name="Picture 9" descr="C:\Documents and Settings\Administrator\My Documents\Projects\vidret\presentation\Sig08Fastforward\tv3_2.png"/>
            <p:cNvPicPr>
              <a:picLocks noChangeAspect="1" noChangeArrowheads="1"/>
            </p:cNvPicPr>
            <p:nvPr/>
          </p:nvPicPr>
          <p:blipFill>
            <a:blip r:embed="rId9" cstate="print"/>
            <a:srcRect/>
            <a:stretch>
              <a:fillRect/>
            </a:stretch>
          </p:blipFill>
          <p:spPr bwMode="auto">
            <a:xfrm>
              <a:off x="838200" y="4800600"/>
              <a:ext cx="3200400" cy="200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20" name="Rectangle 19"/>
            <p:cNvSpPr/>
            <p:nvPr/>
          </p:nvSpPr>
          <p:spPr>
            <a:xfrm>
              <a:off x="949325" y="4870450"/>
              <a:ext cx="2971800" cy="13716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zh-CN" altLang="en-US" sz="1800" b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>
              <a:off x="2141318" y="5188673"/>
              <a:ext cx="529312" cy="76944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sz="4400" dirty="0">
                  <a:latin typeface="Arial" charset="0"/>
                  <a:ea typeface="+mn-ea"/>
                  <a:cs typeface="Arial" charset="0"/>
                </a:rPr>
                <a:t>?</a:t>
              </a:r>
            </a:p>
          </p:txBody>
        </p:sp>
      </p:grpSp>
      <p:sp>
        <p:nvSpPr>
          <p:cNvPr id="32" name="标题 3"/>
          <p:cNvSpPr txBox="1">
            <a:spLocks/>
          </p:cNvSpPr>
          <p:nvPr/>
        </p:nvSpPr>
        <p:spPr>
          <a:xfrm>
            <a:off x="251519" y="333375"/>
            <a:ext cx="9046005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应用领域</a:t>
            </a: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2</a:t>
            </a:r>
            <a:r>
              <a:rPr kumimoji="0" lang="zh-CN" altLang="en-US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：图</a:t>
            </a:r>
            <a:r>
              <a:rPr kumimoji="0" lang="zh-CN" altLang="en-US" sz="4400" kern="0" dirty="0" smtClean="0">
                <a:latin typeface="+mj-lt"/>
                <a:ea typeface="+mj-ea"/>
                <a:cs typeface="+mj-cs"/>
              </a:rPr>
              <a:t>像</a:t>
            </a: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Retargeting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33" name="灯片编号占位符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59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35980" y="2311656"/>
            <a:ext cx="7706449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过去的一个月，大家一定</a:t>
            </a:r>
            <a:r>
              <a:rPr lang="zh-CN" altLang="en-US" sz="2600" dirty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都处在非常</a:t>
            </a:r>
            <a:r>
              <a:rPr lang="zh-CN" altLang="en-US" sz="2600" dirty="0" smtClean="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痛苦、难过、担忧的情绪中，每天都在关注着疫情的各种信息，以你现在对图的理解，你觉得对疫情数据的分析哪些可以图来建模呢？</a:t>
            </a:r>
            <a:endParaRPr lang="zh-CN" altLang="en-US" sz="2600" dirty="0">
              <a:solidFill>
                <a:srgbClr val="000000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sp>
        <p:nvSpPr>
          <p:cNvPr id="4" name="圆角矩形 3"/>
          <p:cNvSpPr/>
          <p:nvPr>
            <p:custDataLst>
              <p:tags r:id="rId3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 smtClean="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rPr>
              <a:t>作答</a:t>
            </a:r>
            <a:endParaRPr lang="zh-CN" altLang="en-US" sz="1600">
              <a:solidFill>
                <a:srgbClr val="FFFFFF"/>
              </a:solidFill>
              <a:latin typeface="Microsoft Yahei" panose="020B0503020204020204" pitchFamily="34" charset="-122"/>
              <a:ea typeface="Microsoft Yahei" panose="020B0503020204020204" pitchFamily="34" charset="-122"/>
              <a:sym typeface="Microsoft Yahei" panose="020B0503020204020204" pitchFamily="34" charset="-122"/>
            </a:endParaRPr>
          </a:p>
        </p:txBody>
      </p:sp>
      <p:grpSp>
        <p:nvGrpSpPr>
          <p:cNvPr id="9" name="组合 8"/>
          <p:cNvGrpSpPr/>
          <p:nvPr>
            <p:custDataLst>
              <p:tags r:id="rId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5" name="TitleBackground"/>
            <p:cNvSpPr/>
            <p:nvPr>
              <p:custDataLst>
                <p:tags r:id="rId6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ColorBlock"/>
            <p:cNvSpPr/>
            <p:nvPr>
              <p:custDataLst>
                <p:tags r:id="rId7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5875" cap="flat" cmpd="sng" algn="ctr">
              <a:noFill/>
              <a:prstDash val="solid"/>
            </a:ln>
            <a:effectLst/>
            <a:extLst>
              <a:ext uri="{91240B29-F687-4F45-9708-019B960494DF}">
                <a14:hiddenLine xmlns:a14="http://schemas.microsoft.com/office/drawing/2010/main" w="15875" cap="flat" cmpd="sng" algn="ctr">
                  <a:solidFill>
                    <a:schemeClr val="accent1">
                      <a:shade val="50000"/>
                    </a:schemeClr>
                  </a:solidFill>
                  <a:prstDash val="solid"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TypeText"/>
            <p:cNvSpPr txBox="1"/>
            <p:nvPr>
              <p:custDataLst>
                <p:tags r:id="rId8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smtClean="0">
                  <a:solidFill>
                    <a:srgbClr val="00000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主观题</a:t>
              </a:r>
              <a:endParaRPr lang="zh-CN" altLang="en-US" sz="2600">
                <a:solidFill>
                  <a:srgbClr val="0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  <p:sp>
          <p:nvSpPr>
            <p:cNvPr id="8" name="TipText"/>
            <p:cNvSpPr txBox="1"/>
            <p:nvPr>
              <p:custDataLst>
                <p:tags r:id="rId9"/>
              </p:custDataLst>
            </p:nvPr>
          </p:nvSpPr>
          <p:spPr>
            <a:xfrm>
              <a:off x="1525969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3</a:t>
              </a:r>
              <a:r>
                <a:rPr lang="zh-CN" altLang="en-US" sz="2000" smtClean="0">
                  <a:solidFill>
                    <a:srgbClr val="808080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  <a:sym typeface="Microsoft Yahei" panose="020B0503020204020204" pitchFamily="34" charset="-122"/>
                </a:rPr>
                <a:t>分</a:t>
              </a:r>
              <a:endParaRPr lang="zh-CN" altLang="en-US" sz="2000" dirty="0">
                <a:solidFill>
                  <a:srgbClr val="80808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sym typeface="Microsoft Yahei" panose="020B0503020204020204" pitchFamily="34" charset="-122"/>
              </a:endParaRPr>
            </a:p>
          </p:txBody>
        </p:sp>
      </p:grpSp>
      <p:pic>
        <p:nvPicPr>
          <p:cNvPr id="2" name="图片 1"/>
          <p:cNvPicPr>
            <a:picLocks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427876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0"/>
          <p:cNvGrpSpPr>
            <a:grpSpLocks/>
          </p:cNvGrpSpPr>
          <p:nvPr/>
        </p:nvGrpSpPr>
        <p:grpSpPr bwMode="auto">
          <a:xfrm>
            <a:off x="884238" y="3462338"/>
            <a:ext cx="2428875" cy="3254375"/>
            <a:chOff x="883921" y="3462020"/>
            <a:chExt cx="2429327" cy="3264408"/>
          </a:xfrm>
        </p:grpSpPr>
        <p:pic>
          <p:nvPicPr>
            <p:cNvPr id="75791" name="Picture 6" descr="C:\Documents and Settings\Administrator\My Documents\Projects\vidret\presentation\Sig08Fastforward\iphone-apple.png"/>
            <p:cNvPicPr>
              <a:picLocks noChangeAspect="1" noChangeArrowheads="1"/>
            </p:cNvPicPr>
            <p:nvPr/>
          </p:nvPicPr>
          <p:blipFill>
            <a:blip r:embed="rId3" cstate="print"/>
            <a:srcRect l="24390" r="17073" b="-2"/>
            <a:stretch>
              <a:fillRect/>
            </a:stretch>
          </p:blipFill>
          <p:spPr bwMode="auto">
            <a:xfrm>
              <a:off x="883921" y="3462020"/>
              <a:ext cx="2429327" cy="326440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6" name="Rectangle 5"/>
            <p:cNvSpPr/>
            <p:nvPr/>
          </p:nvSpPr>
          <p:spPr>
            <a:xfrm>
              <a:off x="1264992" y="3868080"/>
              <a:ext cx="1554451" cy="208126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zh-CN" altLang="en-US" sz="1800" b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75793" name="TextBox 25"/>
            <p:cNvSpPr txBox="1">
              <a:spLocks noChangeArrowheads="1"/>
            </p:cNvSpPr>
            <p:nvPr/>
          </p:nvSpPr>
          <p:spPr bwMode="auto">
            <a:xfrm>
              <a:off x="1752600" y="4495800"/>
              <a:ext cx="528638" cy="76993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kumimoji="0" lang="en-US" altLang="zh-CN" sz="4400">
                  <a:latin typeface="Arial" pitchFamily="34" charset="0"/>
                  <a:ea typeface="宋体" pitchFamily="2" charset="-122"/>
                  <a:cs typeface="Arial" pitchFamily="34" charset="0"/>
                </a:rPr>
                <a:t>?</a:t>
              </a:r>
            </a:p>
          </p:txBody>
        </p:sp>
      </p:grpSp>
      <p:sp>
        <p:nvSpPr>
          <p:cNvPr id="75780" name="Footer Placeholder 2"/>
          <p:cNvSpPr txBox="1">
            <a:spLocks noGrp="1"/>
          </p:cNvSpPr>
          <p:nvPr/>
        </p:nvSpPr>
        <p:spPr bwMode="auto">
          <a:xfrm>
            <a:off x="3962400" y="6372225"/>
            <a:ext cx="19812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0" lang="en-US" altLang="zh-CN" sz="1400" b="0">
                <a:latin typeface="Arial" pitchFamily="34" charset="0"/>
                <a:ea typeface="宋体" pitchFamily="2" charset="-122"/>
                <a:cs typeface="Arial" pitchFamily="34" charset="0"/>
              </a:rPr>
              <a:t>(c) Michael Rubinstein</a:t>
            </a:r>
          </a:p>
        </p:txBody>
      </p:sp>
      <p:pic>
        <p:nvPicPr>
          <p:cNvPr id="16388" name="Picture 14" descr="C:\miki\multiop\movie\intro\snow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3143250" y="1525588"/>
            <a:ext cx="3095625" cy="2062162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grpSp>
        <p:nvGrpSpPr>
          <p:cNvPr id="3" name="Group 15"/>
          <p:cNvGrpSpPr>
            <a:grpSpLocks/>
          </p:cNvGrpSpPr>
          <p:nvPr/>
        </p:nvGrpSpPr>
        <p:grpSpPr bwMode="auto">
          <a:xfrm>
            <a:off x="3962400" y="3746500"/>
            <a:ext cx="4995863" cy="3035300"/>
            <a:chOff x="638176" y="4743297"/>
            <a:chExt cx="3200400" cy="2006600"/>
          </a:xfrm>
        </p:grpSpPr>
        <p:pic>
          <p:nvPicPr>
            <p:cNvPr id="75788" name="Picture 9" descr="C:\Documents and Settings\Administrator\My Documents\Projects\vidret\presentation\Sig08Fastforward\tv3_2.png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638176" y="4743297"/>
              <a:ext cx="3200400" cy="20066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8" name="Rectangle 17"/>
            <p:cNvSpPr/>
            <p:nvPr/>
          </p:nvSpPr>
          <p:spPr>
            <a:xfrm>
              <a:off x="760212" y="4827255"/>
              <a:ext cx="2971582" cy="137166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kumimoji="0" lang="zh-CN" altLang="en-US" sz="1800" b="0">
                <a:solidFill>
                  <a:srgbClr val="FFFFFF"/>
                </a:solidFill>
                <a:latin typeface="Arial" pitchFamily="34" charset="0"/>
                <a:cs typeface="Arial" pitchFamily="34" charset="0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2090838" y="5275845"/>
              <a:ext cx="529312" cy="769441"/>
            </a:xfrm>
            <a:prstGeom prst="rect">
              <a:avLst/>
            </a:prstGeom>
            <a:noFill/>
            <a:scene3d>
              <a:camera prst="orthographicFront">
                <a:rot lat="0" lon="0" rev="0"/>
              </a:camera>
              <a:lightRig rig="threePt" dir="t"/>
            </a:scene3d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kumimoji="0" lang="en-US" sz="4400" dirty="0">
                  <a:latin typeface="Arial" charset="0"/>
                  <a:ea typeface="+mn-ea"/>
                  <a:cs typeface="Arial" charset="0"/>
                </a:rPr>
                <a:t>?</a:t>
              </a:r>
            </a:p>
          </p:txBody>
        </p:sp>
      </p:grpSp>
      <p:pic>
        <p:nvPicPr>
          <p:cNvPr id="277508" name="Picture 4" descr="C:\Documents and Settings\Administrator\Desktop\snow-cr2.pn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4140200" y="3886200"/>
            <a:ext cx="4643438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" name="Picture 4" descr="C:\Documents and Settings\Administrator\Desktop\snow-scl2.png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4141788" y="3886200"/>
            <a:ext cx="4643437" cy="20621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394" name="Picture 10" descr="C:\Documents and Settings\Administrator\Desktop\snow-scl.png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1273175" y="3881438"/>
            <a:ext cx="1544638" cy="2057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2" name="TextBox 21"/>
          <p:cNvSpPr txBox="1">
            <a:spLocks noChangeArrowheads="1"/>
          </p:cNvSpPr>
          <p:nvPr/>
        </p:nvSpPr>
        <p:spPr bwMode="auto">
          <a:xfrm>
            <a:off x="685800" y="3048000"/>
            <a:ext cx="22860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ctr"/>
            <a:r>
              <a:rPr kumimoji="0" lang="en-US" altLang="zh-CN" sz="1800" b="0">
                <a:latin typeface="Arial" pitchFamily="34" charset="0"/>
                <a:ea typeface="宋体" pitchFamily="2" charset="-122"/>
                <a:cs typeface="Arial" pitchFamily="34" charset="0"/>
              </a:rPr>
              <a:t>Uniform scaling</a:t>
            </a:r>
          </a:p>
        </p:txBody>
      </p:sp>
      <p:sp>
        <p:nvSpPr>
          <p:cNvPr id="35" name="TextBox 34"/>
          <p:cNvSpPr txBox="1">
            <a:spLocks noChangeArrowheads="1"/>
          </p:cNvSpPr>
          <p:nvPr/>
        </p:nvSpPr>
        <p:spPr bwMode="auto">
          <a:xfrm>
            <a:off x="7239000" y="3352800"/>
            <a:ext cx="1612900" cy="3698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0" lang="zh-CN" altLang="en-US" sz="1800" b="0">
                <a:latin typeface="Arial" pitchFamily="34" charset="0"/>
                <a:ea typeface="宋体" pitchFamily="2" charset="-122"/>
                <a:cs typeface="Arial" pitchFamily="34" charset="0"/>
              </a:rPr>
              <a:t>“</a:t>
            </a:r>
            <a:r>
              <a:rPr kumimoji="0" lang="en-US" altLang="zh-CN" sz="1800" b="0">
                <a:latin typeface="Arial" pitchFamily="34" charset="0"/>
                <a:ea typeface="宋体" pitchFamily="2" charset="-122"/>
                <a:cs typeface="Arial" pitchFamily="34" charset="0"/>
              </a:rPr>
              <a:t>Letterboxing”</a:t>
            </a:r>
          </a:p>
        </p:txBody>
      </p:sp>
      <p:sp>
        <p:nvSpPr>
          <p:cNvPr id="21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Simple Retargeting Operators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23" name="灯片编号占位符 2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60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75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775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63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1000"/>
                                        <p:tgtEl>
                                          <p:spTgt spid="1638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63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2" grpId="1"/>
      <p:bldP spid="35" grpId="0"/>
      <p:bldP spid="35" grpId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21" name="Footer Placeholder 3"/>
          <p:cNvSpPr txBox="1">
            <a:spLocks noGrp="1"/>
          </p:cNvSpPr>
          <p:nvPr/>
        </p:nvSpPr>
        <p:spPr bwMode="auto">
          <a:xfrm>
            <a:off x="4097338" y="6359525"/>
            <a:ext cx="19812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0" lang="en-US" altLang="zh-CN" sz="1400" b="0">
                <a:latin typeface="Arial" pitchFamily="34" charset="0"/>
                <a:ea typeface="宋体" pitchFamily="2" charset="-122"/>
                <a:cs typeface="Arial" pitchFamily="34" charset="0"/>
              </a:rPr>
              <a:t>(c) Michael Rubinstein</a:t>
            </a:r>
          </a:p>
        </p:txBody>
      </p:sp>
      <p:sp>
        <p:nvSpPr>
          <p:cNvPr id="9222" name="Rectangle 9"/>
          <p:cNvSpPr>
            <a:spLocks noChangeArrowheads="1"/>
          </p:cNvSpPr>
          <p:nvPr/>
        </p:nvSpPr>
        <p:spPr bwMode="auto">
          <a:xfrm>
            <a:off x="990600" y="2705100"/>
            <a:ext cx="3362325" cy="22193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zh-CN" altLang="en-US" sz="18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9218" name="Object 12"/>
          <p:cNvGraphicFramePr>
            <a:graphicFrameLocks noChangeAspect="1"/>
          </p:cNvGraphicFramePr>
          <p:nvPr/>
        </p:nvGraphicFramePr>
        <p:xfrm>
          <a:off x="1004888" y="2730500"/>
          <a:ext cx="3314700" cy="2162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390" name="Photo Editor Photo" r:id="rId4" imgW="4382112" imgH="2857899" progId="">
                  <p:embed/>
                </p:oleObj>
              </mc:Choice>
              <mc:Fallback>
                <p:oleObj name="Photo Editor Photo" r:id="rId4" imgW="4382112" imgH="2857899" progId="">
                  <p:embed/>
                  <p:pic>
                    <p:nvPicPr>
                      <p:cNvPr id="0" name="Picture 90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004888" y="2730500"/>
                        <a:ext cx="3314700" cy="2162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9999"/>
                              </a:srgbClr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pSp>
        <p:nvGrpSpPr>
          <p:cNvPr id="9223" name="Group 21"/>
          <p:cNvGrpSpPr>
            <a:grpSpLocks/>
          </p:cNvGrpSpPr>
          <p:nvPr/>
        </p:nvGrpSpPr>
        <p:grpSpPr bwMode="auto">
          <a:xfrm>
            <a:off x="2286000" y="1905000"/>
            <a:ext cx="6248400" cy="3505200"/>
            <a:chOff x="1440" y="960"/>
            <a:chExt cx="3936" cy="2208"/>
          </a:xfrm>
        </p:grpSpPr>
        <p:sp>
          <p:nvSpPr>
            <p:cNvPr id="9224" name="Rectangle 16"/>
            <p:cNvSpPr>
              <a:spLocks noChangeArrowheads="1"/>
            </p:cNvSpPr>
            <p:nvPr/>
          </p:nvSpPr>
          <p:spPr bwMode="auto">
            <a:xfrm>
              <a:off x="1440" y="1920"/>
              <a:ext cx="432" cy="480"/>
            </a:xfrm>
            <a:prstGeom prst="rect">
              <a:avLst/>
            </a:prstGeom>
            <a:noFill/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0" lang="zh-CN" altLang="en-US" sz="1800" b="0"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9225" name="Line 17"/>
            <p:cNvSpPr>
              <a:spLocks noChangeShapeType="1"/>
            </p:cNvSpPr>
            <p:nvPr/>
          </p:nvSpPr>
          <p:spPr bwMode="auto">
            <a:xfrm flipV="1">
              <a:off x="1440" y="960"/>
              <a:ext cx="1824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6" name="Line 18"/>
            <p:cNvSpPr>
              <a:spLocks noChangeShapeType="1"/>
            </p:cNvSpPr>
            <p:nvPr/>
          </p:nvSpPr>
          <p:spPr bwMode="auto">
            <a:xfrm>
              <a:off x="1440" y="2400"/>
              <a:ext cx="1824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7" name="Line 19"/>
            <p:cNvSpPr>
              <a:spLocks noChangeShapeType="1"/>
            </p:cNvSpPr>
            <p:nvPr/>
          </p:nvSpPr>
          <p:spPr bwMode="auto">
            <a:xfrm flipV="1">
              <a:off x="1872" y="960"/>
              <a:ext cx="3504" cy="96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sp>
          <p:nvSpPr>
            <p:cNvPr id="9228" name="Line 20"/>
            <p:cNvSpPr>
              <a:spLocks noChangeShapeType="1"/>
            </p:cNvSpPr>
            <p:nvPr/>
          </p:nvSpPr>
          <p:spPr bwMode="auto">
            <a:xfrm>
              <a:off x="1872" y="2400"/>
              <a:ext cx="3504" cy="768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/>
            </a:p>
          </p:txBody>
        </p:sp>
        <p:graphicFrame>
          <p:nvGraphicFramePr>
            <p:cNvPr id="9219" name="Object 15"/>
            <p:cNvGraphicFramePr>
              <a:graphicFrameLocks noChangeAspect="1"/>
            </p:cNvGraphicFramePr>
            <p:nvPr/>
          </p:nvGraphicFramePr>
          <p:xfrm>
            <a:off x="3264" y="960"/>
            <a:ext cx="2108" cy="220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9391" name="Photo Editor Photo" r:id="rId6" imgW="3400900" imgH="3561905" progId="">
                    <p:embed/>
                  </p:oleObj>
                </mc:Choice>
                <mc:Fallback>
                  <p:oleObj name="Photo Editor Photo" r:id="rId6" imgW="3400900" imgH="3561905" progId="">
                    <p:embed/>
                    <p:pic>
                      <p:nvPicPr>
                        <p:cNvPr id="0" name="Picture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3264" y="960"/>
                          <a:ext cx="2108" cy="2208"/>
                        </a:xfrm>
                        <a:prstGeom prst="rect">
                          <a:avLst/>
                        </a:prstGeom>
                        <a:noFill/>
                        <a:ln w="9525">
                          <a:solidFill>
                            <a:schemeClr val="tx1"/>
                          </a:solidFill>
                          <a:miter lim="800000"/>
                          <a:headEnd/>
                          <a:tailEnd/>
                        </a:ln>
                        <a:effectLst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00FFFF">
                                  <a:alpha val="39999"/>
                                </a:srgbClr>
                              </a:solidFill>
                            </a14:hiddenFill>
                          </a:ext>
                          <a:ext uri="{AF507438-7753-43E0-B8FC-AC1667EBCBE1}">
                            <a14:hiddenEffects xmlns:a14="http://schemas.microsoft.com/office/drawing/2010/main">
                              <a:effectLst>
                                <a:outerShdw dist="35921" dir="2700000" algn="ctr" rotWithShape="0">
                                  <a:schemeClr val="bg2"/>
                                </a:outerShdw>
                              </a:effectLst>
                            </a14:hiddenEffects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13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A Seam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4" name="灯片编号占位符 1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61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4" name="Footer Placeholder 2"/>
          <p:cNvSpPr txBox="1">
            <a:spLocks noGrp="1"/>
          </p:cNvSpPr>
          <p:nvPr/>
        </p:nvSpPr>
        <p:spPr bwMode="auto">
          <a:xfrm>
            <a:off x="4097338" y="6359525"/>
            <a:ext cx="19812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0" lang="en-US" altLang="zh-CN" sz="1400" b="0">
                <a:latin typeface="Arial" pitchFamily="34" charset="0"/>
                <a:ea typeface="宋体" pitchFamily="2" charset="-122"/>
                <a:cs typeface="Arial" pitchFamily="34" charset="0"/>
              </a:rPr>
              <a:t>(c) Michael Rubinstein</a:t>
            </a:r>
          </a:p>
        </p:txBody>
      </p:sp>
      <p:sp>
        <p:nvSpPr>
          <p:cNvPr id="10245" name="Rectangle 9"/>
          <p:cNvSpPr>
            <a:spLocks noChangeArrowheads="1"/>
          </p:cNvSpPr>
          <p:nvPr/>
        </p:nvSpPr>
        <p:spPr bwMode="auto">
          <a:xfrm>
            <a:off x="990600" y="2705100"/>
            <a:ext cx="3362325" cy="2219325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zh-CN" altLang="en-US" sz="18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graphicFrame>
        <p:nvGraphicFramePr>
          <p:cNvPr id="10242" name="Object 12"/>
          <p:cNvGraphicFramePr>
            <a:graphicFrameLocks noChangeAspect="1"/>
          </p:cNvGraphicFramePr>
          <p:nvPr/>
        </p:nvGraphicFramePr>
        <p:xfrm>
          <a:off x="5180013" y="1905000"/>
          <a:ext cx="3346450" cy="35052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28" name="Photo Editor Photo" r:id="rId5" imgW="3400900" imgH="3561905" progId="">
                  <p:embed/>
                </p:oleObj>
              </mc:Choice>
              <mc:Fallback>
                <p:oleObj name="Photo Editor Photo" r:id="rId5" imgW="3400900" imgH="3561905" progId="">
                  <p:embed/>
                  <p:pic>
                    <p:nvPicPr>
                      <p:cNvPr id="0" name="Picture 4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80013" y="1905000"/>
                        <a:ext cx="3346450" cy="3505200"/>
                      </a:xfrm>
                      <a:prstGeom prst="rect">
                        <a:avLst/>
                      </a:prstGeom>
                      <a:noFill/>
                      <a:ln w="9525">
                        <a:solidFill>
                          <a:schemeClr val="tx1"/>
                        </a:solidFill>
                        <a:miter lim="800000"/>
                        <a:headEnd/>
                        <a:tailEnd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00FFFF">
                                <a:alpha val="39999"/>
                              </a:srgbClr>
                            </a:solidFill>
                          </a14:hiddenFill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/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62478" name="BicycleCarving.WMV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990600" y="2727325"/>
            <a:ext cx="3352800" cy="21859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0247" name="Rectangle 7"/>
          <p:cNvSpPr>
            <a:spLocks noChangeArrowheads="1"/>
          </p:cNvSpPr>
          <p:nvPr/>
        </p:nvSpPr>
        <p:spPr bwMode="auto">
          <a:xfrm>
            <a:off x="746125" y="1268413"/>
            <a:ext cx="36322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[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</a:rPr>
              <a:t>Avidan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</a:rPr>
              <a:t> and Shamir 2007]</a:t>
            </a:r>
            <a:endParaRPr kumimoji="0" lang="zh-CN" altLang="en-US" dirty="0">
              <a:solidFill>
                <a:schemeClr val="bg2">
                  <a:lumMod val="10000"/>
                </a:schemeClr>
              </a:solidFill>
            </a:endParaRPr>
          </a:p>
        </p:txBody>
      </p:sp>
      <p:sp>
        <p:nvSpPr>
          <p:cNvPr id="8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Seam Carving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62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0" fill="hold"/>
                                        <p:tgtEl>
                                          <p:spTgt spid="62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6247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6247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2478"/>
                  </p:tgtEl>
                </p:cond>
              </p:nextCondLst>
            </p:seq>
            <p:video>
              <p:cMediaNode>
                <p:cTn id="12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62478"/>
                </p:tgtEl>
              </p:cMediaNode>
            </p:video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Footer Placeholder 3"/>
          <p:cNvSpPr txBox="1">
            <a:spLocks noGrp="1"/>
          </p:cNvSpPr>
          <p:nvPr/>
        </p:nvSpPr>
        <p:spPr bwMode="auto">
          <a:xfrm>
            <a:off x="4097338" y="6359525"/>
            <a:ext cx="19812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0" lang="en-US" altLang="zh-CN" sz="1400" b="0">
                <a:latin typeface="Arial" pitchFamily="34" charset="0"/>
                <a:ea typeface="宋体" pitchFamily="2" charset="-122"/>
                <a:cs typeface="Arial" pitchFamily="34" charset="0"/>
              </a:rPr>
              <a:t>(c) Michael Rubinstein</a:t>
            </a:r>
          </a:p>
        </p:txBody>
      </p:sp>
      <p:pic>
        <p:nvPicPr>
          <p:cNvPr id="79876" name="Picture 15" descr="bicycle0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2381250" y="2305050"/>
            <a:ext cx="4381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41994" name="Freeform 10"/>
          <p:cNvSpPr>
            <a:spLocks/>
          </p:cNvSpPr>
          <p:nvPr/>
        </p:nvSpPr>
        <p:spPr bwMode="auto">
          <a:xfrm>
            <a:off x="4970463" y="2303463"/>
            <a:ext cx="811212" cy="2843212"/>
          </a:xfrm>
          <a:custGeom>
            <a:avLst/>
            <a:gdLst>
              <a:gd name="T0" fmla="*/ 0 w 511"/>
              <a:gd name="T1" fmla="*/ 0 h 1791"/>
              <a:gd name="T2" fmla="*/ 2147483647 w 511"/>
              <a:gd name="T3" fmla="*/ 2147483647 h 1791"/>
              <a:gd name="T4" fmla="*/ 2147483647 w 511"/>
              <a:gd name="T5" fmla="*/ 2147483647 h 1791"/>
              <a:gd name="T6" fmla="*/ 2147483647 w 511"/>
              <a:gd name="T7" fmla="*/ 2147483647 h 1791"/>
              <a:gd name="T8" fmla="*/ 2147483647 w 511"/>
              <a:gd name="T9" fmla="*/ 2147483647 h 1791"/>
              <a:gd name="T10" fmla="*/ 2147483647 w 511"/>
              <a:gd name="T11" fmla="*/ 2147483647 h 1791"/>
              <a:gd name="T12" fmla="*/ 2147483647 w 511"/>
              <a:gd name="T13" fmla="*/ 2147483647 h 1791"/>
              <a:gd name="T14" fmla="*/ 2147483647 w 511"/>
              <a:gd name="T15" fmla="*/ 2147483647 h 1791"/>
              <a:gd name="T16" fmla="*/ 2147483647 w 511"/>
              <a:gd name="T17" fmla="*/ 2147483647 h 1791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511"/>
              <a:gd name="T28" fmla="*/ 0 h 1791"/>
              <a:gd name="T29" fmla="*/ 511 w 511"/>
              <a:gd name="T30" fmla="*/ 1791 h 1791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511" h="1791">
                <a:moveTo>
                  <a:pt x="0" y="0"/>
                </a:moveTo>
                <a:cubicBezTo>
                  <a:pt x="46" y="37"/>
                  <a:pt x="196" y="164"/>
                  <a:pt x="277" y="223"/>
                </a:cubicBezTo>
                <a:cubicBezTo>
                  <a:pt x="358" y="282"/>
                  <a:pt x="505" y="301"/>
                  <a:pt x="487" y="355"/>
                </a:cubicBezTo>
                <a:cubicBezTo>
                  <a:pt x="469" y="409"/>
                  <a:pt x="184" y="466"/>
                  <a:pt x="169" y="547"/>
                </a:cubicBezTo>
                <a:cubicBezTo>
                  <a:pt x="154" y="628"/>
                  <a:pt x="364" y="766"/>
                  <a:pt x="397" y="841"/>
                </a:cubicBezTo>
                <a:cubicBezTo>
                  <a:pt x="430" y="916"/>
                  <a:pt x="351" y="914"/>
                  <a:pt x="367" y="997"/>
                </a:cubicBezTo>
                <a:cubicBezTo>
                  <a:pt x="383" y="1080"/>
                  <a:pt x="511" y="1227"/>
                  <a:pt x="493" y="1339"/>
                </a:cubicBezTo>
                <a:cubicBezTo>
                  <a:pt x="475" y="1451"/>
                  <a:pt x="336" y="1594"/>
                  <a:pt x="261" y="1669"/>
                </a:cubicBezTo>
                <a:cubicBezTo>
                  <a:pt x="186" y="1744"/>
                  <a:pt x="87" y="1766"/>
                  <a:pt x="42" y="1791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95" name="Freeform 11"/>
          <p:cNvSpPr>
            <a:spLocks/>
          </p:cNvSpPr>
          <p:nvPr/>
        </p:nvSpPr>
        <p:spPr bwMode="auto">
          <a:xfrm>
            <a:off x="3038475" y="2293938"/>
            <a:ext cx="760413" cy="2859087"/>
          </a:xfrm>
          <a:custGeom>
            <a:avLst/>
            <a:gdLst>
              <a:gd name="T0" fmla="*/ 0 w 479"/>
              <a:gd name="T1" fmla="*/ 0 h 1801"/>
              <a:gd name="T2" fmla="*/ 2147483647 w 479"/>
              <a:gd name="T3" fmla="*/ 2147483647 h 1801"/>
              <a:gd name="T4" fmla="*/ 2147483647 w 479"/>
              <a:gd name="T5" fmla="*/ 2147483647 h 1801"/>
              <a:gd name="T6" fmla="*/ 2147483647 w 479"/>
              <a:gd name="T7" fmla="*/ 2147483647 h 1801"/>
              <a:gd name="T8" fmla="*/ 2147483647 w 479"/>
              <a:gd name="T9" fmla="*/ 2147483647 h 1801"/>
              <a:gd name="T10" fmla="*/ 2147483647 w 479"/>
              <a:gd name="T11" fmla="*/ 2147483647 h 1801"/>
              <a:gd name="T12" fmla="*/ 2147483647 w 479"/>
              <a:gd name="T13" fmla="*/ 2147483647 h 1801"/>
              <a:gd name="T14" fmla="*/ 2147483647 w 479"/>
              <a:gd name="T15" fmla="*/ 2147483647 h 1801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w 479"/>
              <a:gd name="T25" fmla="*/ 0 h 1801"/>
              <a:gd name="T26" fmla="*/ 479 w 479"/>
              <a:gd name="T27" fmla="*/ 1801 h 1801"/>
            </a:gdLst>
            <a:ahLst/>
            <a:cxnLst>
              <a:cxn ang="T16">
                <a:pos x="T0" y="T1"/>
              </a:cxn>
              <a:cxn ang="T17">
                <a:pos x="T2" y="T3"/>
              </a:cxn>
              <a:cxn ang="T18">
                <a:pos x="T4" y="T5"/>
              </a:cxn>
              <a:cxn ang="T19">
                <a:pos x="T6" y="T7"/>
              </a:cxn>
              <a:cxn ang="T20">
                <a:pos x="T8" y="T9"/>
              </a:cxn>
              <a:cxn ang="T21">
                <a:pos x="T10" y="T11"/>
              </a:cxn>
              <a:cxn ang="T22">
                <a:pos x="T12" y="T13"/>
              </a:cxn>
              <a:cxn ang="T23">
                <a:pos x="T14" y="T15"/>
              </a:cxn>
            </a:cxnLst>
            <a:rect l="T24" t="T25" r="T26" b="T27"/>
            <a:pathLst>
              <a:path w="479" h="1801">
                <a:moveTo>
                  <a:pt x="0" y="0"/>
                </a:moveTo>
                <a:cubicBezTo>
                  <a:pt x="3" y="77"/>
                  <a:pt x="2" y="326"/>
                  <a:pt x="18" y="463"/>
                </a:cubicBezTo>
                <a:cubicBezTo>
                  <a:pt x="34" y="600"/>
                  <a:pt x="34" y="749"/>
                  <a:pt x="96" y="823"/>
                </a:cubicBezTo>
                <a:cubicBezTo>
                  <a:pt x="158" y="897"/>
                  <a:pt x="327" y="853"/>
                  <a:pt x="390" y="907"/>
                </a:cubicBezTo>
                <a:cubicBezTo>
                  <a:pt x="453" y="961"/>
                  <a:pt x="469" y="1067"/>
                  <a:pt x="474" y="1147"/>
                </a:cubicBezTo>
                <a:cubicBezTo>
                  <a:pt x="479" y="1227"/>
                  <a:pt x="436" y="1320"/>
                  <a:pt x="420" y="1387"/>
                </a:cubicBezTo>
                <a:cubicBezTo>
                  <a:pt x="404" y="1454"/>
                  <a:pt x="374" y="1480"/>
                  <a:pt x="378" y="1549"/>
                </a:cubicBezTo>
                <a:cubicBezTo>
                  <a:pt x="382" y="1618"/>
                  <a:pt x="430" y="1749"/>
                  <a:pt x="444" y="1801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41996" name="Freeform 12"/>
          <p:cNvSpPr>
            <a:spLocks/>
          </p:cNvSpPr>
          <p:nvPr/>
        </p:nvSpPr>
        <p:spPr bwMode="auto">
          <a:xfrm>
            <a:off x="4156075" y="2314575"/>
            <a:ext cx="568325" cy="2876550"/>
          </a:xfrm>
          <a:custGeom>
            <a:avLst/>
            <a:gdLst>
              <a:gd name="T0" fmla="*/ 2147483647 w 358"/>
              <a:gd name="T1" fmla="*/ 0 h 1812"/>
              <a:gd name="T2" fmla="*/ 2147483647 w 358"/>
              <a:gd name="T3" fmla="*/ 2147483647 h 1812"/>
              <a:gd name="T4" fmla="*/ 2147483647 w 358"/>
              <a:gd name="T5" fmla="*/ 2147483647 h 1812"/>
              <a:gd name="T6" fmla="*/ 2147483647 w 358"/>
              <a:gd name="T7" fmla="*/ 2147483647 h 1812"/>
              <a:gd name="T8" fmla="*/ 2147483647 w 358"/>
              <a:gd name="T9" fmla="*/ 2147483647 h 1812"/>
              <a:gd name="T10" fmla="*/ 2147483647 w 358"/>
              <a:gd name="T11" fmla="*/ 2147483647 h 1812"/>
              <a:gd name="T12" fmla="*/ 2147483647 w 358"/>
              <a:gd name="T13" fmla="*/ 2147483647 h 1812"/>
              <a:gd name="T14" fmla="*/ 2147483647 w 358"/>
              <a:gd name="T15" fmla="*/ 2147483647 h 1812"/>
              <a:gd name="T16" fmla="*/ 2147483647 w 358"/>
              <a:gd name="T17" fmla="*/ 2147483647 h 1812"/>
              <a:gd name="T18" fmla="*/ 0 60000 65536"/>
              <a:gd name="T19" fmla="*/ 0 60000 65536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w 358"/>
              <a:gd name="T28" fmla="*/ 0 h 1812"/>
              <a:gd name="T29" fmla="*/ 358 w 358"/>
              <a:gd name="T30" fmla="*/ 1812 h 1812"/>
            </a:gdLst>
            <a:ahLst/>
            <a:cxnLst>
              <a:cxn ang="T18">
                <a:pos x="T0" y="T1"/>
              </a:cxn>
              <a:cxn ang="T19">
                <a:pos x="T2" y="T3"/>
              </a:cxn>
              <a:cxn ang="T20">
                <a:pos x="T4" y="T5"/>
              </a:cxn>
              <a:cxn ang="T21">
                <a:pos x="T6" y="T7"/>
              </a:cxn>
              <a:cxn ang="T22">
                <a:pos x="T8" y="T9"/>
              </a:cxn>
              <a:cxn ang="T23">
                <a:pos x="T10" y="T11"/>
              </a:cxn>
              <a:cxn ang="T24">
                <a:pos x="T12" y="T13"/>
              </a:cxn>
              <a:cxn ang="T25">
                <a:pos x="T14" y="T15"/>
              </a:cxn>
              <a:cxn ang="T26">
                <a:pos x="T16" y="T17"/>
              </a:cxn>
            </a:cxnLst>
            <a:rect l="T27" t="T28" r="T29" b="T30"/>
            <a:pathLst>
              <a:path w="358" h="1812">
                <a:moveTo>
                  <a:pt x="304" y="0"/>
                </a:moveTo>
                <a:cubicBezTo>
                  <a:pt x="302" y="63"/>
                  <a:pt x="313" y="300"/>
                  <a:pt x="292" y="378"/>
                </a:cubicBezTo>
                <a:cubicBezTo>
                  <a:pt x="271" y="456"/>
                  <a:pt x="192" y="438"/>
                  <a:pt x="178" y="468"/>
                </a:cubicBezTo>
                <a:cubicBezTo>
                  <a:pt x="164" y="498"/>
                  <a:pt x="234" y="464"/>
                  <a:pt x="208" y="558"/>
                </a:cubicBezTo>
                <a:cubicBezTo>
                  <a:pt x="182" y="652"/>
                  <a:pt x="44" y="913"/>
                  <a:pt x="22" y="1032"/>
                </a:cubicBezTo>
                <a:cubicBezTo>
                  <a:pt x="0" y="1151"/>
                  <a:pt x="73" y="1217"/>
                  <a:pt x="76" y="1272"/>
                </a:cubicBezTo>
                <a:cubicBezTo>
                  <a:pt x="79" y="1327"/>
                  <a:pt x="3" y="1294"/>
                  <a:pt x="40" y="1362"/>
                </a:cubicBezTo>
                <a:cubicBezTo>
                  <a:pt x="77" y="1430"/>
                  <a:pt x="245" y="1605"/>
                  <a:pt x="298" y="1680"/>
                </a:cubicBezTo>
                <a:cubicBezTo>
                  <a:pt x="351" y="1755"/>
                  <a:pt x="346" y="1785"/>
                  <a:pt x="358" y="1812"/>
                </a:cubicBezTo>
              </a:path>
            </a:pathLst>
          </a:custGeom>
          <a:noFill/>
          <a:ln w="38100">
            <a:solidFill>
              <a:srgbClr val="FF0000"/>
            </a:solidFill>
            <a:round/>
            <a:headEnd/>
            <a:tailEnd type="arrow" w="med" len="med"/>
          </a:ln>
        </p:spPr>
        <p:txBody>
          <a:bodyPr/>
          <a:lstStyle/>
          <a:p>
            <a:endParaRPr lang="zh-CN" altLang="en-US"/>
          </a:p>
        </p:txBody>
      </p:sp>
      <p:sp>
        <p:nvSpPr>
          <p:cNvPr id="79880" name="AutoShape 16"/>
          <p:cNvSpPr>
            <a:spLocks noChangeArrowheads="1"/>
          </p:cNvSpPr>
          <p:nvPr/>
        </p:nvSpPr>
        <p:spPr bwMode="auto">
          <a:xfrm rot="5400000">
            <a:off x="4191000" y="1524000"/>
            <a:ext cx="457200" cy="914400"/>
          </a:xfrm>
          <a:prstGeom prst="rightArrow">
            <a:avLst>
              <a:gd name="adj1" fmla="val 50000"/>
              <a:gd name="adj2" fmla="val 53125"/>
            </a:avLst>
          </a:prstGeom>
          <a:solidFill>
            <a:srgbClr val="00FFFF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zh-CN" altLang="en-US" sz="18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79881" name="AutoShape 17"/>
          <p:cNvSpPr>
            <a:spLocks noChangeArrowheads="1"/>
          </p:cNvSpPr>
          <p:nvPr/>
        </p:nvSpPr>
        <p:spPr bwMode="auto">
          <a:xfrm rot="5400000">
            <a:off x="4343400" y="5029200"/>
            <a:ext cx="457200" cy="914400"/>
          </a:xfrm>
          <a:prstGeom prst="rightArrow">
            <a:avLst>
              <a:gd name="adj1" fmla="val 50000"/>
              <a:gd name="adj2" fmla="val 53125"/>
            </a:avLst>
          </a:prstGeom>
          <a:solidFill>
            <a:srgbClr val="00FFFF">
              <a:alpha val="39999"/>
            </a:srgbClr>
          </a:solidFill>
          <a:ln w="9525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endParaRPr kumimoji="0" lang="zh-CN" altLang="en-US" sz="1800" b="0"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0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Finding the Seam?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1" name="灯片编号占位符 10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63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419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94" grpId="0" animBg="1"/>
      <p:bldP spid="41995" grpId="0" animBg="1"/>
      <p:bldP spid="41996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2581" name="BicycleCarving.WMV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62150" y="1898650"/>
            <a:ext cx="5430838" cy="3541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5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Finding the Seam?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64</a:t>
            </a:fld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40" fill="hold"/>
                                        <p:tgtEl>
                                          <p:spTgt spid="1525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15258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5258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5258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2581"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9" name="Footer Placeholder 3"/>
          <p:cNvSpPr txBox="1">
            <a:spLocks noGrp="1"/>
          </p:cNvSpPr>
          <p:nvPr/>
        </p:nvSpPr>
        <p:spPr bwMode="auto">
          <a:xfrm>
            <a:off x="4097338" y="6359525"/>
            <a:ext cx="19812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0" lang="en-US" altLang="zh-CN" sz="1400" b="0">
                <a:latin typeface="Arial" pitchFamily="34" charset="0"/>
                <a:ea typeface="宋体" pitchFamily="2" charset="-122"/>
                <a:cs typeface="Arial" pitchFamily="34" charset="0"/>
              </a:rPr>
              <a:t>(c) Michael Rubinstein</a:t>
            </a:r>
          </a:p>
        </p:txBody>
      </p:sp>
      <p:pic>
        <p:nvPicPr>
          <p:cNvPr id="11270" name="Picture 25" descr="bicycle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81250" y="2300288"/>
            <a:ext cx="4381500" cy="28575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44041" name="Picture 9" descr="small_bike_l1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2381250" y="2286000"/>
            <a:ext cx="4381500" cy="29178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1272" name="Freeform 11"/>
          <p:cNvSpPr>
            <a:spLocks/>
          </p:cNvSpPr>
          <p:nvPr/>
        </p:nvSpPr>
        <p:spPr bwMode="auto">
          <a:xfrm>
            <a:off x="4159250" y="2300288"/>
            <a:ext cx="571500" cy="2860675"/>
          </a:xfrm>
          <a:custGeom>
            <a:avLst/>
            <a:gdLst>
              <a:gd name="T0" fmla="*/ 2147483647 w 360"/>
              <a:gd name="T1" fmla="*/ 0 h 1802"/>
              <a:gd name="T2" fmla="*/ 2147483647 w 360"/>
              <a:gd name="T3" fmla="*/ 2147483647 h 1802"/>
              <a:gd name="T4" fmla="*/ 2147483647 w 360"/>
              <a:gd name="T5" fmla="*/ 2147483647 h 1802"/>
              <a:gd name="T6" fmla="*/ 2147483647 w 360"/>
              <a:gd name="T7" fmla="*/ 2147483647 h 1802"/>
              <a:gd name="T8" fmla="*/ 2147483647 w 360"/>
              <a:gd name="T9" fmla="*/ 2147483647 h 1802"/>
              <a:gd name="T10" fmla="*/ 2147483647 w 360"/>
              <a:gd name="T11" fmla="*/ 2147483647 h 1802"/>
              <a:gd name="T12" fmla="*/ 2147483647 w 360"/>
              <a:gd name="T13" fmla="*/ 2147483647 h 1802"/>
              <a:gd name="T14" fmla="*/ 2147483647 w 360"/>
              <a:gd name="T15" fmla="*/ 2147483647 h 1802"/>
              <a:gd name="T16" fmla="*/ 2147483647 w 360"/>
              <a:gd name="T17" fmla="*/ 2147483647 h 1802"/>
              <a:gd name="T18" fmla="*/ 2147483647 w 360"/>
              <a:gd name="T19" fmla="*/ 2147483647 h 1802"/>
              <a:gd name="T20" fmla="*/ 2147483647 w 360"/>
              <a:gd name="T21" fmla="*/ 2147483647 h 1802"/>
              <a:gd name="T22" fmla="*/ 2147483647 w 360"/>
              <a:gd name="T23" fmla="*/ 2147483647 h 1802"/>
              <a:gd name="T24" fmla="*/ 2147483647 w 360"/>
              <a:gd name="T25" fmla="*/ 2147483647 h 1802"/>
              <a:gd name="T26" fmla="*/ 2147483647 w 360"/>
              <a:gd name="T27" fmla="*/ 2147483647 h 1802"/>
              <a:gd name="T28" fmla="*/ 2147483647 w 360"/>
              <a:gd name="T29" fmla="*/ 2147483647 h 1802"/>
              <a:gd name="T30" fmla="*/ 2147483647 w 360"/>
              <a:gd name="T31" fmla="*/ 2147483647 h 1802"/>
              <a:gd name="T32" fmla="*/ 2147483647 w 360"/>
              <a:gd name="T33" fmla="*/ 2147483647 h 1802"/>
              <a:gd name="T34" fmla="*/ 2147483647 w 360"/>
              <a:gd name="T35" fmla="*/ 2147483647 h 1802"/>
              <a:gd name="T36" fmla="*/ 2147483647 w 360"/>
              <a:gd name="T37" fmla="*/ 2147483647 h 1802"/>
              <a:gd name="T38" fmla="*/ 2147483647 w 360"/>
              <a:gd name="T39" fmla="*/ 2147483647 h 1802"/>
              <a:gd name="T40" fmla="*/ 2147483647 w 360"/>
              <a:gd name="T41" fmla="*/ 2147483647 h 1802"/>
              <a:gd name="T42" fmla="*/ 2147483647 w 360"/>
              <a:gd name="T43" fmla="*/ 2147483647 h 1802"/>
              <a:gd name="T44" fmla="*/ 2147483647 w 360"/>
              <a:gd name="T45" fmla="*/ 2147483647 h 1802"/>
              <a:gd name="T46" fmla="*/ 2147483647 w 360"/>
              <a:gd name="T47" fmla="*/ 2147483647 h 1802"/>
              <a:gd name="T48" fmla="*/ 2147483647 w 360"/>
              <a:gd name="T49" fmla="*/ 2147483647 h 1802"/>
              <a:gd name="T50" fmla="*/ 2147483647 w 360"/>
              <a:gd name="T51" fmla="*/ 2147483647 h 1802"/>
              <a:gd name="T52" fmla="*/ 2147483647 w 360"/>
              <a:gd name="T53" fmla="*/ 2147483647 h 1802"/>
              <a:gd name="T54" fmla="*/ 2147483647 w 360"/>
              <a:gd name="T55" fmla="*/ 2147483647 h 1802"/>
              <a:gd name="T56" fmla="*/ 2147483647 w 360"/>
              <a:gd name="T57" fmla="*/ 2147483647 h 1802"/>
              <a:gd name="T58" fmla="*/ 2147483647 w 360"/>
              <a:gd name="T59" fmla="*/ 2147483647 h 1802"/>
              <a:gd name="T60" fmla="*/ 2147483647 w 360"/>
              <a:gd name="T61" fmla="*/ 2147483647 h 1802"/>
              <a:gd name="T62" fmla="*/ 2147483647 w 360"/>
              <a:gd name="T63" fmla="*/ 2147483647 h 1802"/>
              <a:gd name="T64" fmla="*/ 2147483647 w 360"/>
              <a:gd name="T65" fmla="*/ 2147483647 h 1802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  <a:gd name="T96" fmla="*/ 0 60000 65536"/>
              <a:gd name="T97" fmla="*/ 0 60000 65536"/>
              <a:gd name="T98" fmla="*/ 0 60000 65536"/>
              <a:gd name="T99" fmla="*/ 0 w 360"/>
              <a:gd name="T100" fmla="*/ 0 h 1802"/>
              <a:gd name="T101" fmla="*/ 360 w 360"/>
              <a:gd name="T102" fmla="*/ 1802 h 1802"/>
            </a:gdLst>
            <a:ahLst/>
            <a:cxnLst>
              <a:cxn ang="T66">
                <a:pos x="T0" y="T1"/>
              </a:cxn>
              <a:cxn ang="T67">
                <a:pos x="T2" y="T3"/>
              </a:cxn>
              <a:cxn ang="T68">
                <a:pos x="T4" y="T5"/>
              </a:cxn>
              <a:cxn ang="T69">
                <a:pos x="T6" y="T7"/>
              </a:cxn>
              <a:cxn ang="T70">
                <a:pos x="T8" y="T9"/>
              </a:cxn>
              <a:cxn ang="T71">
                <a:pos x="T10" y="T11"/>
              </a:cxn>
              <a:cxn ang="T72">
                <a:pos x="T12" y="T13"/>
              </a:cxn>
              <a:cxn ang="T73">
                <a:pos x="T14" y="T15"/>
              </a:cxn>
              <a:cxn ang="T74">
                <a:pos x="T16" y="T17"/>
              </a:cxn>
              <a:cxn ang="T75">
                <a:pos x="T18" y="T19"/>
              </a:cxn>
              <a:cxn ang="T76">
                <a:pos x="T20" y="T21"/>
              </a:cxn>
              <a:cxn ang="T77">
                <a:pos x="T22" y="T23"/>
              </a:cxn>
              <a:cxn ang="T78">
                <a:pos x="T24" y="T25"/>
              </a:cxn>
              <a:cxn ang="T79">
                <a:pos x="T26" y="T27"/>
              </a:cxn>
              <a:cxn ang="T80">
                <a:pos x="T28" y="T29"/>
              </a:cxn>
              <a:cxn ang="T81">
                <a:pos x="T30" y="T31"/>
              </a:cxn>
              <a:cxn ang="T82">
                <a:pos x="T32" y="T33"/>
              </a:cxn>
              <a:cxn ang="T83">
                <a:pos x="T34" y="T35"/>
              </a:cxn>
              <a:cxn ang="T84">
                <a:pos x="T36" y="T37"/>
              </a:cxn>
              <a:cxn ang="T85">
                <a:pos x="T38" y="T39"/>
              </a:cxn>
              <a:cxn ang="T86">
                <a:pos x="T40" y="T41"/>
              </a:cxn>
              <a:cxn ang="T87">
                <a:pos x="T42" y="T43"/>
              </a:cxn>
              <a:cxn ang="T88">
                <a:pos x="T44" y="T45"/>
              </a:cxn>
              <a:cxn ang="T89">
                <a:pos x="T46" y="T47"/>
              </a:cxn>
              <a:cxn ang="T90">
                <a:pos x="T48" y="T49"/>
              </a:cxn>
              <a:cxn ang="T91">
                <a:pos x="T50" y="T51"/>
              </a:cxn>
              <a:cxn ang="T92">
                <a:pos x="T52" y="T53"/>
              </a:cxn>
              <a:cxn ang="T93">
                <a:pos x="T54" y="T55"/>
              </a:cxn>
              <a:cxn ang="T94">
                <a:pos x="T56" y="T57"/>
              </a:cxn>
              <a:cxn ang="T95">
                <a:pos x="T58" y="T59"/>
              </a:cxn>
              <a:cxn ang="T96">
                <a:pos x="T60" y="T61"/>
              </a:cxn>
              <a:cxn ang="T97">
                <a:pos x="T62" y="T63"/>
              </a:cxn>
              <a:cxn ang="T98">
                <a:pos x="T64" y="T65"/>
              </a:cxn>
            </a:cxnLst>
            <a:rect l="T99" t="T100" r="T101" b="T102"/>
            <a:pathLst>
              <a:path w="360" h="1802">
                <a:moveTo>
                  <a:pt x="284" y="0"/>
                </a:moveTo>
                <a:cubicBezTo>
                  <a:pt x="276" y="34"/>
                  <a:pt x="259" y="31"/>
                  <a:pt x="278" y="60"/>
                </a:cubicBezTo>
                <a:cubicBezTo>
                  <a:pt x="280" y="68"/>
                  <a:pt x="281" y="76"/>
                  <a:pt x="284" y="84"/>
                </a:cubicBezTo>
                <a:cubicBezTo>
                  <a:pt x="287" y="91"/>
                  <a:pt x="294" y="95"/>
                  <a:pt x="296" y="102"/>
                </a:cubicBezTo>
                <a:cubicBezTo>
                  <a:pt x="306" y="133"/>
                  <a:pt x="304" y="167"/>
                  <a:pt x="314" y="198"/>
                </a:cubicBezTo>
                <a:cubicBezTo>
                  <a:pt x="319" y="233"/>
                  <a:pt x="331" y="252"/>
                  <a:pt x="296" y="264"/>
                </a:cubicBezTo>
                <a:cubicBezTo>
                  <a:pt x="294" y="296"/>
                  <a:pt x="301" y="330"/>
                  <a:pt x="290" y="360"/>
                </a:cubicBezTo>
                <a:cubicBezTo>
                  <a:pt x="285" y="374"/>
                  <a:pt x="254" y="384"/>
                  <a:pt x="254" y="384"/>
                </a:cubicBezTo>
                <a:cubicBezTo>
                  <a:pt x="241" y="423"/>
                  <a:pt x="204" y="440"/>
                  <a:pt x="176" y="468"/>
                </a:cubicBezTo>
                <a:cubicBezTo>
                  <a:pt x="183" y="496"/>
                  <a:pt x="188" y="506"/>
                  <a:pt x="212" y="522"/>
                </a:cubicBezTo>
                <a:cubicBezTo>
                  <a:pt x="206" y="566"/>
                  <a:pt x="221" y="628"/>
                  <a:pt x="182" y="654"/>
                </a:cubicBezTo>
                <a:cubicBezTo>
                  <a:pt x="175" y="703"/>
                  <a:pt x="146" y="798"/>
                  <a:pt x="110" y="834"/>
                </a:cubicBezTo>
                <a:cubicBezTo>
                  <a:pt x="96" y="877"/>
                  <a:pt x="135" y="851"/>
                  <a:pt x="98" y="888"/>
                </a:cubicBezTo>
                <a:cubicBezTo>
                  <a:pt x="90" y="909"/>
                  <a:pt x="89" y="933"/>
                  <a:pt x="80" y="954"/>
                </a:cubicBezTo>
                <a:cubicBezTo>
                  <a:pt x="77" y="962"/>
                  <a:pt x="67" y="965"/>
                  <a:pt x="62" y="972"/>
                </a:cubicBezTo>
                <a:cubicBezTo>
                  <a:pt x="53" y="983"/>
                  <a:pt x="46" y="996"/>
                  <a:pt x="38" y="1008"/>
                </a:cubicBezTo>
                <a:cubicBezTo>
                  <a:pt x="25" y="1028"/>
                  <a:pt x="28" y="1053"/>
                  <a:pt x="14" y="1074"/>
                </a:cubicBezTo>
                <a:cubicBezTo>
                  <a:pt x="12" y="1084"/>
                  <a:pt x="10" y="1094"/>
                  <a:pt x="8" y="1104"/>
                </a:cubicBezTo>
                <a:cubicBezTo>
                  <a:pt x="6" y="1110"/>
                  <a:pt x="0" y="1116"/>
                  <a:pt x="2" y="1122"/>
                </a:cubicBezTo>
                <a:cubicBezTo>
                  <a:pt x="7" y="1136"/>
                  <a:pt x="26" y="1158"/>
                  <a:pt x="26" y="1158"/>
                </a:cubicBezTo>
                <a:cubicBezTo>
                  <a:pt x="28" y="1168"/>
                  <a:pt x="28" y="1178"/>
                  <a:pt x="32" y="1188"/>
                </a:cubicBezTo>
                <a:cubicBezTo>
                  <a:pt x="35" y="1195"/>
                  <a:pt x="42" y="1199"/>
                  <a:pt x="44" y="1206"/>
                </a:cubicBezTo>
                <a:cubicBezTo>
                  <a:pt x="52" y="1231"/>
                  <a:pt x="54" y="1259"/>
                  <a:pt x="62" y="1284"/>
                </a:cubicBezTo>
                <a:cubicBezTo>
                  <a:pt x="60" y="1296"/>
                  <a:pt x="61" y="1309"/>
                  <a:pt x="56" y="1320"/>
                </a:cubicBezTo>
                <a:cubicBezTo>
                  <a:pt x="53" y="1326"/>
                  <a:pt x="40" y="1325"/>
                  <a:pt x="38" y="1332"/>
                </a:cubicBezTo>
                <a:cubicBezTo>
                  <a:pt x="35" y="1340"/>
                  <a:pt x="42" y="1348"/>
                  <a:pt x="44" y="1356"/>
                </a:cubicBezTo>
                <a:cubicBezTo>
                  <a:pt x="52" y="1385"/>
                  <a:pt x="69" y="1424"/>
                  <a:pt x="98" y="1434"/>
                </a:cubicBezTo>
                <a:cubicBezTo>
                  <a:pt x="110" y="1471"/>
                  <a:pt x="113" y="1478"/>
                  <a:pt x="146" y="1500"/>
                </a:cubicBezTo>
                <a:cubicBezTo>
                  <a:pt x="162" y="1524"/>
                  <a:pt x="182" y="1550"/>
                  <a:pt x="206" y="1566"/>
                </a:cubicBezTo>
                <a:cubicBezTo>
                  <a:pt x="234" y="1608"/>
                  <a:pt x="216" y="1630"/>
                  <a:pt x="272" y="1644"/>
                </a:cubicBezTo>
                <a:cubicBezTo>
                  <a:pt x="300" y="1686"/>
                  <a:pt x="317" y="1689"/>
                  <a:pt x="350" y="1722"/>
                </a:cubicBezTo>
                <a:cubicBezTo>
                  <a:pt x="360" y="1751"/>
                  <a:pt x="344" y="1773"/>
                  <a:pt x="344" y="1800"/>
                </a:cubicBezTo>
                <a:cubicBezTo>
                  <a:pt x="344" y="1802"/>
                  <a:pt x="348" y="1800"/>
                  <a:pt x="350" y="1800"/>
                </a:cubicBezTo>
              </a:path>
            </a:pathLst>
          </a:custGeom>
          <a:noFill/>
          <a:ln w="19050">
            <a:solidFill>
              <a:srgbClr val="FF0000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grpSp>
        <p:nvGrpSpPr>
          <p:cNvPr id="2" name="Group 13"/>
          <p:cNvGrpSpPr>
            <a:grpSpLocks/>
          </p:cNvGrpSpPr>
          <p:nvPr/>
        </p:nvGrpSpPr>
        <p:grpSpPr bwMode="auto">
          <a:xfrm>
            <a:off x="1447800" y="5257800"/>
            <a:ext cx="6248400" cy="884238"/>
            <a:chOff x="1447800" y="5257800"/>
            <a:chExt cx="6248400" cy="884238"/>
          </a:xfrm>
        </p:grpSpPr>
        <p:graphicFrame>
          <p:nvGraphicFramePr>
            <p:cNvPr id="11266" name="Object 11"/>
            <p:cNvGraphicFramePr>
              <a:graphicFrameLocks noChangeAspect="1"/>
            </p:cNvGraphicFramePr>
            <p:nvPr/>
          </p:nvGraphicFramePr>
          <p:xfrm>
            <a:off x="5105400" y="5334000"/>
            <a:ext cx="2590800" cy="762000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6" name="Equation" r:id="rId6" imgW="1079032" imgH="317362" progId="Equation.3">
                    <p:embed/>
                  </p:oleObj>
                </mc:Choice>
                <mc:Fallback>
                  <p:oleObj name="Equation" r:id="rId6" imgW="1079032" imgH="317362" progId="Equation.3">
                    <p:embed/>
                    <p:pic>
                      <p:nvPicPr>
                        <p:cNvPr id="0" name="Picture 90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7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5105400" y="5334000"/>
                          <a:ext cx="2590800" cy="762000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graphicFrame>
          <p:nvGraphicFramePr>
            <p:cNvPr id="11267" name="Object 12"/>
            <p:cNvGraphicFramePr>
              <a:graphicFrameLocks noChangeAspect="1"/>
            </p:cNvGraphicFramePr>
            <p:nvPr/>
          </p:nvGraphicFramePr>
          <p:xfrm>
            <a:off x="1447800" y="5257800"/>
            <a:ext cx="3109912" cy="884238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1437" name="Equation" r:id="rId8" imgW="1295400" imgH="368300" progId="Equation.3">
                    <p:embed/>
                  </p:oleObj>
                </mc:Choice>
                <mc:Fallback>
                  <p:oleObj name="Equation" r:id="rId8" imgW="1295400" imgH="368300" progId="Equation.3">
                    <p:embed/>
                    <p:pic>
                      <p:nvPicPr>
                        <p:cNvPr id="0" name="Picture 91"/>
                        <p:cNvPicPr>
                          <a:picLocks noChangeAspect="1" noChangeArrowheads="1"/>
                        </p:cNvPicPr>
                        <p:nvPr/>
                      </p:nvPicPr>
                      <p:blipFill>
                        <a:blip r:embed="rId9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rcRect/>
                        <a:stretch>
                          <a:fillRect/>
                        </a:stretch>
                      </p:blipFill>
                      <p:spPr bwMode="auto">
                        <a:xfrm>
                          <a:off x="1447800" y="5257800"/>
                          <a:ext cx="3109912" cy="884238"/>
                        </a:xfrm>
                        <a:prstGeom prst="rect">
                          <a:avLst/>
                        </a:prstGeom>
                        <a:noFill/>
                        <a:extLst>
                          <a:ext uri="{909E8E84-426E-40DD-AFC4-6F175D3DCCD1}">
                            <a14:hiddenFill xmlns:a14="http://schemas.microsoft.com/office/drawing/2010/main">
                              <a:solidFill>
                                <a:srgbClr val="FFFFFF"/>
                              </a:solidFill>
                            </a14:hiddenFill>
                          </a:ext>
                        </a:extLst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11274" name="AutoShape 23"/>
            <p:cNvSpPr>
              <a:spLocks noChangeArrowheads="1"/>
            </p:cNvSpPr>
            <p:nvPr/>
          </p:nvSpPr>
          <p:spPr bwMode="auto">
            <a:xfrm>
              <a:off x="4648200" y="5486400"/>
              <a:ext cx="381000" cy="304800"/>
            </a:xfrm>
            <a:prstGeom prst="rightArrow">
              <a:avLst>
                <a:gd name="adj1" fmla="val 50000"/>
                <a:gd name="adj2" fmla="val 66406"/>
              </a:avLst>
            </a:prstGeom>
            <a:solidFill>
              <a:srgbClr val="00FFFF">
                <a:alpha val="39999"/>
              </a:srgbClr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0" lang="zh-CN" altLang="en-US" sz="1800" b="0"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sp>
        <p:nvSpPr>
          <p:cNvPr id="11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the Optimal Seam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65</a:t>
            </a:fld>
            <a:endParaRPr lang="zh-CN" altLang="en-US" dirty="0"/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40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22" name="Line 32"/>
          <p:cNvSpPr>
            <a:spLocks noChangeShapeType="1"/>
          </p:cNvSpPr>
          <p:nvPr/>
        </p:nvSpPr>
        <p:spPr bwMode="auto">
          <a:xfrm>
            <a:off x="2362200" y="3124200"/>
            <a:ext cx="609600" cy="5334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3" name="Line 33"/>
          <p:cNvSpPr>
            <a:spLocks noChangeShapeType="1"/>
          </p:cNvSpPr>
          <p:nvPr/>
        </p:nvSpPr>
        <p:spPr bwMode="auto">
          <a:xfrm flipH="1">
            <a:off x="3352800" y="3200400"/>
            <a:ext cx="685800" cy="493713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12324" name="Line 34"/>
          <p:cNvSpPr>
            <a:spLocks noChangeShapeType="1"/>
          </p:cNvSpPr>
          <p:nvPr/>
        </p:nvSpPr>
        <p:spPr bwMode="auto">
          <a:xfrm>
            <a:off x="3200400" y="3200400"/>
            <a:ext cx="0" cy="457200"/>
          </a:xfrm>
          <a:prstGeom prst="line">
            <a:avLst/>
          </a:prstGeom>
          <a:noFill/>
          <a:ln w="38100">
            <a:solidFill>
              <a:srgbClr val="FF0000"/>
            </a:solidFill>
            <a:round/>
            <a:headEnd/>
            <a:tailEnd type="triangle" w="med" len="med"/>
          </a:ln>
        </p:spPr>
        <p:txBody>
          <a:bodyPr wrap="none" anchor="ctr"/>
          <a:lstStyle/>
          <a:p>
            <a:endParaRPr lang="zh-CN" altLang="en-US"/>
          </a:p>
        </p:txBody>
      </p:sp>
      <p:graphicFrame>
        <p:nvGraphicFramePr>
          <p:cNvPr id="12290" name="Object 37"/>
          <p:cNvGraphicFramePr>
            <a:graphicFrameLocks noChangeAspect="1"/>
          </p:cNvGraphicFramePr>
          <p:nvPr/>
        </p:nvGraphicFramePr>
        <p:xfrm>
          <a:off x="457200" y="1828800"/>
          <a:ext cx="8339138" cy="5000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77" name="Equation" r:id="rId4" imgW="3759200" imgH="215900" progId="Equation.3">
                  <p:embed/>
                </p:oleObj>
              </mc:Choice>
              <mc:Fallback>
                <p:oleObj name="Equation" r:id="rId4" imgW="3759200" imgH="215900" progId="Equation.3">
                  <p:embed/>
                  <p:pic>
                    <p:nvPicPr>
                      <p:cNvPr id="0" name="Picture 47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7200" y="1828800"/>
                        <a:ext cx="8339138" cy="500063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标题 3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4400" b="1" i="0" u="none" strike="noStrike" kern="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Pixel Attribute</a:t>
            </a:r>
            <a:endParaRPr kumimoji="0" lang="zh-CN" altLang="en-US" sz="4400" b="1" i="0" u="none" strike="noStrike" kern="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+mj-lt"/>
              <a:ea typeface="+mj-ea"/>
              <a:cs typeface="+mj-cs"/>
            </a:endParaRPr>
          </a:p>
        </p:txBody>
      </p:sp>
      <p:sp>
        <p:nvSpPr>
          <p:cNvPr id="12" name="Footer Placeholder 2"/>
          <p:cNvSpPr txBox="1">
            <a:spLocks noGrp="1"/>
          </p:cNvSpPr>
          <p:nvPr/>
        </p:nvSpPr>
        <p:spPr bwMode="auto">
          <a:xfrm>
            <a:off x="4097338" y="6359525"/>
            <a:ext cx="19812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0" lang="en-US" altLang="zh-CN" sz="1400" b="0" dirty="0">
                <a:latin typeface="Arial" pitchFamily="34" charset="0"/>
                <a:ea typeface="宋体" pitchFamily="2" charset="-122"/>
                <a:cs typeface="Arial" pitchFamily="34" charset="0"/>
              </a:rPr>
              <a:t>(c) Michael Rubinstein</a:t>
            </a:r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66</a:t>
            </a:fld>
            <a:endParaRPr lang="zh-CN" altLang="en-US" dirty="0"/>
          </a:p>
        </p:txBody>
      </p:sp>
      <p:pic>
        <p:nvPicPr>
          <p:cNvPr id="12298" name="Picture 10" descr="C:\Users\qinghua\AppData\Roaming\Tencent\Users\1527035368\QQ\WinTemp\RichOle\9G6{BB655PKD3{T7[JZJJYY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1670" y="2483895"/>
            <a:ext cx="3914775" cy="3430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标题 5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4000" dirty="0" smtClean="0"/>
              <a:t>Find the Optimal Surface Seam?</a:t>
            </a:r>
            <a:endParaRPr lang="zh-CN" altLang="en-US" sz="4000" dirty="0"/>
          </a:p>
        </p:txBody>
      </p:sp>
      <p:sp>
        <p:nvSpPr>
          <p:cNvPr id="83970" name="Content Placeholder 58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Reduction to min-cut problem on graphs</a:t>
            </a:r>
          </a:p>
        </p:txBody>
      </p:sp>
      <p:sp>
        <p:nvSpPr>
          <p:cNvPr id="62" name="灯片编号占位符 6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67</a:t>
            </a:fld>
            <a:endParaRPr lang="zh-CN" altLang="en-US" dirty="0"/>
          </a:p>
        </p:txBody>
      </p:sp>
      <p:sp>
        <p:nvSpPr>
          <p:cNvPr id="83972" name="Footer Placeholder 2"/>
          <p:cNvSpPr txBox="1">
            <a:spLocks noGrp="1"/>
          </p:cNvSpPr>
          <p:nvPr/>
        </p:nvSpPr>
        <p:spPr bwMode="auto">
          <a:xfrm>
            <a:off x="4097338" y="6359525"/>
            <a:ext cx="19812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0" lang="en-US" altLang="zh-CN" sz="1400" b="0" dirty="0">
                <a:latin typeface="Arial" pitchFamily="34" charset="0"/>
                <a:ea typeface="宋体" pitchFamily="2" charset="-122"/>
                <a:cs typeface="Arial" pitchFamily="34" charset="0"/>
              </a:rPr>
              <a:t>(c) Michael Rubinstein</a:t>
            </a:r>
          </a:p>
        </p:txBody>
      </p:sp>
      <p:pic>
        <p:nvPicPr>
          <p:cNvPr id="28677" name="Picture 7" descr="waterfall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79463" y="2832100"/>
            <a:ext cx="3335337" cy="2220913"/>
          </a:xfrm>
          <a:prstGeom prst="rect">
            <a:avLst/>
          </a:prstGeom>
          <a:noFill/>
          <a:ln w="28575">
            <a:solidFill>
              <a:srgbClr val="000000"/>
            </a:solidFill>
            <a:miter lim="800000"/>
            <a:headEnd/>
            <a:tailEnd/>
          </a:ln>
        </p:spPr>
      </p:pic>
      <p:grpSp>
        <p:nvGrpSpPr>
          <p:cNvPr id="2" name="Group 39"/>
          <p:cNvGrpSpPr>
            <a:grpSpLocks/>
          </p:cNvGrpSpPr>
          <p:nvPr/>
        </p:nvGrpSpPr>
        <p:grpSpPr bwMode="auto">
          <a:xfrm>
            <a:off x="3429000" y="2995613"/>
            <a:ext cx="152400" cy="152400"/>
            <a:chOff x="2784" y="3216"/>
            <a:chExt cx="1056" cy="960"/>
          </a:xfrm>
        </p:grpSpPr>
        <p:sp>
          <p:nvSpPr>
            <p:cNvPr id="84024" name="Rectangle 35"/>
            <p:cNvSpPr>
              <a:spLocks noChangeArrowheads="1"/>
            </p:cNvSpPr>
            <p:nvPr/>
          </p:nvSpPr>
          <p:spPr bwMode="auto">
            <a:xfrm>
              <a:off x="2784" y="3696"/>
              <a:ext cx="528" cy="480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0" lang="zh-CN" altLang="en-US" sz="1800" b="0"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84025" name="Rectangle 36"/>
            <p:cNvSpPr>
              <a:spLocks noChangeArrowheads="1"/>
            </p:cNvSpPr>
            <p:nvPr/>
          </p:nvSpPr>
          <p:spPr bwMode="auto">
            <a:xfrm>
              <a:off x="2784" y="3216"/>
              <a:ext cx="528" cy="480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0" lang="zh-CN" altLang="en-US" sz="1800" b="0"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84026" name="Rectangle 37"/>
            <p:cNvSpPr>
              <a:spLocks noChangeArrowheads="1"/>
            </p:cNvSpPr>
            <p:nvPr/>
          </p:nvSpPr>
          <p:spPr bwMode="auto">
            <a:xfrm>
              <a:off x="3312" y="3696"/>
              <a:ext cx="528" cy="480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0" lang="zh-CN" altLang="en-US" sz="1800" b="0"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  <p:sp>
          <p:nvSpPr>
            <p:cNvPr id="84027" name="Rectangle 38"/>
            <p:cNvSpPr>
              <a:spLocks noChangeArrowheads="1"/>
            </p:cNvSpPr>
            <p:nvPr/>
          </p:nvSpPr>
          <p:spPr bwMode="auto">
            <a:xfrm>
              <a:off x="3312" y="3216"/>
              <a:ext cx="528" cy="480"/>
            </a:xfrm>
            <a:prstGeom prst="rect">
              <a:avLst/>
            </a:prstGeom>
            <a:solidFill>
              <a:schemeClr val="accent1">
                <a:alpha val="39999"/>
              </a:schemeClr>
            </a:solidFill>
            <a:ln w="9525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0" lang="zh-CN" altLang="en-US" sz="1800" b="0"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</p:grpSp>
      <p:sp>
        <p:nvSpPr>
          <p:cNvPr id="171048" name="Rectangle 40"/>
          <p:cNvSpPr>
            <a:spLocks noChangeArrowheads="1"/>
          </p:cNvSpPr>
          <p:nvPr/>
        </p:nvSpPr>
        <p:spPr bwMode="auto">
          <a:xfrm>
            <a:off x="6051550" y="4138613"/>
            <a:ext cx="838200" cy="762000"/>
          </a:xfrm>
          <a:prstGeom prst="rect">
            <a:avLst/>
          </a:prstGeom>
          <a:solidFill>
            <a:schemeClr val="accent1">
              <a:alpha val="39999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GB" altLang="zh-CN" b="0" i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kumimoji="0" lang="en-GB" altLang="zh-CN" b="0" i="1" baseline="-25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i+1,j</a:t>
            </a:r>
            <a:endParaRPr kumimoji="0" lang="en-US" altLang="zh-CN" b="0" i="1" baseline="-2500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71049" name="Rectangle 41"/>
          <p:cNvSpPr>
            <a:spLocks noChangeArrowheads="1"/>
          </p:cNvSpPr>
          <p:nvPr/>
        </p:nvSpPr>
        <p:spPr bwMode="auto">
          <a:xfrm>
            <a:off x="6051550" y="3376613"/>
            <a:ext cx="838200" cy="762000"/>
          </a:xfrm>
          <a:prstGeom prst="rect">
            <a:avLst/>
          </a:prstGeom>
          <a:solidFill>
            <a:schemeClr val="accent1">
              <a:alpha val="39999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GB" altLang="zh-CN" b="0" i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kumimoji="0" lang="en-GB" altLang="zh-CN" b="0" i="1" baseline="-25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i,j</a:t>
            </a:r>
            <a:endParaRPr kumimoji="0" lang="en-US" altLang="zh-CN" b="0" i="1" baseline="-2500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71050" name="Rectangle 42"/>
          <p:cNvSpPr>
            <a:spLocks noChangeArrowheads="1"/>
          </p:cNvSpPr>
          <p:nvPr/>
        </p:nvSpPr>
        <p:spPr bwMode="auto">
          <a:xfrm>
            <a:off x="6889750" y="4138613"/>
            <a:ext cx="838200" cy="762000"/>
          </a:xfrm>
          <a:prstGeom prst="rect">
            <a:avLst/>
          </a:prstGeom>
          <a:solidFill>
            <a:schemeClr val="accent1">
              <a:alpha val="39999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GB" altLang="zh-CN" b="0" i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kumimoji="0" lang="en-GB" altLang="zh-CN" b="0" i="1" baseline="-25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i+1,j+1</a:t>
            </a:r>
            <a:endParaRPr kumimoji="0" lang="en-US" altLang="zh-CN" b="0" i="1" baseline="-2500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171051" name="Rectangle 43"/>
          <p:cNvSpPr>
            <a:spLocks noChangeArrowheads="1"/>
          </p:cNvSpPr>
          <p:nvPr/>
        </p:nvSpPr>
        <p:spPr bwMode="auto">
          <a:xfrm>
            <a:off x="6889750" y="3376613"/>
            <a:ext cx="838200" cy="762000"/>
          </a:xfrm>
          <a:prstGeom prst="rect">
            <a:avLst/>
          </a:prstGeom>
          <a:solidFill>
            <a:schemeClr val="accent1">
              <a:alpha val="39999"/>
            </a:schemeClr>
          </a:solidFill>
          <a:ln w="9525">
            <a:solidFill>
              <a:srgbClr val="000000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/>
            <a:r>
              <a:rPr kumimoji="0" lang="en-GB" altLang="zh-CN" b="0" i="1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p</a:t>
            </a:r>
            <a:r>
              <a:rPr kumimoji="0" lang="en-GB" altLang="zh-CN" b="0" i="1" baseline="-2500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i,j+1</a:t>
            </a:r>
            <a:endParaRPr kumimoji="0" lang="en-US" altLang="zh-CN" b="0" i="1" baseline="-25000">
              <a:solidFill>
                <a:srgbClr val="000000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cxnSp>
        <p:nvCxnSpPr>
          <p:cNvPr id="171057" name="AutoShape 49"/>
          <p:cNvCxnSpPr>
            <a:cxnSpLocks noChangeShapeType="1"/>
          </p:cNvCxnSpPr>
          <p:nvPr/>
        </p:nvCxnSpPr>
        <p:spPr bwMode="auto">
          <a:xfrm>
            <a:off x="6215063" y="2968625"/>
            <a:ext cx="1290637" cy="1588"/>
          </a:xfrm>
          <a:prstGeom prst="curvedConnector3">
            <a:avLst>
              <a:gd name="adj1" fmla="val 49940"/>
            </a:avLst>
          </a:prstGeom>
          <a:noFill/>
          <a:ln w="5724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171058" name="AutoShape 50"/>
          <p:cNvCxnSpPr>
            <a:cxnSpLocks noChangeShapeType="1"/>
          </p:cNvCxnSpPr>
          <p:nvPr/>
        </p:nvCxnSpPr>
        <p:spPr bwMode="auto">
          <a:xfrm rot="10800000" flipV="1">
            <a:off x="6215063" y="5127625"/>
            <a:ext cx="1295400" cy="1588"/>
          </a:xfrm>
          <a:prstGeom prst="curvedConnector3">
            <a:avLst>
              <a:gd name="adj1" fmla="val 50000"/>
            </a:avLst>
          </a:prstGeom>
          <a:noFill/>
          <a:ln w="5724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cxnSp>
        <p:nvCxnSpPr>
          <p:cNvPr id="171059" name="AutoShape 51"/>
          <p:cNvCxnSpPr>
            <a:cxnSpLocks noChangeShapeType="1"/>
          </p:cNvCxnSpPr>
          <p:nvPr/>
        </p:nvCxnSpPr>
        <p:spPr bwMode="auto">
          <a:xfrm rot="16200000" flipH="1">
            <a:off x="5100638" y="4048125"/>
            <a:ext cx="1293812" cy="1588"/>
          </a:xfrm>
          <a:prstGeom prst="curvedConnector3">
            <a:avLst>
              <a:gd name="adj1" fmla="val 49940"/>
            </a:avLst>
          </a:prstGeom>
          <a:noFill/>
          <a:ln w="5724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sp>
        <p:nvSpPr>
          <p:cNvPr id="171061" name="Text Box 53"/>
          <p:cNvSpPr txBox="1">
            <a:spLocks noChangeArrowheads="1"/>
          </p:cNvSpPr>
          <p:nvPr/>
        </p:nvSpPr>
        <p:spPr bwMode="auto">
          <a:xfrm>
            <a:off x="5546725" y="3848100"/>
            <a:ext cx="442913" cy="4064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defTabSz="457200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kumimoji="0" lang="en-GB" altLang="zh-CN" sz="2000" b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</a:t>
            </a:r>
            <a:r>
              <a:rPr kumimoji="0" lang="en-GB" altLang="zh-CN" sz="20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</a:t>
            </a:r>
          </a:p>
        </p:txBody>
      </p:sp>
      <p:sp>
        <p:nvSpPr>
          <p:cNvPr id="171063" name="Text Box 55"/>
          <p:cNvSpPr txBox="1">
            <a:spLocks noChangeArrowheads="1"/>
          </p:cNvSpPr>
          <p:nvPr/>
        </p:nvSpPr>
        <p:spPr bwMode="auto">
          <a:xfrm>
            <a:off x="6653213" y="2768600"/>
            <a:ext cx="442912" cy="4064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defTabSz="457200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kumimoji="0" lang="en-GB" altLang="zh-CN" sz="2000" b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</a:t>
            </a:r>
            <a:r>
              <a:rPr kumimoji="0" lang="en-GB" altLang="zh-CN" sz="20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</a:t>
            </a:r>
          </a:p>
        </p:txBody>
      </p:sp>
      <p:sp>
        <p:nvSpPr>
          <p:cNvPr id="171064" name="Text Box 56"/>
          <p:cNvSpPr txBox="1">
            <a:spLocks noChangeArrowheads="1"/>
          </p:cNvSpPr>
          <p:nvPr/>
        </p:nvSpPr>
        <p:spPr bwMode="auto">
          <a:xfrm>
            <a:off x="6653213" y="4927600"/>
            <a:ext cx="442912" cy="4064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defTabSz="457200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kumimoji="0" lang="en-GB" altLang="zh-CN" sz="2000" b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</a:t>
            </a:r>
            <a:r>
              <a:rPr kumimoji="0" lang="en-GB" altLang="zh-CN" sz="20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x</a:t>
            </a:r>
          </a:p>
        </p:txBody>
      </p:sp>
      <p:cxnSp>
        <p:nvCxnSpPr>
          <p:cNvPr id="171078" name="AutoShape 70"/>
          <p:cNvCxnSpPr>
            <a:cxnSpLocks noChangeShapeType="1"/>
          </p:cNvCxnSpPr>
          <p:nvPr/>
        </p:nvCxnSpPr>
        <p:spPr bwMode="auto">
          <a:xfrm rot="16200000" flipH="1">
            <a:off x="7345363" y="4022725"/>
            <a:ext cx="1293812" cy="1588"/>
          </a:xfrm>
          <a:prstGeom prst="curvedConnector3">
            <a:avLst>
              <a:gd name="adj1" fmla="val 49940"/>
            </a:avLst>
          </a:prstGeom>
          <a:noFill/>
          <a:ln w="57240">
            <a:solidFill>
              <a:srgbClr val="000000"/>
            </a:solidFill>
            <a:miter lim="800000"/>
            <a:headEnd type="triangle" w="med" len="med"/>
            <a:tailEnd type="triangle" w="med" len="med"/>
          </a:ln>
        </p:spPr>
      </p:cxnSp>
      <p:sp>
        <p:nvSpPr>
          <p:cNvPr id="171062" name="Text Box 54"/>
          <p:cNvSpPr txBox="1">
            <a:spLocks noChangeArrowheads="1"/>
          </p:cNvSpPr>
          <p:nvPr/>
        </p:nvSpPr>
        <p:spPr bwMode="auto">
          <a:xfrm>
            <a:off x="7762875" y="3848100"/>
            <a:ext cx="442913" cy="406400"/>
          </a:xfrm>
          <a:prstGeom prst="rect">
            <a:avLst/>
          </a:prstGeom>
          <a:solidFill>
            <a:srgbClr val="FFFFFF"/>
          </a:solidFill>
          <a:ln w="9360">
            <a:solidFill>
              <a:srgbClr val="000000"/>
            </a:solidFill>
            <a:miter lim="800000"/>
            <a:headEnd/>
            <a:tailEnd/>
          </a:ln>
        </p:spPr>
        <p:txBody>
          <a:bodyPr wrap="none" lIns="90000" tIns="46800" rIns="90000" bIns="46800">
            <a:spAutoFit/>
          </a:bodyPr>
          <a:lstStyle/>
          <a:p>
            <a:pPr defTabSz="457200">
              <a:buClr>
                <a:srgbClr val="000000"/>
              </a:buClr>
              <a:buSzPct val="100000"/>
              <a:buFont typeface="Times New Roman" pitchFamily="18" charset="0"/>
              <a:buNone/>
              <a:tabLst>
                <a:tab pos="0" algn="l"/>
                <a:tab pos="914400" algn="l"/>
                <a:tab pos="1828800" algn="l"/>
                <a:tab pos="2743200" algn="l"/>
                <a:tab pos="3657600" algn="l"/>
                <a:tab pos="4572000" algn="l"/>
                <a:tab pos="5486400" algn="l"/>
                <a:tab pos="6400800" algn="l"/>
                <a:tab pos="7315200" algn="l"/>
                <a:tab pos="8229600" algn="l"/>
                <a:tab pos="9144000" algn="l"/>
                <a:tab pos="10058400" algn="l"/>
              </a:tabLst>
            </a:pPr>
            <a:r>
              <a:rPr kumimoji="0" lang="en-GB" altLang="zh-CN" sz="2000" b="0">
                <a:solidFill>
                  <a:srgbClr val="000000"/>
                </a:solidFill>
                <a:latin typeface="Arial" pitchFamily="34" charset="0"/>
                <a:cs typeface="Arial" pitchFamily="34" charset="0"/>
                <a:sym typeface="Symbol" pitchFamily="18" charset="2"/>
              </a:rPr>
              <a:t></a:t>
            </a:r>
            <a:r>
              <a:rPr kumimoji="0" lang="en-GB" altLang="zh-CN" sz="2000" b="0">
                <a:solidFill>
                  <a:srgbClr val="000000"/>
                </a:solidFill>
                <a:latin typeface="Arial" pitchFamily="34" charset="0"/>
                <a:cs typeface="Arial" pitchFamily="34" charset="0"/>
              </a:rPr>
              <a:t>y</a:t>
            </a:r>
          </a:p>
        </p:txBody>
      </p:sp>
      <p:grpSp>
        <p:nvGrpSpPr>
          <p:cNvPr id="3" name="Group 57"/>
          <p:cNvGrpSpPr>
            <a:grpSpLocks/>
          </p:cNvGrpSpPr>
          <p:nvPr/>
        </p:nvGrpSpPr>
        <p:grpSpPr bwMode="auto">
          <a:xfrm>
            <a:off x="5289550" y="2538413"/>
            <a:ext cx="3168650" cy="3024187"/>
            <a:chOff x="624" y="1536"/>
            <a:chExt cx="1996" cy="1905"/>
          </a:xfrm>
        </p:grpSpPr>
        <p:sp>
          <p:nvSpPr>
            <p:cNvPr id="84012" name="Oval 58"/>
            <p:cNvSpPr>
              <a:spLocks noChangeArrowheads="1"/>
            </p:cNvSpPr>
            <p:nvPr/>
          </p:nvSpPr>
          <p:spPr bwMode="auto">
            <a:xfrm>
              <a:off x="624" y="1536"/>
              <a:ext cx="590" cy="545"/>
            </a:xfrm>
            <a:prstGeom prst="ellips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defTabSz="457200" rtl="1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kumimoji="0" lang="en-GB" altLang="zh-CN" b="0" i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</a:t>
              </a:r>
              <a:r>
                <a:rPr kumimoji="0" lang="en-GB" altLang="zh-CN" b="0" i="1" baseline="-250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i,j</a:t>
              </a:r>
            </a:p>
          </p:txBody>
        </p:sp>
        <p:sp>
          <p:nvSpPr>
            <p:cNvPr id="84013" name="Oval 59"/>
            <p:cNvSpPr>
              <a:spLocks noChangeArrowheads="1"/>
            </p:cNvSpPr>
            <p:nvPr/>
          </p:nvSpPr>
          <p:spPr bwMode="auto">
            <a:xfrm>
              <a:off x="2027" y="1536"/>
              <a:ext cx="590" cy="545"/>
            </a:xfrm>
            <a:prstGeom prst="ellips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defTabSz="457200" rtl="1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kumimoji="0" lang="en-GB" altLang="zh-CN" b="0" i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</a:t>
              </a:r>
              <a:r>
                <a:rPr kumimoji="0" lang="en-GB" altLang="zh-CN" b="0" i="1" baseline="-250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i,j+1</a:t>
              </a:r>
            </a:p>
          </p:txBody>
        </p:sp>
        <p:sp>
          <p:nvSpPr>
            <p:cNvPr id="84014" name="Oval 60"/>
            <p:cNvSpPr>
              <a:spLocks noChangeArrowheads="1"/>
            </p:cNvSpPr>
            <p:nvPr/>
          </p:nvSpPr>
          <p:spPr bwMode="auto">
            <a:xfrm>
              <a:off x="624" y="2896"/>
              <a:ext cx="590" cy="545"/>
            </a:xfrm>
            <a:prstGeom prst="ellips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defTabSz="457200" rtl="1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kumimoji="0" lang="en-GB" altLang="zh-CN" b="0" i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</a:t>
              </a:r>
              <a:r>
                <a:rPr kumimoji="0" lang="en-GB" altLang="zh-CN" b="0" i="1" baseline="-250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i+1,j</a:t>
              </a:r>
            </a:p>
          </p:txBody>
        </p:sp>
        <p:sp>
          <p:nvSpPr>
            <p:cNvPr id="84015" name="Oval 61"/>
            <p:cNvSpPr>
              <a:spLocks noChangeArrowheads="1"/>
            </p:cNvSpPr>
            <p:nvPr/>
          </p:nvSpPr>
          <p:spPr bwMode="auto">
            <a:xfrm>
              <a:off x="2030" y="2896"/>
              <a:ext cx="590" cy="545"/>
            </a:xfrm>
            <a:prstGeom prst="ellipse">
              <a:avLst/>
            </a:prstGeom>
            <a:noFill/>
            <a:ln w="5724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 anchor="ctr"/>
            <a:lstStyle/>
            <a:p>
              <a:pPr algn="ctr" defTabSz="457200" rtl="1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kumimoji="0" lang="en-GB" altLang="zh-CN" b="0" i="1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p</a:t>
              </a:r>
              <a:r>
                <a:rPr kumimoji="0" lang="en-GB" altLang="zh-CN" b="0" i="1" baseline="-2500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i+1,j+1</a:t>
              </a:r>
            </a:p>
          </p:txBody>
        </p:sp>
        <p:cxnSp>
          <p:nvCxnSpPr>
            <p:cNvPr id="84016" name="AutoShape 62"/>
            <p:cNvCxnSpPr>
              <a:cxnSpLocks noChangeShapeType="1"/>
              <a:stCxn id="84012" idx="6"/>
              <a:endCxn id="84013" idx="2"/>
            </p:cNvCxnSpPr>
            <p:nvPr/>
          </p:nvCxnSpPr>
          <p:spPr bwMode="auto">
            <a:xfrm>
              <a:off x="1214" y="1808"/>
              <a:ext cx="813" cy="1"/>
            </a:xfrm>
            <a:prstGeom prst="curvedConnector3">
              <a:avLst>
                <a:gd name="adj1" fmla="val 50000"/>
              </a:avLst>
            </a:prstGeom>
            <a:noFill/>
            <a:ln w="5724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84017" name="AutoShape 63"/>
            <p:cNvCxnSpPr>
              <a:cxnSpLocks noChangeShapeType="1"/>
              <a:stCxn id="84015" idx="2"/>
              <a:endCxn id="84014" idx="6"/>
            </p:cNvCxnSpPr>
            <p:nvPr/>
          </p:nvCxnSpPr>
          <p:spPr bwMode="auto">
            <a:xfrm flipH="1">
              <a:off x="1214" y="3168"/>
              <a:ext cx="816" cy="1"/>
            </a:xfrm>
            <a:prstGeom prst="curvedConnector3">
              <a:avLst>
                <a:gd name="adj1" fmla="val 50000"/>
              </a:avLst>
            </a:prstGeom>
            <a:noFill/>
            <a:ln w="5724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84018" name="AutoShape 64"/>
            <p:cNvCxnSpPr>
              <a:cxnSpLocks noChangeShapeType="1"/>
              <a:stCxn id="84012" idx="4"/>
              <a:endCxn id="84014" idx="0"/>
            </p:cNvCxnSpPr>
            <p:nvPr/>
          </p:nvCxnSpPr>
          <p:spPr bwMode="auto">
            <a:xfrm>
              <a:off x="919" y="2081"/>
              <a:ext cx="1" cy="815"/>
            </a:xfrm>
            <a:prstGeom prst="curvedConnector3">
              <a:avLst>
                <a:gd name="adj1" fmla="val 50000"/>
              </a:avLst>
            </a:prstGeom>
            <a:noFill/>
            <a:ln w="5724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</p:spPr>
        </p:cxnSp>
        <p:cxnSp>
          <p:nvCxnSpPr>
            <p:cNvPr id="84019" name="AutoShape 65"/>
            <p:cNvCxnSpPr>
              <a:cxnSpLocks noChangeShapeType="1"/>
              <a:stCxn id="84013" idx="4"/>
              <a:endCxn id="84015" idx="0"/>
            </p:cNvCxnSpPr>
            <p:nvPr/>
          </p:nvCxnSpPr>
          <p:spPr bwMode="auto">
            <a:xfrm>
              <a:off x="2322" y="2081"/>
              <a:ext cx="3" cy="815"/>
            </a:xfrm>
            <a:prstGeom prst="curvedConnector3">
              <a:avLst>
                <a:gd name="adj1" fmla="val 50000"/>
              </a:avLst>
            </a:prstGeom>
            <a:noFill/>
            <a:ln w="57240">
              <a:solidFill>
                <a:srgbClr val="000000"/>
              </a:solidFill>
              <a:miter lim="800000"/>
              <a:headEnd type="triangle" w="med" len="med"/>
              <a:tailEnd type="triangle" w="med" len="med"/>
            </a:ln>
          </p:spPr>
        </p:cxnSp>
        <p:sp>
          <p:nvSpPr>
            <p:cNvPr id="84020" name="Text Box 66"/>
            <p:cNvSpPr txBox="1">
              <a:spLocks noChangeArrowheads="1"/>
            </p:cNvSpPr>
            <p:nvPr/>
          </p:nvSpPr>
          <p:spPr bwMode="auto">
            <a:xfrm>
              <a:off x="789" y="2363"/>
              <a:ext cx="279" cy="256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defTabSz="457200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kumimoji="0" lang="en-GB" altLang="zh-CN" sz="2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Symbol" pitchFamily="18" charset="2"/>
                </a:rPr>
                <a:t></a:t>
              </a:r>
              <a:r>
                <a:rPr kumimoji="0" lang="en-GB" altLang="zh-CN" sz="2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y</a:t>
              </a:r>
            </a:p>
          </p:txBody>
        </p:sp>
        <p:sp>
          <p:nvSpPr>
            <p:cNvPr id="84021" name="Text Box 67"/>
            <p:cNvSpPr txBox="1">
              <a:spLocks noChangeArrowheads="1"/>
            </p:cNvSpPr>
            <p:nvPr/>
          </p:nvSpPr>
          <p:spPr bwMode="auto">
            <a:xfrm>
              <a:off x="2185" y="2363"/>
              <a:ext cx="279" cy="256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defTabSz="457200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kumimoji="0" lang="en-GB" altLang="zh-CN" sz="2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Symbol" pitchFamily="18" charset="2"/>
                </a:rPr>
                <a:t></a:t>
              </a:r>
              <a:r>
                <a:rPr kumimoji="0" lang="en-GB" altLang="zh-CN" sz="2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y</a:t>
              </a:r>
            </a:p>
          </p:txBody>
        </p:sp>
        <p:sp>
          <p:nvSpPr>
            <p:cNvPr id="84022" name="Text Box 68"/>
            <p:cNvSpPr txBox="1">
              <a:spLocks noChangeArrowheads="1"/>
            </p:cNvSpPr>
            <p:nvPr/>
          </p:nvSpPr>
          <p:spPr bwMode="auto">
            <a:xfrm>
              <a:off x="1486" y="1683"/>
              <a:ext cx="279" cy="256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defTabSz="457200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kumimoji="0" lang="en-GB" altLang="zh-CN" sz="2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Symbol" pitchFamily="18" charset="2"/>
                </a:rPr>
                <a:t></a:t>
              </a:r>
              <a:r>
                <a:rPr kumimoji="0" lang="en-GB" altLang="zh-CN" sz="2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x</a:t>
              </a:r>
            </a:p>
          </p:txBody>
        </p:sp>
        <p:sp>
          <p:nvSpPr>
            <p:cNvPr id="84023" name="Text Box 69"/>
            <p:cNvSpPr txBox="1">
              <a:spLocks noChangeArrowheads="1"/>
            </p:cNvSpPr>
            <p:nvPr/>
          </p:nvSpPr>
          <p:spPr bwMode="auto">
            <a:xfrm>
              <a:off x="1486" y="3043"/>
              <a:ext cx="279" cy="256"/>
            </a:xfrm>
            <a:prstGeom prst="rect">
              <a:avLst/>
            </a:prstGeom>
            <a:solidFill>
              <a:srgbClr val="FFFFFF"/>
            </a:solidFill>
            <a:ln w="9360">
              <a:solidFill>
                <a:srgbClr val="000000"/>
              </a:solidFill>
              <a:miter lim="800000"/>
              <a:headEnd/>
              <a:tailEnd/>
            </a:ln>
          </p:spPr>
          <p:txBody>
            <a:bodyPr wrap="none" lIns="90000" tIns="46800" rIns="90000" bIns="46800">
              <a:spAutoFit/>
            </a:bodyPr>
            <a:lstStyle/>
            <a:p>
              <a:pPr defTabSz="457200">
                <a:buClr>
                  <a:srgbClr val="000000"/>
                </a:buClr>
                <a:buSzPct val="100000"/>
                <a:buFont typeface="Times New Roman" pitchFamily="18" charset="0"/>
                <a:buNone/>
                <a:tabLst>
                  <a:tab pos="0" algn="l"/>
                  <a:tab pos="914400" algn="l"/>
                  <a:tab pos="1828800" algn="l"/>
                  <a:tab pos="2743200" algn="l"/>
                  <a:tab pos="3657600" algn="l"/>
                  <a:tab pos="4572000" algn="l"/>
                  <a:tab pos="5486400" algn="l"/>
                  <a:tab pos="6400800" algn="l"/>
                  <a:tab pos="7315200" algn="l"/>
                  <a:tab pos="8229600" algn="l"/>
                  <a:tab pos="9144000" algn="l"/>
                  <a:tab pos="10058400" algn="l"/>
                </a:tabLst>
              </a:pPr>
              <a:r>
                <a:rPr kumimoji="0" lang="en-GB" altLang="zh-CN" sz="2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  <a:sym typeface="Symbol" pitchFamily="18" charset="2"/>
                </a:rPr>
                <a:t></a:t>
              </a:r>
              <a:r>
                <a:rPr kumimoji="0" lang="en-GB" altLang="zh-CN" sz="2000" b="0">
                  <a:solidFill>
                    <a:srgbClr val="000000"/>
                  </a:solidFill>
                  <a:latin typeface="Arial" pitchFamily="34" charset="0"/>
                  <a:cs typeface="Arial" pitchFamily="34" charset="0"/>
                </a:rPr>
                <a:t>x</a:t>
              </a:r>
            </a:p>
          </p:txBody>
        </p:sp>
      </p:grpSp>
      <p:grpSp>
        <p:nvGrpSpPr>
          <p:cNvPr id="4" name="Group 106"/>
          <p:cNvGrpSpPr>
            <a:grpSpLocks/>
          </p:cNvGrpSpPr>
          <p:nvPr/>
        </p:nvGrpSpPr>
        <p:grpSpPr bwMode="auto">
          <a:xfrm>
            <a:off x="165100" y="2843213"/>
            <a:ext cx="4579938" cy="2246312"/>
            <a:chOff x="139" y="1872"/>
            <a:chExt cx="2812" cy="1415"/>
          </a:xfrm>
        </p:grpSpPr>
        <p:grpSp>
          <p:nvGrpSpPr>
            <p:cNvPr id="83990" name="Group 93"/>
            <p:cNvGrpSpPr>
              <a:grpSpLocks/>
            </p:cNvGrpSpPr>
            <p:nvPr/>
          </p:nvGrpSpPr>
          <p:grpSpPr bwMode="auto">
            <a:xfrm>
              <a:off x="139" y="1905"/>
              <a:ext cx="341" cy="1382"/>
              <a:chOff x="139" y="1905"/>
              <a:chExt cx="341" cy="1382"/>
            </a:xfrm>
          </p:grpSpPr>
          <p:sp>
            <p:nvSpPr>
              <p:cNvPr id="84002" name="Oval 72"/>
              <p:cNvSpPr>
                <a:spLocks noChangeArrowheads="1"/>
              </p:cNvSpPr>
              <p:nvPr/>
            </p:nvSpPr>
            <p:spPr bwMode="auto">
              <a:xfrm>
                <a:off x="139" y="2501"/>
                <a:ext cx="192" cy="192"/>
              </a:xfrm>
              <a:prstGeom prst="ellipse">
                <a:avLst/>
              </a:prstGeom>
              <a:solidFill>
                <a:srgbClr val="000000">
                  <a:alpha val="39999"/>
                </a:srgbClr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kumimoji="0" lang="en-US" altLang="zh-CN" sz="1800" b="0">
                    <a:latin typeface="Arial" pitchFamily="34" charset="0"/>
                    <a:ea typeface="宋体" pitchFamily="2" charset="-122"/>
                    <a:cs typeface="Arial" pitchFamily="34" charset="0"/>
                  </a:rPr>
                  <a:t>S</a:t>
                </a:r>
              </a:p>
            </p:txBody>
          </p:sp>
          <p:sp>
            <p:nvSpPr>
              <p:cNvPr id="84003" name="Line 74"/>
              <p:cNvSpPr>
                <a:spLocks noChangeShapeType="1"/>
              </p:cNvSpPr>
              <p:nvPr/>
            </p:nvSpPr>
            <p:spPr bwMode="auto">
              <a:xfrm flipV="1">
                <a:off x="288" y="2112"/>
                <a:ext cx="192" cy="3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04" name="Line 75"/>
              <p:cNvSpPr>
                <a:spLocks noChangeShapeType="1"/>
              </p:cNvSpPr>
              <p:nvPr/>
            </p:nvSpPr>
            <p:spPr bwMode="auto">
              <a:xfrm flipV="1">
                <a:off x="326" y="2319"/>
                <a:ext cx="144" cy="1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05" name="Line 86"/>
              <p:cNvSpPr>
                <a:spLocks noChangeShapeType="1"/>
              </p:cNvSpPr>
              <p:nvPr/>
            </p:nvSpPr>
            <p:spPr bwMode="auto">
              <a:xfrm flipV="1">
                <a:off x="225" y="1905"/>
                <a:ext cx="24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06" name="Line 87"/>
              <p:cNvSpPr>
                <a:spLocks noChangeShapeType="1"/>
              </p:cNvSpPr>
              <p:nvPr/>
            </p:nvSpPr>
            <p:spPr bwMode="auto">
              <a:xfrm flipV="1">
                <a:off x="336" y="2496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07" name="Line 88"/>
              <p:cNvSpPr>
                <a:spLocks noChangeShapeType="1"/>
              </p:cNvSpPr>
              <p:nvPr/>
            </p:nvSpPr>
            <p:spPr bwMode="auto">
              <a:xfrm flipV="1">
                <a:off x="336" y="2592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08" name="Line 89"/>
              <p:cNvSpPr>
                <a:spLocks noChangeShapeType="1"/>
              </p:cNvSpPr>
              <p:nvPr/>
            </p:nvSpPr>
            <p:spPr bwMode="auto">
              <a:xfrm>
                <a:off x="273" y="2711"/>
                <a:ext cx="192" cy="3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09" name="Line 90"/>
              <p:cNvSpPr>
                <a:spLocks noChangeShapeType="1"/>
              </p:cNvSpPr>
              <p:nvPr/>
            </p:nvSpPr>
            <p:spPr bwMode="auto">
              <a:xfrm>
                <a:off x="308" y="2688"/>
                <a:ext cx="144" cy="1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10" name="Line 91"/>
              <p:cNvSpPr>
                <a:spLocks noChangeShapeType="1"/>
              </p:cNvSpPr>
              <p:nvPr/>
            </p:nvSpPr>
            <p:spPr bwMode="auto">
              <a:xfrm>
                <a:off x="225" y="2711"/>
                <a:ext cx="24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11" name="Line 92"/>
              <p:cNvSpPr>
                <a:spLocks noChangeShapeType="1"/>
              </p:cNvSpPr>
              <p:nvPr/>
            </p:nvSpPr>
            <p:spPr bwMode="auto">
              <a:xfrm>
                <a:off x="331" y="2645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  <p:grpSp>
          <p:nvGrpSpPr>
            <p:cNvPr id="83991" name="Group 105"/>
            <p:cNvGrpSpPr>
              <a:grpSpLocks/>
            </p:cNvGrpSpPr>
            <p:nvPr/>
          </p:nvGrpSpPr>
          <p:grpSpPr bwMode="auto">
            <a:xfrm>
              <a:off x="2610" y="1872"/>
              <a:ext cx="341" cy="1382"/>
              <a:chOff x="2610" y="1872"/>
              <a:chExt cx="341" cy="1382"/>
            </a:xfrm>
          </p:grpSpPr>
          <p:sp>
            <p:nvSpPr>
              <p:cNvPr id="83992" name="Oval 95"/>
              <p:cNvSpPr>
                <a:spLocks noChangeArrowheads="1"/>
              </p:cNvSpPr>
              <p:nvPr/>
            </p:nvSpPr>
            <p:spPr bwMode="auto">
              <a:xfrm flipH="1">
                <a:off x="2759" y="2468"/>
                <a:ext cx="192" cy="192"/>
              </a:xfrm>
              <a:prstGeom prst="ellips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pPr algn="ctr"/>
                <a:r>
                  <a:rPr kumimoji="0" lang="en-US" altLang="zh-CN" sz="1800" b="0">
                    <a:solidFill>
                      <a:srgbClr val="000000"/>
                    </a:solidFill>
                    <a:latin typeface="Arial" pitchFamily="34" charset="0"/>
                    <a:ea typeface="宋体" pitchFamily="2" charset="-122"/>
                    <a:cs typeface="Arial" pitchFamily="34" charset="0"/>
                  </a:rPr>
                  <a:t>T</a:t>
                </a:r>
              </a:p>
            </p:txBody>
          </p:sp>
          <p:sp>
            <p:nvSpPr>
              <p:cNvPr id="83993" name="Line 96"/>
              <p:cNvSpPr>
                <a:spLocks noChangeShapeType="1"/>
              </p:cNvSpPr>
              <p:nvPr/>
            </p:nvSpPr>
            <p:spPr bwMode="auto">
              <a:xfrm flipH="1" flipV="1">
                <a:off x="2610" y="2079"/>
                <a:ext cx="192" cy="3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94" name="Line 97"/>
              <p:cNvSpPr>
                <a:spLocks noChangeShapeType="1"/>
              </p:cNvSpPr>
              <p:nvPr/>
            </p:nvSpPr>
            <p:spPr bwMode="auto">
              <a:xfrm flipH="1" flipV="1">
                <a:off x="2620" y="2286"/>
                <a:ext cx="144" cy="1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95" name="Line 98"/>
              <p:cNvSpPr>
                <a:spLocks noChangeShapeType="1"/>
              </p:cNvSpPr>
              <p:nvPr/>
            </p:nvSpPr>
            <p:spPr bwMode="auto">
              <a:xfrm flipH="1" flipV="1">
                <a:off x="2625" y="1872"/>
                <a:ext cx="24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96" name="Line 99"/>
              <p:cNvSpPr>
                <a:spLocks noChangeShapeType="1"/>
              </p:cNvSpPr>
              <p:nvPr/>
            </p:nvSpPr>
            <p:spPr bwMode="auto">
              <a:xfrm flipH="1" flipV="1">
                <a:off x="2610" y="2463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97" name="Line 100"/>
              <p:cNvSpPr>
                <a:spLocks noChangeShapeType="1"/>
              </p:cNvSpPr>
              <p:nvPr/>
            </p:nvSpPr>
            <p:spPr bwMode="auto">
              <a:xfrm flipH="1" flipV="1">
                <a:off x="2610" y="2559"/>
                <a:ext cx="144" cy="0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98" name="Line 101"/>
              <p:cNvSpPr>
                <a:spLocks noChangeShapeType="1"/>
              </p:cNvSpPr>
              <p:nvPr/>
            </p:nvSpPr>
            <p:spPr bwMode="auto">
              <a:xfrm flipH="1">
                <a:off x="2625" y="2678"/>
                <a:ext cx="192" cy="384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3999" name="Line 102"/>
              <p:cNvSpPr>
                <a:spLocks noChangeShapeType="1"/>
              </p:cNvSpPr>
              <p:nvPr/>
            </p:nvSpPr>
            <p:spPr bwMode="auto">
              <a:xfrm flipH="1">
                <a:off x="2638" y="2655"/>
                <a:ext cx="144" cy="192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00" name="Line 103"/>
              <p:cNvSpPr>
                <a:spLocks noChangeShapeType="1"/>
              </p:cNvSpPr>
              <p:nvPr/>
            </p:nvSpPr>
            <p:spPr bwMode="auto">
              <a:xfrm flipH="1">
                <a:off x="2625" y="2678"/>
                <a:ext cx="240" cy="576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  <p:sp>
            <p:nvSpPr>
              <p:cNvPr id="84001" name="Line 104"/>
              <p:cNvSpPr>
                <a:spLocks noChangeShapeType="1"/>
              </p:cNvSpPr>
              <p:nvPr/>
            </p:nvSpPr>
            <p:spPr bwMode="auto">
              <a:xfrm flipH="1">
                <a:off x="2615" y="2612"/>
                <a:ext cx="144" cy="48"/>
              </a:xfrm>
              <a:prstGeom prst="line">
                <a:avLst/>
              </a:prstGeom>
              <a:noFill/>
              <a:ln w="9525">
                <a:solidFill>
                  <a:srgbClr val="000000"/>
                </a:solidFill>
                <a:round/>
                <a:headEnd/>
                <a:tailEnd type="triangle" w="med" len="med"/>
              </a:ln>
            </p:spPr>
            <p:txBody>
              <a:bodyPr wrap="none" anchor="ctr"/>
              <a:lstStyle/>
              <a:p>
                <a:endParaRPr lang="zh-CN" altLang="en-US"/>
              </a:p>
            </p:txBody>
          </p:sp>
        </p:grpSp>
      </p:grpSp>
      <p:pic>
        <p:nvPicPr>
          <p:cNvPr id="171115" name="Picture 107" descr="GC00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769938" y="2819400"/>
            <a:ext cx="3413125" cy="2268538"/>
          </a:xfrm>
          <a:prstGeom prst="rect">
            <a:avLst/>
          </a:prstGeom>
          <a:noFill/>
          <a:ln w="2857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6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9" presetClass="path" presetSubtype="0" accel="50000" decel="50000" fill="hold" nodeType="after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33333E-6 3.33333E-6 L 0.36667 0.15555 " pathEditMode="relative" rAng="0" ptsTypes="AA">
                                      <p:cBhvr>
                                        <p:cTn id="14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8300" y="7800"/>
                                    </p:animMotion>
                                  </p:childTnLst>
                                </p:cTn>
                              </p:par>
                              <p:par>
                                <p:cTn id="15" presetID="6" presetClass="emph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16" dur="2000" fill="hold"/>
                                        <p:tgtEl>
                                          <p:spTgt spid="2"/>
                                        </p:tgtEl>
                                      </p:cBhvr>
                                      <p:by x="1100000" y="1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7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710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7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7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56" presetClass="path" presetSubtype="0" accel="50000" decel="5000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3.33333E-6 L 0.07083 -0.11111 " pathEditMode="relative" rAng="0" ptsTypes="AA">
                                      <p:cBhvr>
                                        <p:cTn id="36" dur="2000" fill="hold"/>
                                        <p:tgtEl>
                                          <p:spTgt spid="1710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500" y="-56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56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3.33333E-6 L -0.07917 -0.11111 " pathEditMode="relative" rAng="0" ptsTypes="AA">
                                      <p:cBhvr>
                                        <p:cTn id="38" dur="2000" fill="hold"/>
                                        <p:tgtEl>
                                          <p:spTgt spid="1710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000" y="-56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44444E-6 2.22222E-6 L 0.07916 0.08889 " pathEditMode="relative" rAng="0" ptsTypes="AA">
                                      <p:cBhvr>
                                        <p:cTn id="40" dur="2000" fill="hold"/>
                                        <p:tgtEl>
                                          <p:spTgt spid="1710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000" y="44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49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6 2.22222E-6 L -0.07083 0.08889 " pathEditMode="relative" rAng="0" ptsTypes="AA">
                                      <p:cBhvr>
                                        <p:cTn id="42" dur="2000" fill="hold"/>
                                        <p:tgtEl>
                                          <p:spTgt spid="1710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500" y="44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000"/>
                            </p:stCondLst>
                            <p:childTnLst>
                              <p:par>
                                <p:cTn id="44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500"/>
                                        <p:tgtEl>
                                          <p:spTgt spid="1710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710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710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5" dur="500"/>
                                        <p:tgtEl>
                                          <p:spTgt spid="17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8" dur="500"/>
                                        <p:tgtEl>
                                          <p:spTgt spid="1710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1" dur="500"/>
                                        <p:tgtEl>
                                          <p:spTgt spid="1710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4" dur="500"/>
                                        <p:tgtEl>
                                          <p:spTgt spid="1710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6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7" dur="500"/>
                                        <p:tgtEl>
                                          <p:spTgt spid="1710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4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2000"/>
                                        <p:tgtEl>
                                          <p:spTgt spid="171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1048" grpId="0" animBg="1"/>
      <p:bldP spid="171048" grpId="1" animBg="1"/>
      <p:bldP spid="171048" grpId="2" animBg="1"/>
      <p:bldP spid="171049" grpId="0" animBg="1"/>
      <p:bldP spid="171049" grpId="1" animBg="1"/>
      <p:bldP spid="171049" grpId="2" animBg="1"/>
      <p:bldP spid="171050" grpId="0" animBg="1"/>
      <p:bldP spid="171050" grpId="1" animBg="1"/>
      <p:bldP spid="171050" grpId="2" animBg="1"/>
      <p:bldP spid="171051" grpId="0" animBg="1"/>
      <p:bldP spid="171051" grpId="1" animBg="1"/>
      <p:bldP spid="171051" grpId="2" animBg="1"/>
      <p:bldP spid="171061" grpId="0" animBg="1"/>
      <p:bldP spid="171063" grpId="0" animBg="1"/>
      <p:bldP spid="171064" grpId="0" animBg="1"/>
      <p:bldP spid="171062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5" name="Footer Placeholder 3"/>
          <p:cNvSpPr txBox="1">
            <a:spLocks noGrp="1"/>
          </p:cNvSpPr>
          <p:nvPr/>
        </p:nvSpPr>
        <p:spPr bwMode="auto">
          <a:xfrm>
            <a:off x="4097338" y="6359525"/>
            <a:ext cx="19812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0" lang="en-US" altLang="zh-CN" sz="1400" b="0">
                <a:latin typeface="Arial" pitchFamily="34" charset="0"/>
                <a:ea typeface="宋体" pitchFamily="2" charset="-122"/>
                <a:cs typeface="Arial" pitchFamily="34" charset="0"/>
              </a:rPr>
              <a:t>(c) Michael Rubinstein</a:t>
            </a:r>
          </a:p>
        </p:txBody>
      </p:sp>
      <p:sp>
        <p:nvSpPr>
          <p:cNvPr id="84996" name="Rectangle 7"/>
          <p:cNvSpPr>
            <a:spLocks noChangeArrowheads="1"/>
          </p:cNvSpPr>
          <p:nvPr/>
        </p:nvSpPr>
        <p:spPr bwMode="auto">
          <a:xfrm>
            <a:off x="2209800" y="30480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4997" name="Rectangle 11"/>
          <p:cNvSpPr>
            <a:spLocks noChangeArrowheads="1"/>
          </p:cNvSpPr>
          <p:nvPr/>
        </p:nvSpPr>
        <p:spPr bwMode="auto">
          <a:xfrm>
            <a:off x="2209800" y="38100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4998" name="Line 15"/>
          <p:cNvSpPr>
            <a:spLocks noChangeShapeType="1"/>
          </p:cNvSpPr>
          <p:nvPr/>
        </p:nvSpPr>
        <p:spPr bwMode="auto">
          <a:xfrm>
            <a:off x="2590800" y="3886200"/>
            <a:ext cx="533400" cy="914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4999" name="Line 16"/>
          <p:cNvSpPr>
            <a:spLocks noChangeShapeType="1"/>
          </p:cNvSpPr>
          <p:nvPr/>
        </p:nvSpPr>
        <p:spPr bwMode="auto">
          <a:xfrm>
            <a:off x="2597150" y="3124200"/>
            <a:ext cx="527050" cy="1676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0" name="Line 17"/>
          <p:cNvSpPr>
            <a:spLocks noChangeShapeType="1"/>
          </p:cNvSpPr>
          <p:nvPr/>
        </p:nvSpPr>
        <p:spPr bwMode="auto">
          <a:xfrm>
            <a:off x="2590800" y="3886200"/>
            <a:ext cx="457200" cy="152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1" name="Rectangle 22"/>
          <p:cNvSpPr>
            <a:spLocks noChangeArrowheads="1"/>
          </p:cNvSpPr>
          <p:nvPr/>
        </p:nvSpPr>
        <p:spPr bwMode="auto">
          <a:xfrm>
            <a:off x="3429000" y="24384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5002" name="Rectangle 23"/>
          <p:cNvSpPr>
            <a:spLocks noChangeArrowheads="1"/>
          </p:cNvSpPr>
          <p:nvPr/>
        </p:nvSpPr>
        <p:spPr bwMode="auto">
          <a:xfrm>
            <a:off x="3429000" y="32004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5003" name="Line 24"/>
          <p:cNvSpPr>
            <a:spLocks noChangeShapeType="1"/>
          </p:cNvSpPr>
          <p:nvPr/>
        </p:nvSpPr>
        <p:spPr bwMode="auto">
          <a:xfrm>
            <a:off x="3816350" y="2514600"/>
            <a:ext cx="609600" cy="914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4" name="Line 25"/>
          <p:cNvSpPr>
            <a:spLocks noChangeShapeType="1"/>
          </p:cNvSpPr>
          <p:nvPr/>
        </p:nvSpPr>
        <p:spPr bwMode="auto">
          <a:xfrm>
            <a:off x="3810000" y="3276600"/>
            <a:ext cx="533400" cy="914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5" name="Line 26"/>
          <p:cNvSpPr>
            <a:spLocks noChangeShapeType="1"/>
          </p:cNvSpPr>
          <p:nvPr/>
        </p:nvSpPr>
        <p:spPr bwMode="auto">
          <a:xfrm>
            <a:off x="3816350" y="2514600"/>
            <a:ext cx="527050" cy="1676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6" name="Line 27"/>
          <p:cNvSpPr>
            <a:spLocks noChangeShapeType="1"/>
          </p:cNvSpPr>
          <p:nvPr/>
        </p:nvSpPr>
        <p:spPr bwMode="auto">
          <a:xfrm>
            <a:off x="3810000" y="3276600"/>
            <a:ext cx="457200" cy="152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07" name="Rectangle 33"/>
          <p:cNvSpPr>
            <a:spLocks noChangeArrowheads="1"/>
          </p:cNvSpPr>
          <p:nvPr/>
        </p:nvSpPr>
        <p:spPr bwMode="auto">
          <a:xfrm>
            <a:off x="4676775" y="18288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5008" name="Rectangle 34"/>
          <p:cNvSpPr>
            <a:spLocks noChangeArrowheads="1"/>
          </p:cNvSpPr>
          <p:nvPr/>
        </p:nvSpPr>
        <p:spPr bwMode="auto">
          <a:xfrm>
            <a:off x="4676775" y="25908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5009" name="Line 35"/>
          <p:cNvSpPr>
            <a:spLocks noChangeShapeType="1"/>
          </p:cNvSpPr>
          <p:nvPr/>
        </p:nvSpPr>
        <p:spPr bwMode="auto">
          <a:xfrm>
            <a:off x="5057775" y="1981200"/>
            <a:ext cx="587375" cy="838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10" name="Line 36"/>
          <p:cNvSpPr>
            <a:spLocks noChangeShapeType="1"/>
          </p:cNvSpPr>
          <p:nvPr/>
        </p:nvSpPr>
        <p:spPr bwMode="auto">
          <a:xfrm>
            <a:off x="5057775" y="2667000"/>
            <a:ext cx="533400" cy="914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11" name="Line 37"/>
          <p:cNvSpPr>
            <a:spLocks noChangeShapeType="1"/>
          </p:cNvSpPr>
          <p:nvPr/>
        </p:nvSpPr>
        <p:spPr bwMode="auto">
          <a:xfrm>
            <a:off x="5057775" y="1981200"/>
            <a:ext cx="587375" cy="1600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12" name="Line 38"/>
          <p:cNvSpPr>
            <a:spLocks noChangeShapeType="1"/>
          </p:cNvSpPr>
          <p:nvPr/>
        </p:nvSpPr>
        <p:spPr bwMode="auto">
          <a:xfrm>
            <a:off x="5057775" y="2667000"/>
            <a:ext cx="457200" cy="1524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13" name="Text Box 71"/>
          <p:cNvSpPr txBox="1">
            <a:spLocks noChangeArrowheads="1"/>
          </p:cNvSpPr>
          <p:nvPr/>
        </p:nvSpPr>
        <p:spPr bwMode="auto">
          <a:xfrm>
            <a:off x="2667000" y="5029200"/>
            <a:ext cx="9715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sz="1800" b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Frame t</a:t>
            </a:r>
          </a:p>
        </p:txBody>
      </p:sp>
      <p:sp>
        <p:nvSpPr>
          <p:cNvPr id="85014" name="Text Box 72"/>
          <p:cNvSpPr txBox="1">
            <a:spLocks noChangeArrowheads="1"/>
          </p:cNvSpPr>
          <p:nvPr/>
        </p:nvSpPr>
        <p:spPr bwMode="auto">
          <a:xfrm>
            <a:off x="3962400" y="4419600"/>
            <a:ext cx="1231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sz="1800" b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Frame t+1</a:t>
            </a:r>
          </a:p>
        </p:txBody>
      </p:sp>
      <p:sp>
        <p:nvSpPr>
          <p:cNvPr id="85015" name="Text Box 73"/>
          <p:cNvSpPr txBox="1">
            <a:spLocks noChangeArrowheads="1"/>
          </p:cNvSpPr>
          <p:nvPr/>
        </p:nvSpPr>
        <p:spPr bwMode="auto">
          <a:xfrm>
            <a:off x="5181600" y="3810000"/>
            <a:ext cx="123190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sz="1800" b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Frame t+2</a:t>
            </a:r>
          </a:p>
        </p:txBody>
      </p:sp>
      <p:sp>
        <p:nvSpPr>
          <p:cNvPr id="85016" name="Line 76"/>
          <p:cNvSpPr>
            <a:spLocks noChangeShapeType="1"/>
          </p:cNvSpPr>
          <p:nvPr/>
        </p:nvSpPr>
        <p:spPr bwMode="auto">
          <a:xfrm flipV="1">
            <a:off x="4495800" y="4038600"/>
            <a:ext cx="2590800" cy="1371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 type="arrow" w="lg" len="lg"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17" name="Text Box 77"/>
          <p:cNvSpPr txBox="1">
            <a:spLocks noChangeArrowheads="1"/>
          </p:cNvSpPr>
          <p:nvPr/>
        </p:nvSpPr>
        <p:spPr bwMode="auto">
          <a:xfrm>
            <a:off x="7086600" y="3810000"/>
            <a:ext cx="692150" cy="366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sz="1800" b="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Time</a:t>
            </a:r>
          </a:p>
        </p:txBody>
      </p:sp>
      <p:sp>
        <p:nvSpPr>
          <p:cNvPr id="85018" name="Rectangle 79"/>
          <p:cNvSpPr>
            <a:spLocks noChangeArrowheads="1"/>
          </p:cNvSpPr>
          <p:nvPr/>
        </p:nvSpPr>
        <p:spPr bwMode="auto">
          <a:xfrm>
            <a:off x="3124200" y="5500688"/>
            <a:ext cx="2141538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sz="2800">
                <a:solidFill>
                  <a:schemeClr val="bg1"/>
                </a:solidFill>
                <a:latin typeface="Arial" pitchFamily="34" charset="0"/>
                <a:ea typeface="宋体" pitchFamily="2" charset="-122"/>
                <a:cs typeface="Arial" pitchFamily="34" charset="0"/>
              </a:rPr>
              <a:t>Video Cube</a:t>
            </a:r>
          </a:p>
        </p:txBody>
      </p:sp>
      <p:sp>
        <p:nvSpPr>
          <p:cNvPr id="64" name="Line 65"/>
          <p:cNvSpPr>
            <a:spLocks noChangeShapeType="1"/>
          </p:cNvSpPr>
          <p:nvPr/>
        </p:nvSpPr>
        <p:spPr bwMode="auto">
          <a:xfrm flipH="1" flipV="1">
            <a:off x="3740150" y="3276600"/>
            <a:ext cx="1905000" cy="304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20" name="Line 14"/>
          <p:cNvSpPr>
            <a:spLocks noChangeShapeType="1"/>
          </p:cNvSpPr>
          <p:nvPr/>
        </p:nvSpPr>
        <p:spPr bwMode="auto">
          <a:xfrm>
            <a:off x="2597150" y="3124200"/>
            <a:ext cx="533400" cy="8382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0" name="Line 62"/>
          <p:cNvSpPr>
            <a:spLocks noChangeShapeType="1"/>
          </p:cNvSpPr>
          <p:nvPr/>
        </p:nvSpPr>
        <p:spPr bwMode="auto">
          <a:xfrm flipH="1">
            <a:off x="3206750" y="2590800"/>
            <a:ext cx="381000" cy="1371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1" name="Line 63"/>
          <p:cNvSpPr>
            <a:spLocks noChangeShapeType="1"/>
          </p:cNvSpPr>
          <p:nvPr/>
        </p:nvSpPr>
        <p:spPr bwMode="auto">
          <a:xfrm flipH="1">
            <a:off x="3206750" y="3352800"/>
            <a:ext cx="390525" cy="1447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83" name="Line 65"/>
          <p:cNvSpPr>
            <a:spLocks noChangeShapeType="1"/>
          </p:cNvSpPr>
          <p:nvPr/>
        </p:nvSpPr>
        <p:spPr bwMode="auto">
          <a:xfrm flipH="1">
            <a:off x="4425950" y="1981200"/>
            <a:ext cx="381000" cy="13716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6" name="Line 49"/>
          <p:cNvSpPr>
            <a:spLocks noChangeShapeType="1"/>
          </p:cNvSpPr>
          <p:nvPr/>
        </p:nvSpPr>
        <p:spPr bwMode="auto">
          <a:xfrm>
            <a:off x="2597150" y="3124200"/>
            <a:ext cx="1752600" cy="304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7" name="Line 67"/>
          <p:cNvSpPr>
            <a:spLocks noChangeShapeType="1"/>
          </p:cNvSpPr>
          <p:nvPr/>
        </p:nvSpPr>
        <p:spPr bwMode="auto">
          <a:xfrm>
            <a:off x="2597150" y="3886200"/>
            <a:ext cx="1752600" cy="3810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40978" name="Line 68"/>
          <p:cNvSpPr>
            <a:spLocks noChangeShapeType="1"/>
          </p:cNvSpPr>
          <p:nvPr/>
        </p:nvSpPr>
        <p:spPr bwMode="auto">
          <a:xfrm>
            <a:off x="3816350" y="2514600"/>
            <a:ext cx="1752600" cy="304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63" name="Line 65"/>
          <p:cNvSpPr>
            <a:spLocks noChangeShapeType="1"/>
          </p:cNvSpPr>
          <p:nvPr/>
        </p:nvSpPr>
        <p:spPr bwMode="auto">
          <a:xfrm flipH="1">
            <a:off x="4425950" y="2743200"/>
            <a:ext cx="381000" cy="1447800"/>
          </a:xfrm>
          <a:prstGeom prst="line">
            <a:avLst/>
          </a:prstGeom>
          <a:noFill/>
          <a:ln w="38100">
            <a:solidFill>
              <a:schemeClr val="bg1"/>
            </a:solidFill>
            <a:round/>
            <a:headEnd/>
            <a:tailEnd/>
          </a:ln>
        </p:spPr>
        <p:txBody>
          <a:bodyPr wrap="none" anchor="ctr"/>
          <a:lstStyle/>
          <a:p>
            <a:endParaRPr lang="zh-CN" altLang="en-US"/>
          </a:p>
        </p:txBody>
      </p:sp>
      <p:sp>
        <p:nvSpPr>
          <p:cNvPr id="85028" name="Rectangle 28"/>
          <p:cNvSpPr>
            <a:spLocks noChangeArrowheads="1"/>
          </p:cNvSpPr>
          <p:nvPr/>
        </p:nvSpPr>
        <p:spPr bwMode="auto">
          <a:xfrm>
            <a:off x="4191000" y="41148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5029" name="Rectangle 31"/>
          <p:cNvSpPr>
            <a:spLocks noChangeArrowheads="1"/>
          </p:cNvSpPr>
          <p:nvPr/>
        </p:nvSpPr>
        <p:spPr bwMode="auto">
          <a:xfrm>
            <a:off x="4191000" y="32766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5030" name="Rectangle 13"/>
          <p:cNvSpPr>
            <a:spLocks noChangeArrowheads="1"/>
          </p:cNvSpPr>
          <p:nvPr/>
        </p:nvSpPr>
        <p:spPr bwMode="auto">
          <a:xfrm>
            <a:off x="2971800" y="47244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5031" name="Rectangle 42"/>
          <p:cNvSpPr>
            <a:spLocks noChangeArrowheads="1"/>
          </p:cNvSpPr>
          <p:nvPr/>
        </p:nvSpPr>
        <p:spPr bwMode="auto">
          <a:xfrm>
            <a:off x="5438775" y="26670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5032" name="Rectangle 39"/>
          <p:cNvSpPr>
            <a:spLocks noChangeArrowheads="1"/>
          </p:cNvSpPr>
          <p:nvPr/>
        </p:nvSpPr>
        <p:spPr bwMode="auto">
          <a:xfrm>
            <a:off x="5438775" y="35052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pPr algn="ctr"/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85033" name="Rectangle 12"/>
          <p:cNvSpPr>
            <a:spLocks noChangeArrowheads="1"/>
          </p:cNvSpPr>
          <p:nvPr/>
        </p:nvSpPr>
        <p:spPr bwMode="auto">
          <a:xfrm>
            <a:off x="2971800" y="3886200"/>
            <a:ext cx="304800" cy="304800"/>
          </a:xfrm>
          <a:prstGeom prst="rect">
            <a:avLst/>
          </a:prstGeom>
          <a:solidFill>
            <a:srgbClr val="FFFF00"/>
          </a:solidFill>
          <a:ln w="9525">
            <a:miter lim="800000"/>
            <a:headEnd/>
            <a:tailEnd/>
          </a:ln>
          <a:scene3d>
            <a:camera prst="legacyObliqueTopRight"/>
            <a:lightRig rig="legacyFlat3" dir="b"/>
          </a:scene3d>
          <a:sp3d extrusionH="430200" prstMaterial="legacyMatte">
            <a:bevelT w="13500" h="13500" prst="angle"/>
            <a:bevelB w="13500" h="13500" prst="angle"/>
            <a:extrusionClr>
              <a:srgbClr val="FFFF00"/>
            </a:extrusionClr>
          </a:sp3d>
        </p:spPr>
        <p:txBody>
          <a:bodyPr wrap="none" anchor="ctr">
            <a:flatTx/>
          </a:bodyPr>
          <a:lstStyle/>
          <a:p>
            <a:endParaRPr kumimoji="0" lang="zh-CN" altLang="en-US" sz="1800" b="0">
              <a:solidFill>
                <a:schemeClr val="bg1"/>
              </a:solidFill>
              <a:latin typeface="Arial" pitchFamily="34" charset="0"/>
              <a:ea typeface="宋体" pitchFamily="2" charset="-122"/>
              <a:cs typeface="Arial" pitchFamily="34" charset="0"/>
            </a:endParaRPr>
          </a:p>
        </p:txBody>
      </p:sp>
      <p:sp>
        <p:nvSpPr>
          <p:cNvPr id="42" name="标题 4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3D Graph Construction</a:t>
            </a:r>
            <a:endParaRPr lang="zh-CN" altLang="en-US" dirty="0"/>
          </a:p>
        </p:txBody>
      </p:sp>
      <p:sp>
        <p:nvSpPr>
          <p:cNvPr id="43" name="内容占位符 4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5" name="灯片编号占位符 4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68</a:t>
            </a:fld>
            <a:endParaRPr lang="zh-CN" altLang="en-US" dirty="0"/>
          </a:p>
        </p:txBody>
      </p:sp>
      <p:pic>
        <p:nvPicPr>
          <p:cNvPr id="37889" name="Picture 1" descr="C:\Users\qinghua\AppData\Roaming\Tencent\Users\1527035368\QQ\WinTemp\RichOle\78C0A`C4GG]TML4}M09CINJ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3537" y="1570690"/>
            <a:ext cx="5758225" cy="4478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409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000"/>
                                        <p:tgtEl>
                                          <p:spTgt spid="409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409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09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2000"/>
                                        <p:tgtEl>
                                          <p:spTgt spid="409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2000"/>
                                        <p:tgtEl>
                                          <p:spTgt spid="409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40980" grpId="0" animBg="1"/>
      <p:bldP spid="40981" grpId="0" animBg="1"/>
      <p:bldP spid="40983" grpId="0" animBg="1"/>
      <p:bldP spid="40976" grpId="0" animBg="1"/>
      <p:bldP spid="40977" grpId="0" animBg="1"/>
      <p:bldP spid="40978" grpId="0" animBg="1"/>
      <p:bldP spid="63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522" name="Title 1"/>
          <p:cNvSpPr>
            <a:spLocks noGrp="1"/>
          </p:cNvSpPr>
          <p:nvPr>
            <p:ph type="title"/>
          </p:nvPr>
        </p:nvSpPr>
        <p:spPr/>
        <p:txBody>
          <a:bodyPr anchor="b"/>
          <a:lstStyle/>
          <a:p>
            <a:r>
              <a:rPr lang="en-US" altLang="zh-CN" smtClean="0"/>
              <a:t>Minimal Energy-change Seams</a:t>
            </a:r>
          </a:p>
        </p:txBody>
      </p:sp>
      <p:sp>
        <p:nvSpPr>
          <p:cNvPr id="11" name="内容占位符 1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13" name="灯片编号占位符 1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69</a:t>
            </a:fld>
            <a:endParaRPr lang="zh-CN" altLang="en-US" dirty="0"/>
          </a:p>
        </p:txBody>
      </p:sp>
      <p:sp>
        <p:nvSpPr>
          <p:cNvPr id="107523" name="Footer Placeholder 2"/>
          <p:cNvSpPr txBox="1">
            <a:spLocks noGrp="1"/>
          </p:cNvSpPr>
          <p:nvPr/>
        </p:nvSpPr>
        <p:spPr bwMode="auto">
          <a:xfrm>
            <a:off x="4097338" y="6359525"/>
            <a:ext cx="19812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0" lang="en-US" altLang="zh-CN" sz="1400" b="0">
                <a:latin typeface="Arial" pitchFamily="34" charset="0"/>
                <a:ea typeface="宋体" pitchFamily="2" charset="-122"/>
                <a:cs typeface="Arial" pitchFamily="34" charset="0"/>
              </a:rPr>
              <a:t>(c) Michael Rubinstein</a:t>
            </a:r>
          </a:p>
        </p:txBody>
      </p:sp>
      <p:pic>
        <p:nvPicPr>
          <p:cNvPr id="107524" name="Picture 2" descr="C:\Documents and Settings\Administrator\My Documents\IDC\msc\Thesis\vidret-figures\ratatouille1_frame61_320_mie.pn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200400" y="3101975"/>
            <a:ext cx="274320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5" name="Picture 3" descr="C:\Documents and Settings\Administrator\My Documents\IDC\msc\Thesis\vidret-figures\ratatouille1_frame61_320_mde.pn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172200" y="3101975"/>
            <a:ext cx="274320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07526" name="Picture 4" descr="C:\Documents and Settings\Administrator\My Documents\IDC\msc\Thesis\vidret-figures\ratatouille1_frame61_320_me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28600" y="3101975"/>
            <a:ext cx="2743200" cy="21955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95589" name="Picture 5" descr="C:\Documents and Settings\Administrator\My Documents\IDC\msc\Thesis\vidret-figures\ratatouille1_frame61.png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57200" y="1524000"/>
            <a:ext cx="3048000" cy="12192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sp>
        <p:nvSpPr>
          <p:cNvPr id="107528" name="TextBox 7"/>
          <p:cNvSpPr txBox="1">
            <a:spLocks noChangeArrowheads="1"/>
          </p:cNvSpPr>
          <p:nvPr/>
        </p:nvSpPr>
        <p:spPr bwMode="auto">
          <a:xfrm>
            <a:off x="838200" y="5297488"/>
            <a:ext cx="1749425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0" lang="en-US" altLang="zh-CN" sz="1800" b="0">
                <a:latin typeface="Arial" pitchFamily="34" charset="0"/>
                <a:ea typeface="宋体" pitchFamily="2" charset="-122"/>
                <a:cs typeface="Arial" pitchFamily="34" charset="0"/>
              </a:rPr>
              <a:t>Minimal </a:t>
            </a:r>
            <a:r>
              <a:rPr kumimoji="0" lang="en-US" altLang="zh-CN" sz="1800" b="0" u="sng">
                <a:latin typeface="Arial" pitchFamily="34" charset="0"/>
                <a:ea typeface="宋体" pitchFamily="2" charset="-122"/>
                <a:cs typeface="Arial" pitchFamily="34" charset="0"/>
              </a:rPr>
              <a:t>energy</a:t>
            </a:r>
          </a:p>
          <a:p>
            <a:pPr algn="ctr"/>
            <a:r>
              <a:rPr kumimoji="0" lang="en-US" altLang="zh-CN" sz="1800" b="0">
                <a:latin typeface="Arial" pitchFamily="34" charset="0"/>
                <a:ea typeface="宋体" pitchFamily="2" charset="-122"/>
                <a:cs typeface="Arial" pitchFamily="34" charset="0"/>
              </a:rPr>
              <a:t>(backward)</a:t>
            </a:r>
          </a:p>
        </p:txBody>
      </p:sp>
      <p:sp>
        <p:nvSpPr>
          <p:cNvPr id="107529" name="TextBox 8"/>
          <p:cNvSpPr txBox="1">
            <a:spLocks noChangeArrowheads="1"/>
          </p:cNvSpPr>
          <p:nvPr/>
        </p:nvSpPr>
        <p:spPr bwMode="auto">
          <a:xfrm>
            <a:off x="3276600" y="5297488"/>
            <a:ext cx="2633663" cy="646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 algn="ctr"/>
            <a:r>
              <a:rPr kumimoji="0" lang="en-US" altLang="zh-CN" sz="1800" b="0">
                <a:latin typeface="Arial" pitchFamily="34" charset="0"/>
                <a:ea typeface="宋体" pitchFamily="2" charset="-122"/>
                <a:cs typeface="Arial" pitchFamily="34" charset="0"/>
              </a:rPr>
              <a:t>Minimal </a:t>
            </a:r>
            <a:r>
              <a:rPr kumimoji="0" lang="en-US" altLang="zh-CN" sz="1800" b="0" u="sng">
                <a:latin typeface="Arial" pitchFamily="34" charset="0"/>
                <a:ea typeface="宋体" pitchFamily="2" charset="-122"/>
                <a:cs typeface="Arial" pitchFamily="34" charset="0"/>
              </a:rPr>
              <a:t>inserted</a:t>
            </a:r>
            <a:r>
              <a:rPr kumimoji="0" lang="en-US" altLang="zh-CN" sz="1800" b="0">
                <a:latin typeface="Arial" pitchFamily="34" charset="0"/>
                <a:ea typeface="宋体" pitchFamily="2" charset="-122"/>
                <a:cs typeface="Arial" pitchFamily="34" charset="0"/>
              </a:rPr>
              <a:t> energy</a:t>
            </a:r>
          </a:p>
          <a:p>
            <a:pPr algn="ctr"/>
            <a:r>
              <a:rPr kumimoji="0" lang="en-US" altLang="zh-CN" sz="1800" b="0">
                <a:latin typeface="Arial" pitchFamily="34" charset="0"/>
                <a:ea typeface="宋体" pitchFamily="2" charset="-122"/>
                <a:cs typeface="Arial" pitchFamily="34" charset="0"/>
              </a:rPr>
              <a:t>(forward)</a:t>
            </a:r>
          </a:p>
        </p:txBody>
      </p:sp>
      <p:sp>
        <p:nvSpPr>
          <p:cNvPr id="107530" name="TextBox 9"/>
          <p:cNvSpPr txBox="1">
            <a:spLocks noChangeArrowheads="1"/>
          </p:cNvSpPr>
          <p:nvPr/>
        </p:nvSpPr>
        <p:spPr bwMode="auto">
          <a:xfrm>
            <a:off x="6172200" y="5297488"/>
            <a:ext cx="2813050" cy="36988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kumimoji="0" lang="en-US" altLang="zh-CN" sz="1800" b="0">
                <a:latin typeface="Arial" pitchFamily="34" charset="0"/>
                <a:ea typeface="宋体" pitchFamily="2" charset="-122"/>
                <a:cs typeface="Arial" pitchFamily="34" charset="0"/>
              </a:rPr>
              <a:t>Minimal </a:t>
            </a:r>
            <a:r>
              <a:rPr kumimoji="0" lang="en-US" altLang="zh-CN" sz="1800" b="0" u="sng">
                <a:latin typeface="Arial" pitchFamily="34" charset="0"/>
                <a:ea typeface="宋体" pitchFamily="2" charset="-122"/>
                <a:cs typeface="Arial" pitchFamily="34" charset="0"/>
              </a:rPr>
              <a:t>change</a:t>
            </a:r>
            <a:r>
              <a:rPr kumimoji="0" lang="en-US" altLang="zh-CN" sz="1800" b="0">
                <a:latin typeface="Arial" pitchFamily="34" charset="0"/>
                <a:ea typeface="宋体" pitchFamily="2" charset="-122"/>
                <a:cs typeface="Arial" pitchFamily="34" charset="0"/>
              </a:rPr>
              <a:t> in energy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>
                <a:solidFill>
                  <a:schemeClr val="tx1"/>
                </a:solidFill>
              </a:rPr>
              <a:t>课程基本信息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idx="1"/>
          </p:nvPr>
        </p:nvSpPr>
        <p:spPr>
          <a:xfrm>
            <a:off x="468313" y="1268413"/>
            <a:ext cx="8229600" cy="4895850"/>
          </a:xfrm>
        </p:spPr>
        <p:txBody>
          <a:bodyPr/>
          <a:lstStyle/>
          <a:p>
            <a:pPr eaLnBrk="1" hangingPunct="1"/>
            <a:r>
              <a:rPr lang="zh-CN" altLang="en-US" sz="2400" b="1" dirty="0" smtClean="0">
                <a:latin typeface="+mn-ea"/>
                <a:ea typeface="+mn-ea"/>
              </a:rPr>
              <a:t>教材</a:t>
            </a:r>
          </a:p>
          <a:p>
            <a:pPr lvl="1" eaLnBrk="1" hangingPunct="1"/>
            <a:r>
              <a:rPr lang="en-US" altLang="zh-CN" sz="2400" b="1" dirty="0" smtClean="0">
                <a:latin typeface="+mn-ea"/>
                <a:ea typeface="+mn-ea"/>
              </a:rPr>
              <a:t>《</a:t>
            </a:r>
            <a:r>
              <a:rPr lang="zh-CN" altLang="en-US" sz="2400" b="1" dirty="0" smtClean="0">
                <a:latin typeface="+mn-ea"/>
                <a:ea typeface="+mn-ea"/>
              </a:rPr>
              <a:t>图论与代数结构</a:t>
            </a:r>
            <a:r>
              <a:rPr lang="en-US" altLang="zh-CN" sz="2400" b="1" dirty="0" smtClean="0">
                <a:latin typeface="+mn-ea"/>
                <a:ea typeface="+mn-ea"/>
              </a:rPr>
              <a:t>》</a:t>
            </a:r>
            <a:r>
              <a:rPr lang="zh-CN" altLang="en-US" sz="2400" b="1" dirty="0" smtClean="0">
                <a:latin typeface="+mn-ea"/>
                <a:ea typeface="+mn-ea"/>
              </a:rPr>
              <a:t>，戴一奇、胡冠章、陈卫</a:t>
            </a:r>
          </a:p>
          <a:p>
            <a:pPr marL="457200" lvl="1" indent="0" eaLnBrk="1" hangingPunct="1">
              <a:buNone/>
            </a:pPr>
            <a:r>
              <a:rPr lang="zh-CN" altLang="en-US" sz="2400" b="1" dirty="0">
                <a:latin typeface="+mn-ea"/>
                <a:ea typeface="+mn-ea"/>
              </a:rPr>
              <a:t> </a:t>
            </a:r>
            <a:r>
              <a:rPr lang="zh-CN" altLang="en-US" sz="2400" b="1" dirty="0" smtClean="0">
                <a:latin typeface="+mn-ea"/>
                <a:ea typeface="+mn-ea"/>
              </a:rPr>
              <a:t>  </a:t>
            </a:r>
            <a:r>
              <a:rPr lang="zh-CN" altLang="zh-CN" sz="2400" b="1" dirty="0" smtClean="0">
                <a:latin typeface="+mn-ea"/>
                <a:ea typeface="+mn-ea"/>
              </a:rPr>
              <a:t>清华大学出版社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pPr marL="457200" lvl="1" indent="0" eaLnBrk="1" hangingPunct="1">
              <a:buNone/>
            </a:pPr>
            <a:endParaRPr lang="zh-CN" altLang="en-US" sz="2400" b="1" dirty="0" smtClean="0">
              <a:latin typeface="+mn-ea"/>
              <a:ea typeface="+mn-ea"/>
            </a:endParaRPr>
          </a:p>
          <a:p>
            <a:pPr eaLnBrk="1" hangingPunct="1"/>
            <a:r>
              <a:rPr lang="zh-CN" altLang="en-US" sz="2400" b="1" dirty="0" smtClean="0">
                <a:latin typeface="+mn-ea"/>
                <a:ea typeface="+mn-ea"/>
              </a:rPr>
              <a:t>参考书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7</a:t>
            </a:fld>
            <a:endParaRPr lang="zh-CN" altLang="en-US" dirty="0"/>
          </a:p>
        </p:txBody>
      </p:sp>
      <p:sp>
        <p:nvSpPr>
          <p:cNvPr id="44036" name="Rectangle 4"/>
          <p:cNvSpPr>
            <a:spLocks noChangeArrowheads="1"/>
          </p:cNvSpPr>
          <p:nvPr/>
        </p:nvSpPr>
        <p:spPr bwMode="auto">
          <a:xfrm>
            <a:off x="474788" y="3609019"/>
            <a:ext cx="8507702" cy="26776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>
                <a:solidFill>
                  <a:schemeClr val="bg2"/>
                </a:solidFill>
                <a:ea typeface="+mn-ea"/>
                <a:cs typeface="Times New Roman" panose="02020603050405020304" pitchFamily="18" charset="0"/>
              </a:rPr>
              <a:t>   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Kenneth </a:t>
            </a:r>
            <a:r>
              <a:rPr kumimoji="0" lang="en-US" altLang="zh-CN" dirty="0" err="1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H.Rosen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ea typeface="+mn-ea"/>
              <a:cs typeface="Times New Roman" panose="0202060305040502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     Discrete Mathematics and Its </a:t>
            </a: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Applications(Fifth 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Edition</a:t>
            </a: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)</a:t>
            </a:r>
          </a:p>
          <a:p>
            <a:pPr marL="800100" lvl="1" indent="-342900">
              <a:spcBef>
                <a:spcPct val="20000"/>
              </a:spcBef>
              <a:buClr>
                <a:schemeClr val="accent2"/>
              </a:buClr>
              <a:buSzPct val="70000"/>
              <a:buFont typeface="Wingdings" panose="05000000000000000000" pitchFamily="2" charset="2"/>
              <a:buChar char="n"/>
            </a:pP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Douglas 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West, Introduction to Graph Theory </a:t>
            </a:r>
            <a:endParaRPr kumimoji="0" lang="en-US" altLang="zh-CN" dirty="0" smtClean="0">
              <a:solidFill>
                <a:schemeClr val="bg2">
                  <a:lumMod val="10000"/>
                </a:schemeClr>
              </a:solidFill>
              <a:ea typeface="+mn-ea"/>
              <a:cs typeface="Times New Roman" panose="0202060305040502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    (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Second </a:t>
            </a: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Edition</a:t>
            </a:r>
            <a:r>
              <a:rPr kumimoji="0" lang="en-US" altLang="zh-CN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), Pearson Education. </a:t>
            </a: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《</a:t>
            </a: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数据结构与算法分析</a:t>
            </a: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—C</a:t>
            </a: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语言描述</a:t>
            </a: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》</a:t>
            </a: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 </a:t>
            </a:r>
            <a:endParaRPr kumimoji="0" lang="en-US" altLang="zh-CN" dirty="0" smtClean="0">
              <a:solidFill>
                <a:schemeClr val="bg2">
                  <a:lumMod val="10000"/>
                </a:schemeClr>
              </a:solidFill>
              <a:ea typeface="+mn-ea"/>
              <a:cs typeface="Times New Roman" panose="02020603050405020304" pitchFamily="18" charset="0"/>
            </a:endParaRPr>
          </a:p>
          <a:p>
            <a:pPr lvl="1">
              <a:spcBef>
                <a:spcPct val="20000"/>
              </a:spcBef>
              <a:buClr>
                <a:schemeClr val="accent2"/>
              </a:buClr>
              <a:buSzPct val="70000"/>
            </a:pP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       </a:t>
            </a:r>
            <a:r>
              <a:rPr kumimoji="0" lang="en-US" altLang="zh-CN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Mart Allen Weiss </a:t>
            </a: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著，机械工业出版</a:t>
            </a:r>
            <a:r>
              <a:rPr kumimoji="0" lang="zh-CN" altLang="en-US" dirty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社</a:t>
            </a:r>
            <a:r>
              <a:rPr kumimoji="0" lang="zh-CN" altLang="en-US" dirty="0" smtClean="0">
                <a:solidFill>
                  <a:schemeClr val="bg2">
                    <a:lumMod val="10000"/>
                  </a:schemeClr>
                </a:solidFill>
                <a:ea typeface="+mn-ea"/>
                <a:cs typeface="Times New Roman" panose="02020603050405020304" pitchFamily="18" charset="0"/>
              </a:rPr>
              <a:t> </a:t>
            </a:r>
            <a:endParaRPr kumimoji="0" lang="en-US" altLang="zh-CN" dirty="0">
              <a:solidFill>
                <a:schemeClr val="bg2">
                  <a:lumMod val="10000"/>
                </a:schemeClr>
              </a:solidFill>
              <a:ea typeface="+mn-ea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5631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46" name="Rectangle 3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 altLang="zh-CN" smtClean="0"/>
              <a:t>Graph Cut Formulation </a:t>
            </a:r>
          </a:p>
        </p:txBody>
      </p:sp>
      <p:sp>
        <p:nvSpPr>
          <p:cNvPr id="31" name="内容占位符 30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3" name="灯片编号占位符 32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70</a:t>
            </a:fld>
            <a:endParaRPr lang="zh-CN" altLang="en-US" dirty="0"/>
          </a:p>
        </p:txBody>
      </p:sp>
      <p:sp>
        <p:nvSpPr>
          <p:cNvPr id="108547" name="Footer Placeholder 2"/>
          <p:cNvSpPr txBox="1">
            <a:spLocks noGrp="1"/>
          </p:cNvSpPr>
          <p:nvPr/>
        </p:nvSpPr>
        <p:spPr bwMode="auto">
          <a:xfrm>
            <a:off x="4097338" y="6359525"/>
            <a:ext cx="19812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0" lang="en-US" altLang="zh-CN" sz="1400" b="0">
                <a:latin typeface="Arial" pitchFamily="34" charset="0"/>
                <a:ea typeface="宋体" pitchFamily="2" charset="-122"/>
                <a:cs typeface="Arial" pitchFamily="34" charset="0"/>
              </a:rPr>
              <a:t>(c) Michael Rubinstein</a:t>
            </a:r>
          </a:p>
        </p:txBody>
      </p:sp>
      <p:grpSp>
        <p:nvGrpSpPr>
          <p:cNvPr id="108548" name="Group 29"/>
          <p:cNvGrpSpPr>
            <a:grpSpLocks/>
          </p:cNvGrpSpPr>
          <p:nvPr/>
        </p:nvGrpSpPr>
        <p:grpSpPr bwMode="auto">
          <a:xfrm>
            <a:off x="2628900" y="2209800"/>
            <a:ext cx="3886200" cy="3352800"/>
            <a:chOff x="2362200" y="2514600"/>
            <a:chExt cx="3886200" cy="3352800"/>
          </a:xfrm>
        </p:grpSpPr>
        <p:sp>
          <p:nvSpPr>
            <p:cNvPr id="108549" name="Rectangle 9"/>
            <p:cNvSpPr>
              <a:spLocks noChangeArrowheads="1"/>
            </p:cNvSpPr>
            <p:nvPr/>
          </p:nvSpPr>
          <p:spPr bwMode="auto">
            <a:xfrm>
              <a:off x="2362200" y="2514600"/>
              <a:ext cx="3886200" cy="3352800"/>
            </a:xfrm>
            <a:prstGeom prst="rect">
              <a:avLst/>
            </a:prstGeom>
            <a:solidFill>
              <a:srgbClr val="FFFFFF"/>
            </a:solidFill>
            <a:ln w="2857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kumimoji="0" lang="zh-CN" altLang="en-US" sz="1800" b="0">
                <a:latin typeface="Arial" pitchFamily="34" charset="0"/>
                <a:ea typeface="宋体" pitchFamily="2" charset="-122"/>
                <a:cs typeface="Arial" pitchFamily="34" charset="0"/>
              </a:endParaRPr>
            </a:p>
          </p:txBody>
        </p:sp>
        <p:grpSp>
          <p:nvGrpSpPr>
            <p:cNvPr id="108550" name="Group 34"/>
            <p:cNvGrpSpPr>
              <a:grpSpLocks/>
            </p:cNvGrpSpPr>
            <p:nvPr/>
          </p:nvGrpSpPr>
          <p:grpSpPr bwMode="auto">
            <a:xfrm>
              <a:off x="2514600" y="2590800"/>
              <a:ext cx="3589338" cy="3162300"/>
              <a:chOff x="2865" y="1386"/>
              <a:chExt cx="2261" cy="1992"/>
            </a:xfrm>
          </p:grpSpPr>
          <p:cxnSp>
            <p:nvCxnSpPr>
              <p:cNvPr id="108551" name="AutoShape 10"/>
              <p:cNvCxnSpPr>
                <a:cxnSpLocks noChangeShapeType="1"/>
                <a:stCxn id="108554" idx="5"/>
                <a:endCxn id="108556" idx="7"/>
              </p:cNvCxnSpPr>
              <p:nvPr/>
            </p:nvCxnSpPr>
            <p:spPr bwMode="auto">
              <a:xfrm>
                <a:off x="4933" y="1896"/>
                <a:ext cx="3" cy="974"/>
              </a:xfrm>
              <a:prstGeom prst="curvedConnector3">
                <a:avLst>
                  <a:gd name="adj1" fmla="val 50000"/>
                </a:avLst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108552" name="AutoShape 11"/>
              <p:cNvCxnSpPr>
                <a:cxnSpLocks noChangeShapeType="1"/>
                <a:stCxn id="108556" idx="1"/>
                <a:endCxn id="108554" idx="3"/>
              </p:cNvCxnSpPr>
              <p:nvPr/>
            </p:nvCxnSpPr>
            <p:spPr bwMode="auto">
              <a:xfrm flipH="1" flipV="1">
                <a:off x="4515" y="1896"/>
                <a:ext cx="3" cy="974"/>
              </a:xfrm>
              <a:prstGeom prst="curvedConnector3">
                <a:avLst>
                  <a:gd name="adj1" fmla="val 50000"/>
                </a:avLst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08553" name="Oval 12"/>
              <p:cNvSpPr>
                <a:spLocks noChangeArrowheads="1"/>
              </p:cNvSpPr>
              <p:nvPr/>
            </p:nvSpPr>
            <p:spPr bwMode="auto">
              <a:xfrm>
                <a:off x="3026" y="1431"/>
                <a:ext cx="590" cy="545"/>
              </a:xfrm>
              <a:prstGeom prst="ellips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algn="ctr" defTabSz="457200" rtl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b="0" i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p</a:t>
                </a:r>
                <a:r>
                  <a:rPr kumimoji="0" lang="en-GB" altLang="zh-CN" b="0" i="1" baseline="-2500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ij</a:t>
                </a:r>
              </a:p>
            </p:txBody>
          </p:sp>
          <p:sp>
            <p:nvSpPr>
              <p:cNvPr id="108554" name="Oval 13"/>
              <p:cNvSpPr>
                <a:spLocks noChangeArrowheads="1"/>
              </p:cNvSpPr>
              <p:nvPr/>
            </p:nvSpPr>
            <p:spPr bwMode="auto">
              <a:xfrm>
                <a:off x="4429" y="1431"/>
                <a:ext cx="590" cy="545"/>
              </a:xfrm>
              <a:prstGeom prst="ellips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algn="ctr" defTabSz="457200" rtl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b="0" i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p</a:t>
                </a:r>
                <a:r>
                  <a:rPr kumimoji="0" lang="en-GB" altLang="zh-CN" b="0" i="1" baseline="-2500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i,j+1</a:t>
                </a:r>
              </a:p>
            </p:txBody>
          </p:sp>
          <p:sp>
            <p:nvSpPr>
              <p:cNvPr id="108555" name="Oval 14"/>
              <p:cNvSpPr>
                <a:spLocks noChangeArrowheads="1"/>
              </p:cNvSpPr>
              <p:nvPr/>
            </p:nvSpPr>
            <p:spPr bwMode="auto">
              <a:xfrm>
                <a:off x="3026" y="2791"/>
                <a:ext cx="590" cy="545"/>
              </a:xfrm>
              <a:prstGeom prst="ellips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algn="ctr" defTabSz="457200" rtl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b="0" i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p</a:t>
                </a:r>
                <a:r>
                  <a:rPr kumimoji="0" lang="en-GB" altLang="zh-CN" b="0" i="1" baseline="-2500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i+1,j</a:t>
                </a:r>
              </a:p>
            </p:txBody>
          </p:sp>
          <p:sp>
            <p:nvSpPr>
              <p:cNvPr id="108556" name="Oval 15"/>
              <p:cNvSpPr>
                <a:spLocks noChangeArrowheads="1"/>
              </p:cNvSpPr>
              <p:nvPr/>
            </p:nvSpPr>
            <p:spPr bwMode="auto">
              <a:xfrm>
                <a:off x="4432" y="2791"/>
                <a:ext cx="590" cy="545"/>
              </a:xfrm>
              <a:prstGeom prst="ellipse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 anchor="ctr"/>
              <a:lstStyle/>
              <a:p>
                <a:pPr algn="ctr" defTabSz="457200" rtl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b="0" i="1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p</a:t>
                </a:r>
                <a:r>
                  <a:rPr kumimoji="0" lang="en-GB" altLang="zh-CN" b="0" i="1" baseline="-2500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i+1,j+1</a:t>
                </a:r>
              </a:p>
            </p:txBody>
          </p:sp>
          <p:cxnSp>
            <p:nvCxnSpPr>
              <p:cNvPr id="108557" name="AutoShape 16"/>
              <p:cNvCxnSpPr>
                <a:cxnSpLocks noChangeShapeType="1"/>
                <a:stCxn id="108553" idx="7"/>
                <a:endCxn id="108554" idx="1"/>
              </p:cNvCxnSpPr>
              <p:nvPr/>
            </p:nvCxnSpPr>
            <p:spPr bwMode="auto">
              <a:xfrm>
                <a:off x="3530" y="1510"/>
                <a:ext cx="986" cy="1"/>
              </a:xfrm>
              <a:prstGeom prst="curvedConnector3">
                <a:avLst>
                  <a:gd name="adj1" fmla="val 50000"/>
                </a:avLst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108558" name="AutoShape 17"/>
              <p:cNvCxnSpPr>
                <a:cxnSpLocks noChangeShapeType="1"/>
                <a:stCxn id="108554" idx="3"/>
                <a:endCxn id="108553" idx="5"/>
              </p:cNvCxnSpPr>
              <p:nvPr/>
            </p:nvCxnSpPr>
            <p:spPr bwMode="auto">
              <a:xfrm flipH="1">
                <a:off x="3530" y="1896"/>
                <a:ext cx="985" cy="1"/>
              </a:xfrm>
              <a:prstGeom prst="curvedConnector3">
                <a:avLst>
                  <a:gd name="adj1" fmla="val 50000"/>
                </a:avLst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108559" name="AutoShape 18"/>
              <p:cNvCxnSpPr>
                <a:cxnSpLocks noChangeShapeType="1"/>
                <a:stCxn id="108555" idx="7"/>
                <a:endCxn id="108556" idx="1"/>
              </p:cNvCxnSpPr>
              <p:nvPr/>
            </p:nvCxnSpPr>
            <p:spPr bwMode="auto">
              <a:xfrm rot="5400000" flipV="1">
                <a:off x="4023" y="2360"/>
                <a:ext cx="1" cy="988"/>
              </a:xfrm>
              <a:prstGeom prst="curvedConnector3">
                <a:avLst>
                  <a:gd name="adj1" fmla="val -900000"/>
                </a:avLst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108560" name="AutoShape 19"/>
              <p:cNvCxnSpPr>
                <a:cxnSpLocks noChangeShapeType="1"/>
                <a:stCxn id="108556" idx="3"/>
                <a:endCxn id="108555" idx="5"/>
              </p:cNvCxnSpPr>
              <p:nvPr/>
            </p:nvCxnSpPr>
            <p:spPr bwMode="auto">
              <a:xfrm rot="5400000">
                <a:off x="4023" y="2781"/>
                <a:ext cx="1" cy="988"/>
              </a:xfrm>
              <a:prstGeom prst="curvedConnector3">
                <a:avLst>
                  <a:gd name="adj1" fmla="val -300000"/>
                </a:avLst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08561" name="Text Box 20"/>
              <p:cNvSpPr txBox="1">
                <a:spLocks noChangeArrowheads="1"/>
              </p:cNvSpPr>
              <p:nvPr/>
            </p:nvSpPr>
            <p:spPr bwMode="auto">
              <a:xfrm>
                <a:off x="3888" y="1613"/>
                <a:ext cx="319" cy="40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algn="r" defTabSz="457200" rtl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sz="36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∞</a:t>
                </a:r>
              </a:p>
            </p:txBody>
          </p:sp>
          <p:sp>
            <p:nvSpPr>
              <p:cNvPr id="108562" name="Text Box 21"/>
              <p:cNvSpPr txBox="1">
                <a:spLocks noChangeArrowheads="1"/>
              </p:cNvSpPr>
              <p:nvPr/>
            </p:nvSpPr>
            <p:spPr bwMode="auto">
              <a:xfrm>
                <a:off x="3888" y="2973"/>
                <a:ext cx="319" cy="40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algn="r" defTabSz="457200" rtl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sz="36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∞</a:t>
                </a:r>
              </a:p>
            </p:txBody>
          </p:sp>
          <p:sp>
            <p:nvSpPr>
              <p:cNvPr id="108563" name="Text Box 22"/>
              <p:cNvSpPr txBox="1">
                <a:spLocks noChangeArrowheads="1"/>
              </p:cNvSpPr>
              <p:nvPr/>
            </p:nvSpPr>
            <p:spPr bwMode="auto">
              <a:xfrm>
                <a:off x="3616" y="2429"/>
                <a:ext cx="319" cy="40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algn="r" defTabSz="457200" rtl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sz="36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∞</a:t>
                </a:r>
              </a:p>
            </p:txBody>
          </p:sp>
          <p:cxnSp>
            <p:nvCxnSpPr>
              <p:cNvPr id="108564" name="AutoShape 23"/>
              <p:cNvCxnSpPr>
                <a:cxnSpLocks noChangeShapeType="1"/>
              </p:cNvCxnSpPr>
              <p:nvPr/>
            </p:nvCxnSpPr>
            <p:spPr bwMode="auto">
              <a:xfrm flipH="1">
                <a:off x="3298" y="1976"/>
                <a:ext cx="1403" cy="779"/>
              </a:xfrm>
              <a:prstGeom prst="straightConnector1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108565" name="AutoShape 24"/>
              <p:cNvCxnSpPr>
                <a:cxnSpLocks noChangeShapeType="1"/>
                <a:stCxn id="108556" idx="0"/>
                <a:endCxn id="108553" idx="4"/>
              </p:cNvCxnSpPr>
              <p:nvPr/>
            </p:nvCxnSpPr>
            <p:spPr bwMode="auto">
              <a:xfrm flipH="1" flipV="1">
                <a:off x="3321" y="1976"/>
                <a:ext cx="1406" cy="815"/>
              </a:xfrm>
              <a:prstGeom prst="straightConnector1">
                <a:avLst/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08566" name="Text Box 25"/>
              <p:cNvSpPr txBox="1">
                <a:spLocks noChangeArrowheads="1"/>
              </p:cNvSpPr>
              <p:nvPr/>
            </p:nvSpPr>
            <p:spPr bwMode="auto">
              <a:xfrm>
                <a:off x="3614" y="1930"/>
                <a:ext cx="319" cy="405"/>
              </a:xfrm>
              <a:prstGeom prst="rect">
                <a:avLst/>
              </a:prstGeom>
              <a:noFill/>
              <a:ln w="9525">
                <a:noFill/>
                <a:round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algn="r" defTabSz="457200" rtl="1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sz="36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∞</a:t>
                </a:r>
              </a:p>
            </p:txBody>
          </p:sp>
          <p:cxnSp>
            <p:nvCxnSpPr>
              <p:cNvPr id="108567" name="AutoShape 26"/>
              <p:cNvCxnSpPr>
                <a:cxnSpLocks noChangeShapeType="1"/>
                <a:stCxn id="108555" idx="1"/>
                <a:endCxn id="108553" idx="3"/>
              </p:cNvCxnSpPr>
              <p:nvPr/>
            </p:nvCxnSpPr>
            <p:spPr bwMode="auto">
              <a:xfrm flipV="1">
                <a:off x="3112" y="1896"/>
                <a:ext cx="1" cy="974"/>
              </a:xfrm>
              <a:prstGeom prst="curvedConnector3">
                <a:avLst>
                  <a:gd name="adj1" fmla="val 50000"/>
                </a:avLst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cxnSp>
            <p:nvCxnSpPr>
              <p:cNvPr id="108568" name="AutoShape 27"/>
              <p:cNvCxnSpPr>
                <a:cxnSpLocks noChangeShapeType="1"/>
                <a:stCxn id="108553" idx="5"/>
                <a:endCxn id="108555" idx="7"/>
              </p:cNvCxnSpPr>
              <p:nvPr/>
            </p:nvCxnSpPr>
            <p:spPr bwMode="auto">
              <a:xfrm>
                <a:off x="3530" y="1896"/>
                <a:ext cx="1" cy="974"/>
              </a:xfrm>
              <a:prstGeom prst="curvedConnector3">
                <a:avLst>
                  <a:gd name="adj1" fmla="val 50000"/>
                </a:avLst>
              </a:prstGeom>
              <a:noFill/>
              <a:ln w="57240">
                <a:solidFill>
                  <a:srgbClr val="000000"/>
                </a:solidFill>
                <a:miter lim="800000"/>
                <a:headEnd/>
                <a:tailEnd type="triangle" w="med" len="med"/>
              </a:ln>
            </p:spPr>
          </p:cxnSp>
          <p:sp>
            <p:nvSpPr>
              <p:cNvPr id="108569" name="Text Box 28"/>
              <p:cNvSpPr txBox="1">
                <a:spLocks noChangeArrowheads="1"/>
              </p:cNvSpPr>
              <p:nvPr/>
            </p:nvSpPr>
            <p:spPr bwMode="auto">
              <a:xfrm>
                <a:off x="3314" y="2304"/>
                <a:ext cx="326" cy="218"/>
              </a:xfrm>
              <a:prstGeom prst="rect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defTabSz="45720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sz="16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-LU</a:t>
                </a:r>
              </a:p>
            </p:txBody>
          </p:sp>
          <p:sp>
            <p:nvSpPr>
              <p:cNvPr id="108570" name="Text Box 29"/>
              <p:cNvSpPr txBox="1">
                <a:spLocks noChangeArrowheads="1"/>
              </p:cNvSpPr>
              <p:nvPr/>
            </p:nvSpPr>
            <p:spPr bwMode="auto">
              <a:xfrm>
                <a:off x="4800" y="2304"/>
                <a:ext cx="326" cy="218"/>
              </a:xfrm>
              <a:prstGeom prst="rect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defTabSz="45720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sz="16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-LU</a:t>
                </a:r>
              </a:p>
            </p:txBody>
          </p:sp>
          <p:sp>
            <p:nvSpPr>
              <p:cNvPr id="108571" name="Text Box 30"/>
              <p:cNvSpPr txBox="1">
                <a:spLocks noChangeArrowheads="1"/>
              </p:cNvSpPr>
              <p:nvPr/>
            </p:nvSpPr>
            <p:spPr bwMode="auto">
              <a:xfrm>
                <a:off x="2865" y="2304"/>
                <a:ext cx="358" cy="218"/>
              </a:xfrm>
              <a:prstGeom prst="rect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defTabSz="45720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sz="16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+LU</a:t>
                </a:r>
              </a:p>
            </p:txBody>
          </p:sp>
          <p:sp>
            <p:nvSpPr>
              <p:cNvPr id="108572" name="Text Box 31"/>
              <p:cNvSpPr txBox="1">
                <a:spLocks noChangeArrowheads="1"/>
              </p:cNvSpPr>
              <p:nvPr/>
            </p:nvSpPr>
            <p:spPr bwMode="auto">
              <a:xfrm>
                <a:off x="4330" y="2304"/>
                <a:ext cx="391" cy="218"/>
              </a:xfrm>
              <a:prstGeom prst="rect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lIns="90000" tIns="46800" rIns="90000" bIns="46800">
                <a:spAutoFit/>
              </a:bodyPr>
              <a:lstStyle/>
              <a:p>
                <a:pPr defTabSz="45720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sz="16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+LU</a:t>
                </a:r>
              </a:p>
            </p:txBody>
          </p:sp>
          <p:sp>
            <p:nvSpPr>
              <p:cNvPr id="108573" name="Text Box 32"/>
              <p:cNvSpPr txBox="1">
                <a:spLocks noChangeArrowheads="1"/>
              </p:cNvSpPr>
              <p:nvPr/>
            </p:nvSpPr>
            <p:spPr bwMode="auto">
              <a:xfrm>
                <a:off x="3843" y="1386"/>
                <a:ext cx="358" cy="218"/>
              </a:xfrm>
              <a:prstGeom prst="rect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defTabSz="45720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sz="16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+LR</a:t>
                </a:r>
              </a:p>
            </p:txBody>
          </p:sp>
          <p:sp>
            <p:nvSpPr>
              <p:cNvPr id="108574" name="Text Box 33"/>
              <p:cNvSpPr txBox="1">
                <a:spLocks noChangeArrowheads="1"/>
              </p:cNvSpPr>
              <p:nvPr/>
            </p:nvSpPr>
            <p:spPr bwMode="auto">
              <a:xfrm>
                <a:off x="3838" y="2732"/>
                <a:ext cx="358" cy="218"/>
              </a:xfrm>
              <a:prstGeom prst="rect">
                <a:avLst/>
              </a:prstGeom>
              <a:solidFill>
                <a:srgbClr val="FFFFFF"/>
              </a:solidFill>
              <a:ln w="9360">
                <a:solidFill>
                  <a:srgbClr val="000000"/>
                </a:solidFill>
                <a:miter lim="800000"/>
                <a:headEnd/>
                <a:tailEnd/>
              </a:ln>
            </p:spPr>
            <p:txBody>
              <a:bodyPr wrap="none" lIns="90000" tIns="46800" rIns="90000" bIns="46800">
                <a:spAutoFit/>
              </a:bodyPr>
              <a:lstStyle/>
              <a:p>
                <a:pPr defTabSz="457200">
                  <a:buClr>
                    <a:srgbClr val="000000"/>
                  </a:buClr>
                  <a:buSzPct val="100000"/>
                  <a:buFont typeface="Times New Roman" pitchFamily="18" charset="0"/>
                  <a:buNone/>
                  <a:tabLst>
                    <a:tab pos="0" algn="l"/>
                    <a:tab pos="914400" algn="l"/>
                    <a:tab pos="1828800" algn="l"/>
                    <a:tab pos="2743200" algn="l"/>
                    <a:tab pos="3657600" algn="l"/>
                    <a:tab pos="4572000" algn="l"/>
                    <a:tab pos="5486400" algn="l"/>
                    <a:tab pos="6400800" algn="l"/>
                    <a:tab pos="7315200" algn="l"/>
                    <a:tab pos="8229600" algn="l"/>
                    <a:tab pos="9144000" algn="l"/>
                    <a:tab pos="10058400" algn="l"/>
                  </a:tabLst>
                </a:pPr>
                <a:r>
                  <a:rPr kumimoji="0" lang="en-GB" altLang="zh-CN" sz="1600" b="0">
                    <a:solidFill>
                      <a:srgbClr val="000000"/>
                    </a:solidFill>
                    <a:latin typeface="Arial" pitchFamily="34" charset="0"/>
                    <a:cs typeface="Arial" pitchFamily="34" charset="0"/>
                  </a:rPr>
                  <a:t>+LR</a:t>
                </a:r>
              </a:p>
            </p:txBody>
          </p: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570" name="Rectangle 2"/>
          <p:cNvSpPr>
            <a:spLocks noGrp="1" noChangeArrowheads="1"/>
          </p:cNvSpPr>
          <p:nvPr>
            <p:ph type="title"/>
          </p:nvPr>
        </p:nvSpPr>
        <p:spPr/>
        <p:txBody>
          <a:bodyPr anchor="b"/>
          <a:lstStyle/>
          <a:p>
            <a:pPr eaLnBrk="1" hangingPunct="1"/>
            <a:r>
              <a:rPr lang="en-US" altLang="zh-CN" smtClean="0"/>
              <a:t>Results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71</a:t>
            </a:fld>
            <a:endParaRPr lang="zh-CN" altLang="en-US" dirty="0"/>
          </a:p>
        </p:txBody>
      </p:sp>
      <p:sp>
        <p:nvSpPr>
          <p:cNvPr id="109571" name="Footer Placeholder 2"/>
          <p:cNvSpPr txBox="1">
            <a:spLocks noGrp="1"/>
          </p:cNvSpPr>
          <p:nvPr/>
        </p:nvSpPr>
        <p:spPr bwMode="auto">
          <a:xfrm>
            <a:off x="4097338" y="6359525"/>
            <a:ext cx="1981200" cy="3000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anchor="b"/>
          <a:lstStyle/>
          <a:p>
            <a:pPr algn="ctr"/>
            <a:r>
              <a:rPr kumimoji="0" lang="en-US" altLang="zh-CN" sz="1400" b="0">
                <a:latin typeface="Arial" pitchFamily="34" charset="0"/>
                <a:ea typeface="宋体" pitchFamily="2" charset="-122"/>
                <a:cs typeface="Arial" pitchFamily="34" charset="0"/>
              </a:rPr>
              <a:t>(c) Michael Rubinstein</a:t>
            </a:r>
          </a:p>
        </p:txBody>
      </p:sp>
      <p:pic>
        <p:nvPicPr>
          <p:cNvPr id="296964" name="video3_retarget_gcut_mie.WMV">
            <a:hlinkClick r:id="" action="ppaction://media"/>
          </p:cNvPr>
          <p:cNvPicPr>
            <a:picLocks noRot="1" noChangeAspect="1" noChangeArrowheads="1"/>
          </p:cNvPicPr>
          <p:nvPr>
            <a:videoFile r:link="rId1"/>
          </p:nvPr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1219200" y="2590800"/>
            <a:ext cx="2357438" cy="26797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96965" name="ratatouille1_retarget_gcut_mie.WMV">
            <a:hlinkClick r:id="" action="ppaction://media"/>
          </p:cNvPr>
          <p:cNvPicPr>
            <a:picLocks noRot="1" noChangeAspect="1" noChangeArrowheads="1"/>
          </p:cNvPicPr>
          <p:nvPr>
            <a:videoFile r:link="rId2"/>
          </p:nvPr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5029200" y="2819400"/>
            <a:ext cx="2857500" cy="2286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665" fill="hold"/>
                                        <p:tgtEl>
                                          <p:spTgt spid="2969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4265" fill="hold"/>
                                        <p:tgtEl>
                                          <p:spTgt spid="2969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9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96964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29696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2969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6964"/>
                  </p:tgtEl>
                </p:cond>
              </p:nextCondLst>
            </p:seq>
            <p:video>
              <p:cMediaNode>
                <p:cTn id="15" repeatCount="indefinite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296965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29696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29696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696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6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Segmentation</a:t>
            </a:r>
          </a:p>
        </p:txBody>
      </p:sp>
      <p:sp>
        <p:nvSpPr>
          <p:cNvPr id="7" name="内容占位符 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72</a:t>
            </a:fld>
            <a:endParaRPr lang="zh-CN" altLang="en-US" dirty="0"/>
          </a:p>
        </p:txBody>
      </p:sp>
      <p:pic>
        <p:nvPicPr>
          <p:cNvPr id="114692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971550" y="1341438"/>
            <a:ext cx="6481763" cy="241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3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900113" y="4149725"/>
            <a:ext cx="3771900" cy="25177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4694" name="Picture 6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787900" y="4221163"/>
            <a:ext cx="3384550" cy="23526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dirty="0" smtClean="0"/>
              <a:t>Matting</a:t>
            </a:r>
          </a:p>
        </p:txBody>
      </p:sp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73</a:t>
            </a:fld>
            <a:endParaRPr lang="zh-CN" altLang="en-US" dirty="0"/>
          </a:p>
        </p:txBody>
      </p:sp>
      <p:pic>
        <p:nvPicPr>
          <p:cNvPr id="115716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514725" y="955675"/>
            <a:ext cx="2867025" cy="26876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5717" name="Picture 5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65338" y="3754438"/>
            <a:ext cx="5748337" cy="27384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TW" smtClean="0"/>
              <a:t>Lazy snapping</a:t>
            </a:r>
          </a:p>
        </p:txBody>
      </p:sp>
      <p:sp>
        <p:nvSpPr>
          <p:cNvPr id="10" name="内容占位符 9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74</a:t>
            </a:fld>
            <a:endParaRPr lang="zh-CN" altLang="en-US" dirty="0"/>
          </a:p>
        </p:txBody>
      </p:sp>
      <p:pic>
        <p:nvPicPr>
          <p:cNvPr id="117763" name="Picture 3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323850" y="4076700"/>
            <a:ext cx="1654175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4" name="Picture 4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87563" y="4076700"/>
            <a:ext cx="1609725" cy="24304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5" name="Picture 5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322263" y="1412875"/>
            <a:ext cx="1609725" cy="24193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6" name="Picture 6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051050" y="1412875"/>
            <a:ext cx="1609725" cy="24082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7" name="Picture 7"/>
          <p:cNvPicPr>
            <a:picLocks noChangeAspect="1" noChangeArrowheads="1"/>
          </p:cNvPicPr>
          <p:nvPr/>
        </p:nvPicPr>
        <p:blipFill>
          <a:blip r:embed="rId7" cstate="print"/>
          <a:srcRect/>
          <a:stretch>
            <a:fillRect/>
          </a:stretch>
        </p:blipFill>
        <p:spPr bwMode="auto">
          <a:xfrm>
            <a:off x="5076825" y="1484313"/>
            <a:ext cx="2305050" cy="23050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8" name="Picture 8"/>
          <p:cNvPicPr>
            <a:picLocks noChangeAspect="1" noChangeArrowheads="1"/>
          </p:cNvPicPr>
          <p:nvPr/>
        </p:nvPicPr>
        <p:blipFill>
          <a:blip r:embed="rId8" cstate="print"/>
          <a:srcRect/>
          <a:stretch>
            <a:fillRect/>
          </a:stretch>
        </p:blipFill>
        <p:spPr bwMode="auto">
          <a:xfrm>
            <a:off x="3851275" y="4219575"/>
            <a:ext cx="2233613" cy="22336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17769" name="Picture 9"/>
          <p:cNvPicPr>
            <a:picLocks noChangeAspect="1" noChangeArrowheads="1"/>
          </p:cNvPicPr>
          <p:nvPr/>
        </p:nvPicPr>
        <p:blipFill>
          <a:blip r:embed="rId9" cstate="print"/>
          <a:srcRect/>
          <a:stretch>
            <a:fillRect/>
          </a:stretch>
        </p:blipFill>
        <p:spPr bwMode="auto">
          <a:xfrm>
            <a:off x="6372225" y="4221163"/>
            <a:ext cx="2303463" cy="23034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6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zh-CN" smtClean="0"/>
              <a:t>Transplanting</a:t>
            </a: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75</a:t>
            </a:fld>
            <a:endParaRPr lang="zh-CN" altLang="en-US" dirty="0"/>
          </a:p>
        </p:txBody>
      </p:sp>
      <p:pic>
        <p:nvPicPr>
          <p:cNvPr id="113668" name="Picture 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79388" y="1776413"/>
            <a:ext cx="8964612" cy="46307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"/>
          <p:cNvSpPr txBox="1">
            <a:spLocks noChangeArrowheads="1"/>
          </p:cNvSpPr>
          <p:nvPr/>
        </p:nvSpPr>
        <p:spPr>
          <a:xfrm>
            <a:off x="0" y="423333"/>
            <a:ext cx="9144000" cy="838200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en-US" altLang="zh-CN" sz="3600" b="0" dirty="0" smtClean="0"/>
              <a:t> Cache-efficient Graph Cuts on Structured Grids</a:t>
            </a:r>
            <a:endParaRPr lang="en-US" altLang="zh-CN" sz="3600" kern="0" dirty="0">
              <a:latin typeface="+mj-lt"/>
              <a:ea typeface="+mj-ea"/>
              <a:cs typeface="+mj-cs"/>
            </a:endParaRPr>
          </a:p>
        </p:txBody>
      </p:sp>
      <p:sp>
        <p:nvSpPr>
          <p:cNvPr id="283651" name="Rectangle 3"/>
          <p:cNvSpPr>
            <a:spLocks noChangeArrowheads="1"/>
          </p:cNvSpPr>
          <p:nvPr/>
        </p:nvSpPr>
        <p:spPr bwMode="auto">
          <a:xfrm>
            <a:off x="0" y="1081058"/>
            <a:ext cx="9144000" cy="707886"/>
          </a:xfrm>
          <a:prstGeom prst="rect">
            <a:avLst/>
          </a:prstGeom>
          <a:noFill/>
          <a:ln w="19050" algn="ctr">
            <a:noFill/>
            <a:miter lim="800000"/>
            <a:headEnd/>
            <a:tailEnd/>
          </a:ln>
        </p:spPr>
        <p:txBody>
          <a:bodyPr wrap="square" anchor="ctr">
            <a:spAutoFit/>
          </a:bodyPr>
          <a:lstStyle/>
          <a:p>
            <a:pPr eaLnBrk="0" hangingPunct="0"/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</a:rPr>
              <a:t>  </a:t>
            </a:r>
            <a:r>
              <a:rPr lang="en-US" altLang="zh-CN" sz="2000" dirty="0" err="1" smtClean="0">
                <a:solidFill>
                  <a:schemeClr val="bg2">
                    <a:lumMod val="10000"/>
                  </a:schemeClr>
                </a:solidFill>
              </a:rPr>
              <a:t>Ondˇrej</a:t>
            </a: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</a:rPr>
              <a:t> </a:t>
            </a:r>
            <a:r>
              <a:rPr lang="en-US" altLang="zh-CN" sz="2000" dirty="0" err="1" smtClean="0">
                <a:solidFill>
                  <a:schemeClr val="bg2">
                    <a:lumMod val="10000"/>
                  </a:schemeClr>
                </a:solidFill>
              </a:rPr>
              <a:t>Jamriˇska</a:t>
            </a: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</a:rPr>
              <a:t>, Daniel </a:t>
            </a:r>
            <a:r>
              <a:rPr lang="en-US" altLang="zh-CN" sz="2000" dirty="0" err="1" smtClean="0">
                <a:solidFill>
                  <a:schemeClr val="bg2">
                    <a:lumMod val="10000"/>
                  </a:schemeClr>
                </a:solidFill>
              </a:rPr>
              <a:t>S´ykora</a:t>
            </a: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</a:rPr>
              <a:t>, Czech Technical University in Prague, FEE</a:t>
            </a:r>
          </a:p>
          <a:p>
            <a:pPr eaLnBrk="0" hangingPunct="0"/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</a:rPr>
              <a:t>  Alexander </a:t>
            </a:r>
            <a:r>
              <a:rPr lang="en-US" altLang="zh-CN" sz="2000" dirty="0" err="1" smtClean="0">
                <a:solidFill>
                  <a:schemeClr val="bg2">
                    <a:lumMod val="10000"/>
                  </a:schemeClr>
                </a:solidFill>
              </a:rPr>
              <a:t>Hornung</a:t>
            </a:r>
            <a:r>
              <a:rPr lang="en-US" altLang="zh-CN" sz="2000" dirty="0" smtClean="0">
                <a:solidFill>
                  <a:schemeClr val="bg2">
                    <a:lumMod val="10000"/>
                  </a:schemeClr>
                </a:solidFill>
              </a:rPr>
              <a:t>, Disney Research Zurich, CVPR'12</a:t>
            </a:r>
          </a:p>
        </p:txBody>
      </p:sp>
      <p:pic>
        <p:nvPicPr>
          <p:cNvPr id="283652" name="Picture 4" descr="http://cg.cs.tsinghua.edu.cn/imgs/htm.gif">
            <a:hlinkClick r:id="rId2"/>
          </p:cNvPr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0948988" y="-136525"/>
            <a:ext cx="152400" cy="152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矩形 6"/>
          <p:cNvSpPr/>
          <p:nvPr/>
        </p:nvSpPr>
        <p:spPr>
          <a:xfrm>
            <a:off x="251520" y="1988840"/>
            <a:ext cx="8460940" cy="41611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方法名称：</a:t>
            </a:r>
            <a:r>
              <a:rPr kumimoji="0" lang="en-US" altLang="zh-CN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  <a:hlinkClick r:id="rId4"/>
              </a:rPr>
              <a:t>Grid-Cut</a:t>
            </a:r>
            <a:endParaRPr kumimoji="0" lang="zh-CN" altLang="zh-CN" b="0" dirty="0" smtClean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背景：在面向规则网格的大量图割应用中，</a:t>
            </a:r>
            <a:r>
              <a:rPr kumimoji="0" lang="zh-CN" altLang="en-US" dirty="0" smtClean="0">
                <a:solidFill>
                  <a:srgbClr val="D15A3E"/>
                </a:solidFill>
                <a:latin typeface="Arial"/>
                <a:ea typeface="Microsoft YaHei UI" panose="020B0503020204020204" pitchFamily="34" charset="-122"/>
              </a:rPr>
              <a:t>内存带宽 </a:t>
            </a: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成为瓶颈</a:t>
            </a:r>
            <a:endParaRPr kumimoji="0" lang="en-US" altLang="zh-CN" b="0" dirty="0" smtClean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marL="228600" lvl="0" indent="-228600" fontAlgn="auto">
              <a:lnSpc>
                <a:spcPct val="90000"/>
              </a:lnSpc>
              <a:spcBef>
                <a:spcPts val="18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贡献</a:t>
            </a:r>
            <a:endParaRPr kumimoji="0" lang="en-US" altLang="zh-CN" b="0" dirty="0" smtClean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压缩数据结构：支持 </a:t>
            </a:r>
            <a:r>
              <a:rPr kumimoji="0" lang="en-US" altLang="zh-CN" dirty="0" smtClean="0">
                <a:solidFill>
                  <a:srgbClr val="D15A3E"/>
                </a:solidFill>
                <a:latin typeface="Arial"/>
                <a:ea typeface="Microsoft YaHei UI" panose="020B0503020204020204" pitchFamily="34" charset="-122"/>
              </a:rPr>
              <a:t>3~12</a:t>
            </a:r>
            <a:r>
              <a:rPr kumimoji="0" lang="zh-CN" altLang="en-US" dirty="0" smtClean="0">
                <a:solidFill>
                  <a:srgbClr val="D15A3E"/>
                </a:solidFill>
                <a:latin typeface="Arial"/>
                <a:ea typeface="Microsoft YaHei UI" panose="020B0503020204020204" pitchFamily="34" charset="-122"/>
              </a:rPr>
              <a:t>倍</a:t>
            </a: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 规模的网格</a:t>
            </a:r>
            <a:endParaRPr kumimoji="0" lang="en-US" altLang="zh-CN" b="0" dirty="0" smtClean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加快计算速度：具有 </a:t>
            </a:r>
            <a:r>
              <a:rPr kumimoji="0" lang="en-US" altLang="zh-CN" dirty="0" smtClean="0">
                <a:solidFill>
                  <a:srgbClr val="D15A3E"/>
                </a:solidFill>
                <a:latin typeface="Arial"/>
                <a:ea typeface="Microsoft YaHei UI" panose="020B0503020204020204" pitchFamily="34" charset="-122"/>
              </a:rPr>
              <a:t>3~9</a:t>
            </a:r>
            <a:r>
              <a:rPr kumimoji="0" lang="zh-CN" altLang="en-US" dirty="0" smtClean="0">
                <a:solidFill>
                  <a:srgbClr val="D15A3E"/>
                </a:solidFill>
                <a:latin typeface="Arial"/>
                <a:ea typeface="Microsoft YaHei UI" panose="020B0503020204020204" pitchFamily="34" charset="-122"/>
              </a:rPr>
              <a:t>倍</a:t>
            </a: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 加速比</a:t>
            </a:r>
            <a:endParaRPr kumimoji="0" lang="en-US" altLang="zh-CN" b="0" dirty="0" smtClean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与底层算法无关，适用于并行或其他层次化的处理方法</a:t>
            </a:r>
            <a:endParaRPr kumimoji="0" lang="en-US" altLang="zh-CN" b="0" dirty="0" smtClean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  <a:p>
            <a:pPr lvl="1" indent="-182880" fontAlgn="auto">
              <a:lnSpc>
                <a:spcPct val="90000"/>
              </a:lnSpc>
              <a:spcBef>
                <a:spcPts val="1200"/>
              </a:spcBef>
              <a:spcAft>
                <a:spcPts val="0"/>
              </a:spcAft>
              <a:buClr>
                <a:srgbClr val="D15A3E"/>
              </a:buClr>
              <a:buSzPct val="100000"/>
              <a:buFont typeface="Arial" pitchFamily="34" charset="0"/>
              <a:buChar char="▪"/>
            </a:pP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其他：提供源码，制作了</a:t>
            </a:r>
            <a:r>
              <a:rPr kumimoji="0" lang="en-US" altLang="zh-CN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Benchmark</a:t>
            </a: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（覆盖 </a:t>
            </a:r>
            <a:r>
              <a:rPr kumimoji="0" lang="en-US" altLang="zh-CN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6 </a:t>
            </a:r>
            <a:r>
              <a:rPr kumimoji="0" lang="zh-CN" altLang="en-US" b="0" dirty="0" smtClean="0">
                <a:solidFill>
                  <a:srgbClr val="2D2E2D"/>
                </a:solidFill>
                <a:latin typeface="Arial"/>
                <a:ea typeface="Microsoft YaHei UI" panose="020B0503020204020204" pitchFamily="34" charset="-122"/>
              </a:rPr>
              <a:t>大类应用，上百个测试数据集）</a:t>
            </a:r>
            <a:endParaRPr kumimoji="0" lang="en-US" altLang="zh-CN" b="0" dirty="0" smtClean="0">
              <a:solidFill>
                <a:srgbClr val="2D2E2D"/>
              </a:solidFill>
              <a:latin typeface="Arial"/>
              <a:ea typeface="Microsoft YaHei UI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112060" y="1127693"/>
            <a:ext cx="3060390" cy="108813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研究背景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41530" y="1718810"/>
            <a:ext cx="8229600" cy="4895850"/>
          </a:xfrm>
        </p:spPr>
        <p:txBody>
          <a:bodyPr/>
          <a:lstStyle/>
          <a:p>
            <a:r>
              <a:rPr lang="zh-CN" altLang="en-US" b="1" dirty="0" smtClean="0">
                <a:latin typeface="+mn-ea"/>
                <a:ea typeface="+mn-ea"/>
              </a:rPr>
              <a:t>背景</a:t>
            </a:r>
            <a:endParaRPr lang="en-US" altLang="zh-CN" b="1" dirty="0" smtClean="0">
              <a:latin typeface="+mn-ea"/>
              <a:ea typeface="+mn-ea"/>
            </a:endParaRPr>
          </a:p>
          <a:p>
            <a:pPr lvl="1"/>
            <a:r>
              <a:rPr lang="zh-CN" altLang="en-US" sz="2800" b="1" dirty="0" smtClean="0">
                <a:latin typeface="+mn-ea"/>
                <a:ea typeface="+mn-ea"/>
              </a:rPr>
              <a:t>起源：</a:t>
            </a:r>
            <a:r>
              <a:rPr lang="en-US" altLang="zh-CN" sz="2800" b="1" dirty="0" smtClean="0">
                <a:latin typeface="+mn-ea"/>
                <a:ea typeface="+mn-ea"/>
              </a:rPr>
              <a:t>1956</a:t>
            </a:r>
            <a:r>
              <a:rPr lang="zh-CN" altLang="en-US" sz="2800" b="1" dirty="0">
                <a:latin typeface="+mn-ea"/>
                <a:ea typeface="+mn-ea"/>
              </a:rPr>
              <a:t>年首次提出了网络最大流</a:t>
            </a:r>
            <a:endParaRPr lang="en-US" altLang="zh-CN" sz="2800" b="1" dirty="0" smtClean="0">
              <a:latin typeface="+mn-ea"/>
              <a:ea typeface="+mn-ea"/>
            </a:endParaRPr>
          </a:p>
          <a:p>
            <a:pPr lvl="1"/>
            <a:r>
              <a:rPr lang="zh-CN" altLang="en-US" sz="2800" b="1" dirty="0" smtClean="0">
                <a:latin typeface="+mn-ea"/>
                <a:ea typeface="+mn-ea"/>
              </a:rPr>
              <a:t>发展：图割已经成为了</a:t>
            </a:r>
            <a:r>
              <a: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</a:rPr>
              <a:t>多个研究领域</a:t>
            </a:r>
            <a:r>
              <a:rPr lang="zh-CN" altLang="en-US" sz="2800" b="1" dirty="0" smtClean="0">
                <a:latin typeface="+mn-ea"/>
                <a:ea typeface="+mn-ea"/>
              </a:rPr>
              <a:t>的基础算法，如分割、三维与形状重建、（图像的）编辑与合成、拟合与配准、姿态配准等。</a:t>
            </a:r>
            <a:endParaRPr lang="en-US" altLang="zh-CN" sz="2800" b="1" dirty="0" smtClean="0">
              <a:latin typeface="+mn-ea"/>
              <a:ea typeface="+mn-ea"/>
            </a:endParaRPr>
          </a:p>
          <a:p>
            <a:pPr lvl="1"/>
            <a:r>
              <a:rPr lang="zh-CN" altLang="en-US" sz="2800" b="1" dirty="0">
                <a:latin typeface="+mn-ea"/>
                <a:ea typeface="+mn-ea"/>
              </a:rPr>
              <a:t>核心</a:t>
            </a:r>
            <a:r>
              <a:rPr lang="zh-CN" altLang="en-US" sz="2800" b="1" dirty="0" smtClean="0">
                <a:latin typeface="+mn-ea"/>
                <a:ea typeface="+mn-ea"/>
              </a:rPr>
              <a:t>：</a:t>
            </a:r>
            <a:r>
              <a:rPr lang="zh-CN" altLang="en-US" sz="2800" b="1" dirty="0">
                <a:latin typeface="+mn-ea"/>
                <a:ea typeface="+mn-ea"/>
              </a:rPr>
              <a:t>基于</a:t>
            </a:r>
            <a:r>
              <a:rPr lang="en-US" altLang="zh-CN" sz="2800" b="1" dirty="0" smtClean="0">
                <a:latin typeface="+mn-ea"/>
                <a:ea typeface="+mn-ea"/>
              </a:rPr>
              <a:t>Ford-Fulkerson</a:t>
            </a:r>
            <a:r>
              <a:rPr lang="zh-CN" altLang="en-US" sz="2800" b="1" dirty="0" smtClean="0">
                <a:latin typeface="+mn-ea"/>
                <a:ea typeface="+mn-ea"/>
              </a:rPr>
              <a:t>的 </a:t>
            </a:r>
            <a:r>
              <a:rPr lang="en-US" altLang="zh-CN" sz="2800" b="1" dirty="0" smtClean="0">
                <a:latin typeface="+mn-ea"/>
                <a:ea typeface="+mn-ea"/>
              </a:rPr>
              <a:t>BK</a:t>
            </a:r>
            <a:r>
              <a:rPr lang="zh-CN" altLang="en-US" sz="2800" b="1" dirty="0" smtClean="0">
                <a:latin typeface="+mn-ea"/>
                <a:ea typeface="+mn-ea"/>
              </a:rPr>
              <a:t>（</a:t>
            </a:r>
            <a:r>
              <a:rPr lang="en-US" altLang="zh-CN" sz="2800" b="1" dirty="0" err="1">
                <a:latin typeface="+mn-ea"/>
                <a:ea typeface="+mn-ea"/>
              </a:rPr>
              <a:t>Boykov</a:t>
            </a:r>
            <a:r>
              <a:rPr lang="en-US" altLang="zh-CN" sz="2800" b="1" dirty="0">
                <a:latin typeface="+mn-ea"/>
                <a:ea typeface="+mn-ea"/>
              </a:rPr>
              <a:t> and Kolmogorov</a:t>
            </a:r>
            <a:r>
              <a:rPr lang="zh-CN" altLang="en-US" sz="2800" b="1" dirty="0" smtClean="0">
                <a:latin typeface="+mn-ea"/>
                <a:ea typeface="+mn-ea"/>
              </a:rPr>
              <a:t>）方法，在残余流网络中双向搜索增广路径，</a:t>
            </a:r>
            <a:r>
              <a:rPr lang="zh-CN" altLang="en-US" sz="2800" b="1" dirty="0" smtClean="0">
                <a:solidFill>
                  <a:schemeClr val="accent1"/>
                </a:solidFill>
                <a:latin typeface="+mn-ea"/>
                <a:ea typeface="+mn-ea"/>
              </a:rPr>
              <a:t>最坏复杂度高但实用性强</a:t>
            </a:r>
            <a:endParaRPr lang="en-US" altLang="zh-CN" sz="2800" b="1" dirty="0" smtClean="0">
              <a:solidFill>
                <a:schemeClr val="accent1"/>
              </a:solidFill>
              <a:latin typeface="+mn-ea"/>
              <a:ea typeface="+mn-ea"/>
            </a:endParaRPr>
          </a:p>
          <a:p>
            <a:pPr lvl="1"/>
            <a:r>
              <a:rPr lang="zh-CN" altLang="en-US" sz="2800" b="1" dirty="0" smtClean="0">
                <a:latin typeface="+mn-ea"/>
                <a:ea typeface="+mn-ea"/>
              </a:rPr>
              <a:t>需求：分割与高清视频编辑的实时性</a:t>
            </a:r>
            <a:endParaRPr lang="en-US" altLang="zh-CN" sz="2800" b="1" dirty="0" smtClean="0">
              <a:latin typeface="+mn-ea"/>
              <a:ea typeface="+mn-ea"/>
            </a:endParaRPr>
          </a:p>
          <a:p>
            <a:pPr lvl="1"/>
            <a:r>
              <a:rPr lang="zh-CN" altLang="en-US" sz="2800" b="1" dirty="0" smtClean="0">
                <a:latin typeface="+mn-ea"/>
                <a:ea typeface="+mn-ea"/>
              </a:rPr>
              <a:t>改进：更为高效的内存排布</a:t>
            </a:r>
            <a:endParaRPr lang="zh-CN" altLang="en-US" sz="28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9510514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相关</a:t>
            </a:r>
            <a:r>
              <a:rPr lang="zh-CN" altLang="en-US" dirty="0"/>
              <a:t>工作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0" y="1323460"/>
            <a:ext cx="9144000" cy="4895850"/>
          </a:xfrm>
        </p:spPr>
        <p:txBody>
          <a:bodyPr>
            <a:noAutofit/>
          </a:bodyPr>
          <a:lstStyle/>
          <a:p>
            <a:r>
              <a:rPr lang="zh-CN" altLang="en-US" sz="2400" b="1" dirty="0" smtClean="0">
                <a:latin typeface="+mn-ea"/>
                <a:ea typeface="+mn-ea"/>
              </a:rPr>
              <a:t>图割优化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pPr lvl="1"/>
            <a:r>
              <a:rPr lang="zh-CN" altLang="en-US" sz="2400" b="1" dirty="0" smtClean="0">
                <a:latin typeface="+mn-ea"/>
                <a:ea typeface="+mn-ea"/>
              </a:rPr>
              <a:t>层次化方法：</a:t>
            </a:r>
            <a:r>
              <a:rPr lang="en-US" altLang="zh-CN" sz="2400" b="1" dirty="0" smtClean="0">
                <a:latin typeface="+mn-ea"/>
                <a:ea typeface="+mn-ea"/>
              </a:rPr>
              <a:t> Active Graph Cuts</a:t>
            </a:r>
            <a:r>
              <a:rPr lang="zh-CN" altLang="en-US" sz="2400" b="1" dirty="0" smtClean="0">
                <a:latin typeface="+mn-ea"/>
                <a:ea typeface="+mn-ea"/>
              </a:rPr>
              <a:t>（近似）、</a:t>
            </a:r>
            <a:r>
              <a:rPr lang="en-US" altLang="zh-CN" sz="2400" b="1" dirty="0" smtClean="0">
                <a:latin typeface="+mn-ea"/>
                <a:ea typeface="+mn-ea"/>
              </a:rPr>
              <a:t>Multilevel Banded Graph Cuts</a:t>
            </a:r>
            <a:r>
              <a:rPr lang="zh-CN" altLang="en-US" sz="2400" b="1" dirty="0" smtClean="0">
                <a:latin typeface="+mn-ea"/>
                <a:ea typeface="+mn-ea"/>
              </a:rPr>
              <a:t>（近似）、</a:t>
            </a:r>
            <a:r>
              <a:rPr lang="en-US" altLang="zh-CN" sz="2400" b="1" dirty="0" smtClean="0">
                <a:latin typeface="+mn-ea"/>
                <a:ea typeface="+mn-ea"/>
              </a:rPr>
              <a:t>Paint selection</a:t>
            </a:r>
            <a:r>
              <a:rPr lang="zh-CN" altLang="en-US" sz="2400" b="1" dirty="0" smtClean="0">
                <a:latin typeface="+mn-ea"/>
                <a:ea typeface="+mn-ea"/>
              </a:rPr>
              <a:t>（交互）、</a:t>
            </a:r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ea typeface="+mn-ea"/>
              </a:rPr>
              <a:t>Capacity Scaling</a:t>
            </a:r>
            <a:r>
              <a:rPr lang="zh-CN" altLang="en-US" sz="2400" b="1" dirty="0" smtClean="0">
                <a:latin typeface="+mn-ea"/>
                <a:ea typeface="+mn-ea"/>
              </a:rPr>
              <a:t>（保全局最优）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pPr lvl="1"/>
            <a:r>
              <a:rPr lang="zh-CN" altLang="en-US" sz="2400" b="1" dirty="0">
                <a:latin typeface="+mn-ea"/>
                <a:ea typeface="+mn-ea"/>
              </a:rPr>
              <a:t>计算</a:t>
            </a:r>
            <a:r>
              <a:rPr lang="zh-CN" altLang="en-US" sz="2400" b="1" dirty="0" smtClean="0">
                <a:latin typeface="+mn-ea"/>
                <a:ea typeface="+mn-ea"/>
              </a:rPr>
              <a:t>重用：</a:t>
            </a:r>
            <a:r>
              <a:rPr lang="en-US" altLang="zh-CN" sz="2400" b="1" dirty="0" smtClean="0">
                <a:latin typeface="+mn-ea"/>
                <a:ea typeface="+mn-ea"/>
              </a:rPr>
              <a:t>Dynamic </a:t>
            </a:r>
            <a:r>
              <a:rPr lang="en-US" altLang="zh-CN" sz="2400" b="1" dirty="0">
                <a:latin typeface="+mn-ea"/>
                <a:ea typeface="+mn-ea"/>
              </a:rPr>
              <a:t>Graph </a:t>
            </a:r>
            <a:r>
              <a:rPr lang="en-US" altLang="zh-CN" sz="2400" b="1" dirty="0" smtClean="0">
                <a:latin typeface="+mn-ea"/>
                <a:ea typeface="+mn-ea"/>
              </a:rPr>
              <a:t>Cuts</a:t>
            </a:r>
            <a:r>
              <a:rPr lang="zh-CN" altLang="en-US" sz="2400" b="1" dirty="0" smtClean="0">
                <a:latin typeface="+mn-ea"/>
                <a:ea typeface="+mn-ea"/>
              </a:rPr>
              <a:t>（视频应用）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pPr lvl="1"/>
            <a:r>
              <a:rPr lang="zh-CN" altLang="en-US" sz="2400" b="1" dirty="0" smtClean="0">
                <a:latin typeface="+mn-ea"/>
                <a:ea typeface="+mn-ea"/>
              </a:rPr>
              <a:t>并行方法：分布式、可扩展的、自底向上、</a:t>
            </a:r>
            <a:r>
              <a:rPr lang="en-US" altLang="zh-CN" sz="2400" b="1" dirty="0" smtClean="0">
                <a:latin typeface="+mn-ea"/>
                <a:ea typeface="+mn-ea"/>
              </a:rPr>
              <a:t>GPU</a:t>
            </a:r>
            <a:r>
              <a:rPr lang="zh-CN" altLang="en-US" sz="2400" b="1" dirty="0" smtClean="0">
                <a:latin typeface="+mn-ea"/>
                <a:ea typeface="+mn-ea"/>
              </a:rPr>
              <a:t>（</a:t>
            </a:r>
            <a:r>
              <a:rPr lang="en-US" altLang="zh-CN" sz="2400" b="1" dirty="0" smtClean="0">
                <a:latin typeface="+mn-ea"/>
                <a:ea typeface="+mn-ea"/>
              </a:rPr>
              <a:t>CUDA Cuts</a:t>
            </a:r>
            <a:r>
              <a:rPr lang="zh-CN" altLang="en-US" sz="2400" b="1" dirty="0" smtClean="0">
                <a:latin typeface="+mn-ea"/>
                <a:ea typeface="+mn-ea"/>
              </a:rPr>
              <a:t>）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r>
              <a:rPr lang="zh-CN" altLang="en-US" sz="2400" b="1" dirty="0" smtClean="0">
                <a:latin typeface="+mn-ea"/>
                <a:ea typeface="+mn-ea"/>
              </a:rPr>
              <a:t>内存优化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pPr lvl="1"/>
            <a:r>
              <a:rPr lang="en-US" altLang="zh-CN" sz="2400" b="1" dirty="0" smtClean="0">
                <a:solidFill>
                  <a:schemeClr val="accent1"/>
                </a:solidFill>
                <a:latin typeface="+mn-ea"/>
                <a:ea typeface="+mn-ea"/>
              </a:rPr>
              <a:t>Cache-Aware</a:t>
            </a:r>
            <a:r>
              <a:rPr lang="zh-CN" altLang="en-US" sz="2400" b="1" dirty="0" smtClean="0">
                <a:latin typeface="+mn-ea"/>
                <a:ea typeface="+mn-ea"/>
              </a:rPr>
              <a:t>（</a:t>
            </a:r>
            <a:r>
              <a:rPr lang="en-US" altLang="zh-CN" sz="2400" b="1" dirty="0" smtClean="0">
                <a:latin typeface="+mn-ea"/>
                <a:ea typeface="+mn-ea"/>
              </a:rPr>
              <a:t>Gap heuristic</a:t>
            </a:r>
            <a:r>
              <a:rPr lang="zh-CN" altLang="en-US" sz="2400" b="1" dirty="0" smtClean="0">
                <a:latin typeface="+mn-ea"/>
                <a:ea typeface="+mn-ea"/>
              </a:rPr>
              <a:t>、共享内存的多核并行）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pPr lvl="1"/>
            <a:r>
              <a:rPr lang="en-US" altLang="zh-CN" sz="2400" b="1" dirty="0" smtClean="0">
                <a:latin typeface="+mn-ea"/>
                <a:ea typeface="+mn-ea"/>
              </a:rPr>
              <a:t>Scalable graph-cut</a:t>
            </a:r>
            <a:r>
              <a:rPr lang="zh-CN" altLang="en-US" sz="2400" b="1" dirty="0" smtClean="0">
                <a:latin typeface="+mn-ea"/>
                <a:ea typeface="+mn-ea"/>
              </a:rPr>
              <a:t>（局部内存控制）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pPr lvl="1"/>
            <a:r>
              <a:rPr lang="en-US" altLang="zh-CN" sz="2400" b="1" dirty="0" smtClean="0">
                <a:latin typeface="+mn-ea"/>
                <a:ea typeface="+mn-ea"/>
              </a:rPr>
              <a:t>Adaptive bottom-up merging</a:t>
            </a:r>
            <a:r>
              <a:rPr lang="zh-CN" altLang="en-US" sz="2400" b="1" dirty="0" smtClean="0">
                <a:latin typeface="+mn-ea"/>
                <a:ea typeface="+mn-ea"/>
              </a:rPr>
              <a:t>（内存友好）</a:t>
            </a:r>
            <a:endParaRPr lang="en-US" altLang="zh-CN" sz="2400" b="1" dirty="0" smtClean="0">
              <a:latin typeface="+mn-ea"/>
              <a:ea typeface="+mn-ea"/>
            </a:endParaRPr>
          </a:p>
          <a:p>
            <a:pPr lvl="1"/>
            <a:r>
              <a:rPr lang="en-US" altLang="zh-CN" sz="2400" b="1" dirty="0" smtClean="0">
                <a:latin typeface="+mn-ea"/>
                <a:ea typeface="+mn-ea"/>
              </a:rPr>
              <a:t>Incremental BFS</a:t>
            </a:r>
            <a:r>
              <a:rPr lang="zh-CN" altLang="en-US" sz="2400" b="1" dirty="0" smtClean="0">
                <a:latin typeface="+mn-ea"/>
                <a:ea typeface="+mn-ea"/>
              </a:rPr>
              <a:t>（数组替换邻接表）</a:t>
            </a:r>
            <a:endParaRPr lang="zh-CN" altLang="en-US" sz="2400" b="1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5009258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78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41530" y="278650"/>
            <a:ext cx="8229600" cy="719138"/>
          </a:xfrm>
        </p:spPr>
        <p:txBody>
          <a:bodyPr/>
          <a:lstStyle/>
          <a:p>
            <a:r>
              <a:rPr lang="zh-CN" altLang="en-US" dirty="0" smtClean="0">
                <a:latin typeface="Times New Roman" pitchFamily="18" charset="0"/>
              </a:rPr>
              <a:t>应用领域</a:t>
            </a:r>
            <a:r>
              <a:rPr lang="en-US" altLang="zh-CN" dirty="0" smtClean="0">
                <a:latin typeface="Times New Roman" pitchFamily="18" charset="0"/>
              </a:rPr>
              <a:t>3</a:t>
            </a:r>
            <a:r>
              <a:rPr lang="zh-CN" altLang="en-US" dirty="0" smtClean="0">
                <a:latin typeface="Times New Roman" pitchFamily="18" charset="0"/>
              </a:rPr>
              <a:t>：机器学习</a:t>
            </a:r>
            <a:endParaRPr lang="en-US" altLang="zh-CN" dirty="0" smtClean="0">
              <a:latin typeface="Times New Roman" pitchFamily="18" charset="0"/>
            </a:endParaRPr>
          </a:p>
        </p:txBody>
      </p:sp>
      <p:sp>
        <p:nvSpPr>
          <p:cNvPr id="8" name="灯片编号占位符 7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79</a:t>
            </a:fld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62" y="1581150"/>
            <a:ext cx="7534275" cy="36957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课程内容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8</a:t>
            </a:fld>
            <a:endParaRPr lang="zh-CN" altLang="en-US" dirty="0"/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 bwMode="auto">
          <a:xfrm>
            <a:off x="838434" y="1391858"/>
            <a:ext cx="7837940" cy="5038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2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˃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Calibri" pitchFamily="34" charset="0"/>
              <a:buChar char="+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–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pitchFamily="34" charset="0"/>
              <a:buChar char="»"/>
              <a:defRPr sz="1800" kern="1200">
                <a:solidFill>
                  <a:srgbClr val="000000"/>
                </a:solidFill>
                <a:latin typeface="+mn-lt"/>
                <a:ea typeface="MS Mincho" pitchFamily="49" charset="-128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&gt;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Calibri" pitchFamily="34" charset="0"/>
              <a:buChar char="+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Clr>
                <a:schemeClr val="tx1"/>
              </a:buClr>
              <a:buFont typeface="Calibri" pitchFamily="34" charset="0"/>
              <a:buChar char="−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第一章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	 6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第二章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道路与回路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12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第三章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树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                              6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第四章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平面图与图的着色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	 5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第五章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匹配与网络流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	 4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第六章</a:t>
            </a:r>
            <a:r>
              <a:rPr kumimoji="0" lang="en-US" altLang="zh-CN" sz="24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图的连通性</a:t>
            </a:r>
            <a:r>
              <a:rPr kumimoji="0" lang="en-US" altLang="zh-CN" sz="24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0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第七章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代数结构预备知识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	 3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第八章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群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	 9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第九章</a:t>
            </a:r>
            <a:r>
              <a:rPr kumimoji="0" lang="en-US" altLang="zh-CN" sz="24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</a:t>
            </a:r>
            <a:r>
              <a:rPr kumimoji="0" lang="zh-CN" altLang="en-US" sz="24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环和域</a:t>
            </a:r>
            <a:r>
              <a:rPr kumimoji="0" lang="en-US" altLang="zh-CN" sz="2400" b="0" dirty="0" smtClean="0">
                <a:solidFill>
                  <a:schemeClr val="bg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	0</a:t>
            </a:r>
          </a:p>
          <a:p>
            <a:pPr defTabSz="1009650">
              <a:buFontTx/>
              <a:buNone/>
              <a:tabLst>
                <a:tab pos="1809750" algn="l"/>
                <a:tab pos="6762750" algn="l"/>
              </a:tabLst>
            </a:pP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共计</a:t>
            </a:r>
            <a:r>
              <a:rPr kumimoji="0" lang="en-US" altLang="zh-CN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45</a:t>
            </a:r>
            <a:r>
              <a:rPr kumimoji="0" lang="zh-CN" altLang="en-US" sz="2400" b="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学时</a:t>
            </a:r>
            <a:endParaRPr kumimoji="0" lang="en-US" altLang="zh-CN" sz="2400" b="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5920283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27100" y="180975"/>
            <a:ext cx="7239000" cy="697346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卷积神经网络</a:t>
            </a:r>
          </a:p>
        </p:txBody>
      </p:sp>
      <p:sp>
        <p:nvSpPr>
          <p:cNvPr id="98307" name="Text Box 4"/>
          <p:cNvSpPr txBox="1">
            <a:spLocks noChangeArrowheads="1"/>
          </p:cNvSpPr>
          <p:nvPr/>
        </p:nvSpPr>
        <p:spPr bwMode="auto">
          <a:xfrm>
            <a:off x="306388" y="793750"/>
            <a:ext cx="8837612" cy="100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1pPr>
            <a:lvl2pPr marL="742950" indent="-285750" eaLnBrk="0" hangingPunct="0"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2pPr>
            <a:lvl3pPr marL="1143000" indent="-228600" eaLnBrk="0" hangingPunct="0"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3pPr>
            <a:lvl4pPr marL="1600200" indent="-228600" eaLnBrk="0" hangingPunct="0"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4pPr>
            <a:lvl5pPr marL="2057400" indent="-228600" eaLnBrk="0" hangingPunct="0"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 kumimoji="1" sz="2800">
                <a:solidFill>
                  <a:schemeClr val="tx1"/>
                </a:solidFill>
                <a:latin typeface="Arial" pitchFamily="34" charset="0"/>
                <a:ea typeface="MS PGothic" pitchFamily="34" charset="-128"/>
              </a:defRPr>
            </a:lvl9pPr>
          </a:lstStyle>
          <a:p>
            <a:pPr algn="l">
              <a:spcBef>
                <a:spcPct val="50000"/>
              </a:spcBef>
            </a:pPr>
            <a:endParaRPr lang="zh-CN" altLang="en-US" sz="1800" b="1" dirty="0">
              <a:solidFill>
                <a:schemeClr val="tx1">
                  <a:lumMod val="50000"/>
                </a:schemeClr>
              </a:solidFill>
              <a:latin typeface="Times New Roman" pitchFamily="18" charset="0"/>
              <a:ea typeface="宋体" pitchFamily="2" charset="-122"/>
            </a:endParaRPr>
          </a:p>
          <a:p>
            <a:pPr algn="l">
              <a:spcBef>
                <a:spcPct val="15000"/>
              </a:spcBef>
              <a:spcAft>
                <a:spcPct val="35000"/>
              </a:spcAft>
              <a:buClr>
                <a:srgbClr val="FFFF00"/>
              </a:buClr>
              <a:buFont typeface="Wingdings" pitchFamily="2" charset="2"/>
              <a:buNone/>
            </a:pPr>
            <a:r>
              <a:rPr lang="zh-CN" altLang="en-US" sz="3200" b="1" dirty="0">
                <a:solidFill>
                  <a:schemeClr val="tx1">
                    <a:lumMod val="50000"/>
                  </a:schemeClr>
                </a:solidFill>
                <a:latin typeface="Times New Roman" pitchFamily="18" charset="0"/>
                <a:ea typeface="宋体" pitchFamily="2" charset="-122"/>
              </a:rPr>
              <a:t>  卷积层</a:t>
            </a:r>
            <a:endParaRPr lang="zh-CN" altLang="en-US" sz="3200" b="1" dirty="0">
              <a:solidFill>
                <a:srgbClr val="7030A0"/>
              </a:solidFill>
              <a:latin typeface="Times New Roman" pitchFamily="18" charset="0"/>
              <a:ea typeface="宋体" pitchFamily="2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066722-FC24-4E51-9D86-4D655165DFDA}" type="slidenum">
              <a:rPr lang="en-US" altLang="ja-JP" smtClean="0"/>
              <a:pPr>
                <a:defRPr/>
              </a:pPr>
              <a:t>80</a:t>
            </a:fld>
            <a:endParaRPr lang="en-US" altLang="ja-JP"/>
          </a:p>
        </p:txBody>
      </p:sp>
      <p:pic>
        <p:nvPicPr>
          <p:cNvPr id="6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9372" y="1797538"/>
            <a:ext cx="5891644" cy="4742774"/>
          </a:xfrm>
        </p:spPr>
      </p:pic>
    </p:spTree>
    <p:extLst>
      <p:ext uri="{BB962C8B-B14F-4D97-AF65-F5344CB8AC3E}">
        <p14:creationId xmlns:p14="http://schemas.microsoft.com/office/powerpoint/2010/main" val="5918484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27100" y="180975"/>
            <a:ext cx="7239000" cy="697346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卷积神经网络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066722-FC24-4E51-9D86-4D655165DFDA}" type="slidenum">
              <a:rPr lang="en-US" altLang="ja-JP" smtClean="0"/>
              <a:pPr>
                <a:defRPr/>
              </a:pPr>
              <a:t>81</a:t>
            </a:fld>
            <a:endParaRPr lang="en-US" altLang="ja-JP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4185" y="1358770"/>
            <a:ext cx="8416364" cy="4970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3791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6" name="Rectangle 2"/>
          <p:cNvSpPr>
            <a:spLocks noGrp="1" noChangeArrowheads="1"/>
          </p:cNvSpPr>
          <p:nvPr>
            <p:ph type="title"/>
          </p:nvPr>
        </p:nvSpPr>
        <p:spPr>
          <a:xfrm>
            <a:off x="927100" y="180975"/>
            <a:ext cx="7239000" cy="697346"/>
          </a:xfrm>
        </p:spPr>
        <p:txBody>
          <a:bodyPr/>
          <a:lstStyle/>
          <a:p>
            <a:pPr eaLnBrk="1" hangingPunct="1"/>
            <a:r>
              <a:rPr lang="zh-CN" altLang="en-US" dirty="0" smtClean="0"/>
              <a:t>深度玻尔兹曼机</a:t>
            </a: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E9066722-FC24-4E51-9D86-4D655165DFDA}" type="slidenum">
              <a:rPr lang="en-US" altLang="ja-JP" smtClean="0"/>
              <a:pPr>
                <a:defRPr/>
              </a:pPr>
              <a:t>82</a:t>
            </a:fld>
            <a:endParaRPr lang="en-US" altLang="ja-JP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1570" y="1583795"/>
            <a:ext cx="7659718" cy="4371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5657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GNN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000" b="1" dirty="0">
                <a:latin typeface="+mn-ea"/>
                <a:ea typeface="+mn-ea"/>
              </a:rPr>
              <a:t>图神经网络（</a:t>
            </a:r>
            <a:r>
              <a:rPr lang="en-US" altLang="zh-CN" sz="2000" b="1" dirty="0">
                <a:latin typeface="+mn-ea"/>
                <a:ea typeface="+mn-ea"/>
              </a:rPr>
              <a:t>Graph NNs</a:t>
            </a:r>
            <a:r>
              <a:rPr lang="zh-CN" altLang="en-US" sz="2000" b="1" dirty="0" smtClean="0">
                <a:latin typeface="+mn-ea"/>
                <a:ea typeface="+mn-ea"/>
              </a:rPr>
              <a:t>）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marL="0" indent="0">
              <a:buNone/>
            </a:pPr>
            <a:r>
              <a:rPr lang="en-US" altLang="zh-CN" sz="2000" b="1" dirty="0">
                <a:latin typeface="+mn-ea"/>
                <a:ea typeface="+mn-ea"/>
              </a:rPr>
              <a:t> </a:t>
            </a:r>
            <a:r>
              <a:rPr lang="en-US" altLang="zh-CN" sz="2000" b="1" dirty="0" smtClean="0">
                <a:latin typeface="+mn-ea"/>
                <a:ea typeface="+mn-ea"/>
              </a:rPr>
              <a:t>  </a:t>
            </a:r>
            <a:r>
              <a:rPr lang="zh-CN" altLang="en-US" sz="2000" b="1" dirty="0" smtClean="0">
                <a:latin typeface="+mn-ea"/>
                <a:ea typeface="+mn-ea"/>
              </a:rPr>
              <a:t>深度学习因果推理中可以起到重要作用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r>
              <a:rPr lang="zh-CN" altLang="en-US" sz="2000" b="1" dirty="0">
                <a:latin typeface="+mn-ea"/>
                <a:ea typeface="+mn-ea"/>
              </a:rPr>
              <a:t>是对以前各种对图进行操作的神经网络方法的推广和扩展。图网络具有强大的关系归纳偏置，为操纵结构化知识和生成结构化行为提供了一个直接的</a:t>
            </a:r>
            <a:r>
              <a:rPr lang="zh-CN" altLang="en-US" sz="2000" b="1" dirty="0" smtClean="0">
                <a:latin typeface="+mn-ea"/>
                <a:ea typeface="+mn-ea"/>
              </a:rPr>
              <a:t>界面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r>
              <a:rPr lang="zh-CN" altLang="en-US" sz="2000" b="1" dirty="0">
                <a:latin typeface="+mn-ea"/>
                <a:ea typeface="+mn-ea"/>
              </a:rPr>
              <a:t>把传统的贝叶斯因果网络和知识图谱，与深度强化学习融合</a:t>
            </a:r>
            <a:endParaRPr lang="en-US" altLang="zh-CN" sz="2000" b="1" dirty="0" smtClean="0">
              <a:latin typeface="+mn-ea"/>
              <a:ea typeface="+mn-ea"/>
            </a:endParaRPr>
          </a:p>
          <a:p>
            <a:pPr lvl="1"/>
            <a:endParaRPr lang="en-US" altLang="zh-CN" sz="2000" dirty="0" smtClean="0">
              <a:latin typeface="+mn-ea"/>
              <a:ea typeface="+mn-ea"/>
            </a:endParaRPr>
          </a:p>
          <a:p>
            <a:endParaRPr lang="zh-CN" altLang="en-US" sz="2000" dirty="0">
              <a:latin typeface="+mn-ea"/>
              <a:ea typeface="+mn-ea"/>
            </a:endParaRPr>
          </a:p>
        </p:txBody>
      </p:sp>
      <p:pic>
        <p:nvPicPr>
          <p:cNvPr id="5" name="图片 4" descr="https://ss.csdn.net/p?https://mmbiz.qpic.cn/mmbiz_png/UicQ7HgWiaUb3cUUBoRYvjDpy2L3wbiaYmOEgJKDyUibjSOEj7CkAtISL63DIrvKn8iawPkwscfNxdsbpk9u4pyibmTQ/640?wx_fmt=png"/>
          <p:cNvPicPr/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545" y="3609020"/>
            <a:ext cx="3825425" cy="2787294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图片 5" descr="https://ss.csdn.net/p?https://mmbiz.qpic.cn/mmbiz_png/UicQ7HgWiaUb3cUUBoRYvjDpy2L3wbiaYmOktAsCPEstYeSCZmfCsbPhcSttPuC6dOqLZ6r2cvic2DovhH5Wh4uO9g/640?wx_fmt=png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36985" y="4149080"/>
            <a:ext cx="4365485" cy="1401834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10340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999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第一章  图的基本概念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B2B2B2"/>
                </a:solidFill>
              </a:rPr>
              <a:t>图论发展史</a:t>
            </a:r>
          </a:p>
          <a:p>
            <a:pPr eaLnBrk="1" hangingPunct="1"/>
            <a:r>
              <a:rPr lang="zh-CN" altLang="en-US" dirty="0" smtClean="0">
                <a:solidFill>
                  <a:srgbClr val="B2B2B2"/>
                </a:solidFill>
              </a:rPr>
              <a:t>图的概念</a:t>
            </a:r>
          </a:p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图的定义</a:t>
            </a:r>
          </a:p>
          <a:p>
            <a:pPr eaLnBrk="1" hangingPunct="1"/>
            <a:r>
              <a:rPr lang="zh-CN" altLang="en-US" dirty="0" smtClean="0">
                <a:solidFill>
                  <a:schemeClr val="tx1">
                    <a:lumMod val="50000"/>
                  </a:schemeClr>
                </a:solidFill>
              </a:rPr>
              <a:t>图的性质</a:t>
            </a:r>
          </a:p>
          <a:p>
            <a:pPr eaLnBrk="1" hangingPunct="1"/>
            <a:r>
              <a:rPr lang="zh-CN" altLang="en-US" dirty="0" smtClean="0"/>
              <a:t>图的代数表示</a:t>
            </a:r>
          </a:p>
        </p:txBody>
      </p:sp>
    </p:spTree>
    <p:extLst>
      <p:ext uri="{BB962C8B-B14F-4D97-AF65-F5344CB8AC3E}">
        <p14:creationId xmlns:p14="http://schemas.microsoft.com/office/powerpoint/2010/main" val="16660553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379" name="Rectangle 3"/>
          <p:cNvSpPr>
            <a:spLocks noChangeArrowheads="1"/>
          </p:cNvSpPr>
          <p:nvPr/>
        </p:nvSpPr>
        <p:spPr bwMode="auto">
          <a:xfrm>
            <a:off x="457200" y="1377950"/>
            <a:ext cx="8229600" cy="454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图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G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主要由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2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部分组成</a:t>
            </a: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结点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集合</a:t>
            </a:r>
            <a:r>
              <a:rPr kumimoji="0" lang="en-US" altLang="zh-CN" i="1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,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其中的元素称为结点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(vertex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或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node).</a:t>
            </a:r>
            <a:endParaRPr kumimoji="0" lang="en-US" altLang="zh-CN" dirty="0">
              <a:solidFill>
                <a:srgbClr val="4D5B6B">
                  <a:lumMod val="75000"/>
                </a:srgbClr>
              </a:solidFill>
              <a:latin typeface="Garamond" pitchFamily="18" charset="0"/>
              <a:ea typeface="宋体" pitchFamily="2" charset="-122"/>
            </a:endParaRP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dirty="0">
                <a:solidFill>
                  <a:srgbClr val="C00000"/>
                </a:solidFill>
                <a:latin typeface="Arial" pitchFamily="34" charset="0"/>
                <a:ea typeface="宋体" pitchFamily="2" charset="-122"/>
              </a:rPr>
              <a:t>边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集合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E,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其中的元素称为边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(edge).</a:t>
            </a: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Char char="n"/>
            </a:pPr>
            <a:endParaRPr kumimoji="0" lang="en-US" altLang="zh-CN" dirty="0">
              <a:solidFill>
                <a:srgbClr val="4D5B6B">
                  <a:lumMod val="75000"/>
                </a:srgbClr>
              </a:solidFill>
              <a:latin typeface="Arial" pitchFamily="34" charset="0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通常将图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G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记为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G = (V, E)</a:t>
            </a:r>
          </a:p>
          <a:p>
            <a:pPr marL="342900" indent="-342900">
              <a:spcBef>
                <a:spcPct val="20000"/>
              </a:spcBef>
            </a:pPr>
            <a:endParaRPr lang="en-US" altLang="zh-CN" dirty="0">
              <a:solidFill>
                <a:srgbClr val="4D5B6B">
                  <a:lumMod val="75000"/>
                </a:srgbClr>
              </a:solidFill>
              <a:latin typeface="Arial" pitchFamily="34" charset="0"/>
              <a:ea typeface="宋体" pitchFamily="2" charset="-122"/>
            </a:endParaRP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例如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如图所示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其中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…,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}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     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={(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3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        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), 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4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5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)} </a:t>
            </a:r>
            <a:endParaRPr kumimoji="0" lang="en-US" altLang="zh-CN" sz="3200" dirty="0">
              <a:solidFill>
                <a:srgbClr val="4D5B6B">
                  <a:lumMod val="75000"/>
                </a:srgbClr>
              </a:solidFill>
              <a:ea typeface="宋体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Group 72"/>
          <p:cNvGrpSpPr>
            <a:grpSpLocks/>
          </p:cNvGrpSpPr>
          <p:nvPr/>
        </p:nvGrpSpPr>
        <p:grpSpPr bwMode="auto">
          <a:xfrm>
            <a:off x="5903913" y="3494088"/>
            <a:ext cx="2398712" cy="2432050"/>
            <a:chOff x="3580" y="2205"/>
            <a:chExt cx="1296" cy="1319"/>
          </a:xfrm>
        </p:grpSpPr>
        <p:pic>
          <p:nvPicPr>
            <p:cNvPr id="154629" name="Picture 59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4630" name="Text Box 60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4631" name="Text Box 61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4632" name="Text Box 62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4633" name="Text Box 63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 dirty="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 dirty="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54634" name="Text Box 64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4635" name="Text Box 65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54636" name="Text Box 66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54637" name="Text Box 67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4638" name="Text Box 68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4639" name="Text Box 69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4640" name="Text Box 70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4641" name="Text Box 71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  <p:sp>
        <p:nvSpPr>
          <p:cNvPr id="24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  <p:sp>
        <p:nvSpPr>
          <p:cNvPr id="25" name="灯片编号占位符 24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85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5430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53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853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853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53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53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48537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5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48537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500"/>
                            </p:stCondLst>
                            <p:childTnLst>
                              <p:par>
                                <p:cTn id="3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651" name="Rectangle 3"/>
          <p:cNvSpPr>
            <a:spLocks noChangeArrowheads="1"/>
          </p:cNvSpPr>
          <p:nvPr/>
        </p:nvSpPr>
        <p:spPr bwMode="auto">
          <a:xfrm>
            <a:off x="685800" y="1286224"/>
            <a:ext cx="7772400" cy="454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图分为有限图和无限图</a:t>
            </a: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仅讨论有限图，即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和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均为有限</a:t>
            </a:r>
            <a:r>
              <a:rPr kumimoji="0" lang="zh-CN" altLang="en-US" dirty="0" smtClean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集合</a:t>
            </a:r>
            <a:endParaRPr kumimoji="0" lang="en-US" altLang="zh-CN" dirty="0" smtClean="0">
              <a:solidFill>
                <a:srgbClr val="4D5B6B">
                  <a:lumMod val="75000"/>
                </a:srgbClr>
              </a:solidFill>
              <a:ea typeface="宋体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None/>
            </a:pPr>
            <a:endParaRPr kumimoji="0" lang="zh-CN" altLang="en-US" dirty="0">
              <a:solidFill>
                <a:srgbClr val="4D5B6B">
                  <a:lumMod val="75000"/>
                </a:srgbClr>
              </a:solidFill>
              <a:ea typeface="宋体" pitchFamily="2" charset="-122"/>
              <a:cs typeface="Times New Roman" panose="02020603050405020304" pitchFamily="18" charset="0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图的阶</a:t>
            </a:r>
          </a:p>
          <a:p>
            <a:pPr marL="342900" indent="-342900">
              <a:spcBef>
                <a:spcPct val="20000"/>
              </a:spcBef>
            </a:pPr>
            <a:r>
              <a:rPr lang="zh-CN" altLang="en-US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dirty="0" smtClean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G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=(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)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…,</a:t>
            </a:r>
            <a:r>
              <a:rPr lang="en-US" altLang="zh-CN" i="1" dirty="0" err="1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baseline="-30000" dirty="0" err="1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n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}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={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baseline="-30000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, …,</a:t>
            </a:r>
            <a:r>
              <a:rPr lang="en-US" altLang="zh-CN" i="1" dirty="0" err="1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e</a:t>
            </a:r>
            <a:r>
              <a:rPr lang="en-US" altLang="zh-CN" baseline="-30000" dirty="0" err="1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m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}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图的阶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= |V| =n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               |E| = m  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      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特例：</a:t>
            </a:r>
            <a:r>
              <a:rPr lang="zh-CN" altLang="en-US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|E|=0     </a:t>
            </a:r>
          </a:p>
          <a:p>
            <a:pPr marL="342900" indent="-342900">
              <a:spcBef>
                <a:spcPct val="20000"/>
              </a:spcBef>
            </a:pP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        |E|=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0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称为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空图</a:t>
            </a:r>
            <a:r>
              <a:rPr lang="zh-CN" altLang="en-US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， </a:t>
            </a:r>
            <a:r>
              <a:rPr lang="en-US" altLang="zh-CN" i="1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|V|=</a:t>
            </a:r>
            <a:r>
              <a:rPr lang="en-US" altLang="zh-CN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dirty="0">
                <a:solidFill>
                  <a:srgbClr val="4D5B6B">
                    <a:lumMod val="75000"/>
                  </a:srgbClr>
                </a:solidFill>
                <a:ea typeface="宋体" pitchFamily="2" charset="-122"/>
                <a:cs typeface="Times New Roman" panose="02020603050405020304" pitchFamily="18" charset="0"/>
              </a:rPr>
              <a:t>称为</a:t>
            </a:r>
            <a:r>
              <a:rPr lang="zh-CN" altLang="en-US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平凡图</a:t>
            </a:r>
            <a:r>
              <a:rPr lang="zh-CN" altLang="en-US" i="1" dirty="0">
                <a:solidFill>
                  <a:srgbClr val="C00000"/>
                </a:solidFill>
                <a:ea typeface="宋体" pitchFamily="2" charset="-122"/>
                <a:cs typeface="Times New Roman" panose="02020603050405020304" pitchFamily="18" charset="0"/>
              </a:rPr>
              <a:t> </a:t>
            </a:r>
          </a:p>
        </p:txBody>
      </p:sp>
      <p:grpSp>
        <p:nvGrpSpPr>
          <p:cNvPr id="2" name="Group 4"/>
          <p:cNvGrpSpPr>
            <a:grpSpLocks/>
          </p:cNvGrpSpPr>
          <p:nvPr/>
        </p:nvGrpSpPr>
        <p:grpSpPr bwMode="auto">
          <a:xfrm>
            <a:off x="5770563" y="3163888"/>
            <a:ext cx="2398712" cy="2432050"/>
            <a:chOff x="3580" y="2205"/>
            <a:chExt cx="1296" cy="1319"/>
          </a:xfrm>
        </p:grpSpPr>
        <p:pic>
          <p:nvPicPr>
            <p:cNvPr id="155653" name="Picture 5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5654" name="Text Box 6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5655" name="Text Box 7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5656" name="Text Box 8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5657" name="Text Box 9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55658" name="Text Box 10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5659" name="Text Box 11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55660" name="Text Box 12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55661" name="Text Box 13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5662" name="Text Box 14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5663" name="Text Box 15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5664" name="Text Box 16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5665" name="Text Box 17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  <p:sp>
        <p:nvSpPr>
          <p:cNvPr id="21" name="灯片编号占位符 20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86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9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3090442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675" name="Rectangle 3"/>
          <p:cNvSpPr>
            <a:spLocks noChangeArrowheads="1"/>
          </p:cNvSpPr>
          <p:nvPr/>
        </p:nvSpPr>
        <p:spPr bwMode="auto">
          <a:xfrm>
            <a:off x="431540" y="1403775"/>
            <a:ext cx="7772400" cy="454818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图论中的图与图的几何形状没有关系，所以一个图可对应多种几何形状</a:t>
            </a:r>
          </a:p>
          <a:p>
            <a:pPr marL="742950" lvl="1" indent="-285750">
              <a:spcBef>
                <a:spcPct val="20000"/>
              </a:spcBef>
              <a:buClr>
                <a:srgbClr val="7F7F7F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Arial" pitchFamily="34" charset="0"/>
                <a:ea typeface="宋体" pitchFamily="2" charset="-122"/>
              </a:rPr>
              <a:t>   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lang="en-US" altLang="zh-CN" i="1" dirty="0">
              <a:solidFill>
                <a:srgbClr val="4D5B6B">
                  <a:lumMod val="75000"/>
                </a:srgbClr>
              </a:solidFill>
              <a:latin typeface="Arial" pitchFamily="34" charset="0"/>
              <a:ea typeface="宋体" pitchFamily="2" charset="-122"/>
            </a:endParaRPr>
          </a:p>
        </p:txBody>
      </p:sp>
      <p:pic>
        <p:nvPicPr>
          <p:cNvPr id="156676" name="Picture 18" descr="同构1(1)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16113" y="2997200"/>
            <a:ext cx="2152650" cy="25130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56677" name="Picture 19" descr="同构1(2)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5021263" y="3159125"/>
            <a:ext cx="2011362" cy="22463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9" name="灯片编号占位符 8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87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2567238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427" name="Rectangle 3"/>
          <p:cNvSpPr>
            <a:spLocks noChangeArrowheads="1"/>
          </p:cNvSpPr>
          <p:nvPr/>
        </p:nvSpPr>
        <p:spPr bwMode="auto">
          <a:xfrm>
            <a:off x="476545" y="1268760"/>
            <a:ext cx="7772400" cy="43465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有向图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与</a:t>
            </a:r>
            <a:r>
              <a:rPr kumimoji="0" lang="zh-CN" altLang="en-US" sz="2800" dirty="0">
                <a:solidFill>
                  <a:srgbClr val="C00000"/>
                </a:solidFill>
                <a:latin typeface="Garamond" pitchFamily="18" charset="0"/>
                <a:ea typeface="宋体" pitchFamily="2" charset="-122"/>
              </a:rPr>
              <a:t>无向图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    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–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若图中的边为无向的，则称为无向图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        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(graph, undirected graph)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     –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若图中的边为有向的，则称为有向图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         </a:t>
            </a: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(digraph, directed graph).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     – </a:t>
            </a: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若图中既有有向边，又有无向边，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4D5B6B">
                    <a:lumMod val="75000"/>
                  </a:srgbClr>
                </a:solidFill>
                <a:latin typeface="宋体" pitchFamily="2" charset="-122"/>
                <a:ea typeface="宋体" pitchFamily="2" charset="-122"/>
              </a:rPr>
              <a:t>         则称为混合图</a:t>
            </a:r>
          </a:p>
        </p:txBody>
      </p:sp>
      <p:cxnSp>
        <p:nvCxnSpPr>
          <p:cNvPr id="157700" name="AutoShape 19"/>
          <p:cNvCxnSpPr>
            <a:cxnSpLocks noChangeShapeType="1"/>
          </p:cNvCxnSpPr>
          <p:nvPr/>
        </p:nvCxnSpPr>
        <p:spPr bwMode="auto">
          <a:xfrm>
            <a:off x="6296025" y="5160049"/>
            <a:ext cx="0" cy="815975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01" name="AutoShape 20"/>
          <p:cNvCxnSpPr>
            <a:cxnSpLocks noChangeShapeType="1"/>
          </p:cNvCxnSpPr>
          <p:nvPr/>
        </p:nvCxnSpPr>
        <p:spPr bwMode="auto">
          <a:xfrm flipH="1">
            <a:off x="6308725" y="5129886"/>
            <a:ext cx="1003300" cy="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cxnSp>
        <p:nvCxnSpPr>
          <p:cNvPr id="157702" name="AutoShape 21"/>
          <p:cNvCxnSpPr>
            <a:cxnSpLocks noChangeShapeType="1"/>
          </p:cNvCxnSpPr>
          <p:nvPr/>
        </p:nvCxnSpPr>
        <p:spPr bwMode="auto">
          <a:xfrm flipH="1">
            <a:off x="6300788" y="5147349"/>
            <a:ext cx="1025525" cy="8429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cxnSp>
        <p:nvCxnSpPr>
          <p:cNvPr id="157703" name="AutoShape 22"/>
          <p:cNvCxnSpPr>
            <a:cxnSpLocks noChangeShapeType="1"/>
          </p:cNvCxnSpPr>
          <p:nvPr/>
        </p:nvCxnSpPr>
        <p:spPr bwMode="auto">
          <a:xfrm flipH="1">
            <a:off x="6311900" y="5979199"/>
            <a:ext cx="938213" cy="174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cxnSp>
        <p:nvCxnSpPr>
          <p:cNvPr id="157704" name="AutoShape 23"/>
          <p:cNvCxnSpPr>
            <a:cxnSpLocks noChangeShapeType="1"/>
          </p:cNvCxnSpPr>
          <p:nvPr/>
        </p:nvCxnSpPr>
        <p:spPr bwMode="auto">
          <a:xfrm flipH="1" flipV="1">
            <a:off x="6300788" y="5147349"/>
            <a:ext cx="1025525" cy="8429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cxnSp>
        <p:nvCxnSpPr>
          <p:cNvPr id="157705" name="AutoShape 24"/>
          <p:cNvCxnSpPr>
            <a:cxnSpLocks noChangeShapeType="1"/>
          </p:cNvCxnSpPr>
          <p:nvPr/>
        </p:nvCxnSpPr>
        <p:spPr bwMode="auto">
          <a:xfrm flipV="1">
            <a:off x="7319963" y="5160049"/>
            <a:ext cx="0" cy="815975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sp>
        <p:nvSpPr>
          <p:cNvPr id="157706" name="Text Box 25"/>
          <p:cNvSpPr txBox="1">
            <a:spLocks noChangeArrowheads="1"/>
          </p:cNvSpPr>
          <p:nvPr/>
        </p:nvSpPr>
        <p:spPr bwMode="auto">
          <a:xfrm>
            <a:off x="6027738" y="4785399"/>
            <a:ext cx="273050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a</a:t>
            </a:r>
          </a:p>
        </p:txBody>
      </p:sp>
      <p:sp>
        <p:nvSpPr>
          <p:cNvPr id="157707" name="Text Box 26"/>
          <p:cNvSpPr txBox="1">
            <a:spLocks noChangeArrowheads="1"/>
          </p:cNvSpPr>
          <p:nvPr/>
        </p:nvSpPr>
        <p:spPr bwMode="auto">
          <a:xfrm>
            <a:off x="6019800" y="5747424"/>
            <a:ext cx="271463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b</a:t>
            </a:r>
          </a:p>
        </p:txBody>
      </p:sp>
      <p:sp>
        <p:nvSpPr>
          <p:cNvPr id="157708" name="Text Box 27"/>
          <p:cNvSpPr txBox="1">
            <a:spLocks noChangeArrowheads="1"/>
          </p:cNvSpPr>
          <p:nvPr/>
        </p:nvSpPr>
        <p:spPr bwMode="auto">
          <a:xfrm>
            <a:off x="7250113" y="5883949"/>
            <a:ext cx="2698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c</a:t>
            </a:r>
          </a:p>
        </p:txBody>
      </p:sp>
      <p:sp>
        <p:nvSpPr>
          <p:cNvPr id="157709" name="Text Box 28"/>
          <p:cNvSpPr txBox="1">
            <a:spLocks noChangeArrowheads="1"/>
          </p:cNvSpPr>
          <p:nvPr/>
        </p:nvSpPr>
        <p:spPr bwMode="auto">
          <a:xfrm>
            <a:off x="7299325" y="4853661"/>
            <a:ext cx="271463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d</a:t>
            </a:r>
          </a:p>
        </p:txBody>
      </p:sp>
      <p:sp>
        <p:nvSpPr>
          <p:cNvPr id="157710" name="Text Box 29"/>
          <p:cNvSpPr txBox="1">
            <a:spLocks noChangeArrowheads="1"/>
          </p:cNvSpPr>
          <p:nvPr/>
        </p:nvSpPr>
        <p:spPr bwMode="auto">
          <a:xfrm>
            <a:off x="8172450" y="5747424"/>
            <a:ext cx="271463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f</a:t>
            </a:r>
          </a:p>
        </p:txBody>
      </p:sp>
      <p:cxnSp>
        <p:nvCxnSpPr>
          <p:cNvPr id="157711" name="AutoShape 31"/>
          <p:cNvCxnSpPr>
            <a:cxnSpLocks noChangeShapeType="1"/>
          </p:cNvCxnSpPr>
          <p:nvPr/>
        </p:nvCxnSpPr>
        <p:spPr bwMode="auto">
          <a:xfrm flipH="1">
            <a:off x="7321550" y="5964911"/>
            <a:ext cx="939800" cy="17463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cxnSp>
        <p:nvCxnSpPr>
          <p:cNvPr id="157712" name="AutoShape 48"/>
          <p:cNvCxnSpPr>
            <a:cxnSpLocks noChangeShapeType="1"/>
          </p:cNvCxnSpPr>
          <p:nvPr/>
        </p:nvCxnSpPr>
        <p:spPr bwMode="auto">
          <a:xfrm>
            <a:off x="993775" y="5325149"/>
            <a:ext cx="0" cy="8143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13" name="AutoShape 49"/>
          <p:cNvCxnSpPr>
            <a:cxnSpLocks noChangeShapeType="1"/>
          </p:cNvCxnSpPr>
          <p:nvPr/>
        </p:nvCxnSpPr>
        <p:spPr bwMode="auto">
          <a:xfrm flipH="1">
            <a:off x="1008063" y="5294986"/>
            <a:ext cx="1047750" cy="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14" name="AutoShape 50"/>
          <p:cNvCxnSpPr>
            <a:cxnSpLocks noChangeShapeType="1"/>
          </p:cNvCxnSpPr>
          <p:nvPr/>
        </p:nvCxnSpPr>
        <p:spPr bwMode="auto">
          <a:xfrm flipH="1">
            <a:off x="998538" y="5312449"/>
            <a:ext cx="1071562" cy="8397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15" name="AutoShape 51"/>
          <p:cNvCxnSpPr>
            <a:cxnSpLocks noChangeShapeType="1"/>
            <a:endCxn id="157719" idx="3"/>
          </p:cNvCxnSpPr>
          <p:nvPr/>
        </p:nvCxnSpPr>
        <p:spPr bwMode="auto">
          <a:xfrm flipH="1">
            <a:off x="989013" y="6158586"/>
            <a:ext cx="1084262" cy="1270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16" name="AutoShape 52"/>
          <p:cNvCxnSpPr>
            <a:cxnSpLocks noChangeShapeType="1"/>
          </p:cNvCxnSpPr>
          <p:nvPr/>
        </p:nvCxnSpPr>
        <p:spPr bwMode="auto">
          <a:xfrm flipH="1" flipV="1">
            <a:off x="998538" y="5312449"/>
            <a:ext cx="1071562" cy="8397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17" name="AutoShape 53"/>
          <p:cNvCxnSpPr>
            <a:cxnSpLocks noChangeShapeType="1"/>
          </p:cNvCxnSpPr>
          <p:nvPr/>
        </p:nvCxnSpPr>
        <p:spPr bwMode="auto">
          <a:xfrm flipV="1">
            <a:off x="2063750" y="5325149"/>
            <a:ext cx="0" cy="814387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sp>
        <p:nvSpPr>
          <p:cNvPr id="157718" name="Text Box 54"/>
          <p:cNvSpPr txBox="1">
            <a:spLocks noChangeArrowheads="1"/>
          </p:cNvSpPr>
          <p:nvPr/>
        </p:nvSpPr>
        <p:spPr bwMode="auto">
          <a:xfrm>
            <a:off x="715963" y="4952086"/>
            <a:ext cx="282575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a</a:t>
            </a:r>
          </a:p>
        </p:txBody>
      </p:sp>
      <p:sp>
        <p:nvSpPr>
          <p:cNvPr id="157719" name="Text Box 55"/>
          <p:cNvSpPr txBox="1">
            <a:spLocks noChangeArrowheads="1"/>
          </p:cNvSpPr>
          <p:nvPr/>
        </p:nvSpPr>
        <p:spPr bwMode="auto">
          <a:xfrm>
            <a:off x="706438" y="5910936"/>
            <a:ext cx="282575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b</a:t>
            </a:r>
          </a:p>
        </p:txBody>
      </p:sp>
      <p:sp>
        <p:nvSpPr>
          <p:cNvPr id="157720" name="Text Box 56"/>
          <p:cNvSpPr txBox="1">
            <a:spLocks noChangeArrowheads="1"/>
          </p:cNvSpPr>
          <p:nvPr/>
        </p:nvSpPr>
        <p:spPr bwMode="auto">
          <a:xfrm>
            <a:off x="1989138" y="6047461"/>
            <a:ext cx="282575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c</a:t>
            </a:r>
          </a:p>
        </p:txBody>
      </p:sp>
      <p:sp>
        <p:nvSpPr>
          <p:cNvPr id="157721" name="Text Box 57"/>
          <p:cNvSpPr txBox="1">
            <a:spLocks noChangeArrowheads="1"/>
          </p:cNvSpPr>
          <p:nvPr/>
        </p:nvSpPr>
        <p:spPr bwMode="auto">
          <a:xfrm>
            <a:off x="2033588" y="5033049"/>
            <a:ext cx="2825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d</a:t>
            </a:r>
          </a:p>
        </p:txBody>
      </p:sp>
      <p:sp>
        <p:nvSpPr>
          <p:cNvPr id="157722" name="Text Box 58"/>
          <p:cNvSpPr txBox="1">
            <a:spLocks noChangeArrowheads="1"/>
          </p:cNvSpPr>
          <p:nvPr/>
        </p:nvSpPr>
        <p:spPr bwMode="auto">
          <a:xfrm>
            <a:off x="2952750" y="5910936"/>
            <a:ext cx="282575" cy="517525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f</a:t>
            </a:r>
          </a:p>
        </p:txBody>
      </p:sp>
      <p:cxnSp>
        <p:nvCxnSpPr>
          <p:cNvPr id="157723" name="AutoShape 60"/>
          <p:cNvCxnSpPr>
            <a:cxnSpLocks noChangeShapeType="1"/>
          </p:cNvCxnSpPr>
          <p:nvPr/>
        </p:nvCxnSpPr>
        <p:spPr bwMode="auto">
          <a:xfrm flipH="1">
            <a:off x="2065338" y="6128424"/>
            <a:ext cx="979487" cy="174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/>
          </a:ln>
        </p:spPr>
      </p:cxnSp>
      <p:cxnSp>
        <p:nvCxnSpPr>
          <p:cNvPr id="157724" name="AutoShape 63"/>
          <p:cNvCxnSpPr>
            <a:cxnSpLocks noChangeShapeType="1"/>
          </p:cNvCxnSpPr>
          <p:nvPr/>
        </p:nvCxnSpPr>
        <p:spPr bwMode="auto">
          <a:xfrm>
            <a:off x="3535363" y="5267999"/>
            <a:ext cx="0" cy="8556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cxnSp>
        <p:nvCxnSpPr>
          <p:cNvPr id="157725" name="AutoShape 64"/>
          <p:cNvCxnSpPr>
            <a:cxnSpLocks noChangeShapeType="1"/>
          </p:cNvCxnSpPr>
          <p:nvPr/>
        </p:nvCxnSpPr>
        <p:spPr bwMode="auto">
          <a:xfrm flipH="1">
            <a:off x="3549650" y="5236249"/>
            <a:ext cx="1090613" cy="0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cxnSp>
        <p:nvCxnSpPr>
          <p:cNvPr id="157726" name="AutoShape 65"/>
          <p:cNvCxnSpPr>
            <a:cxnSpLocks noChangeShapeType="1"/>
          </p:cNvCxnSpPr>
          <p:nvPr/>
        </p:nvCxnSpPr>
        <p:spPr bwMode="auto">
          <a:xfrm flipH="1">
            <a:off x="3540125" y="5253711"/>
            <a:ext cx="1116013" cy="884238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cxnSp>
        <p:nvCxnSpPr>
          <p:cNvPr id="157727" name="AutoShape 66"/>
          <p:cNvCxnSpPr>
            <a:cxnSpLocks noChangeShapeType="1"/>
          </p:cNvCxnSpPr>
          <p:nvPr/>
        </p:nvCxnSpPr>
        <p:spPr bwMode="auto">
          <a:xfrm flipH="1">
            <a:off x="3552825" y="6126836"/>
            <a:ext cx="1020763" cy="17463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cxnSp>
        <p:nvCxnSpPr>
          <p:cNvPr id="157728" name="AutoShape 67"/>
          <p:cNvCxnSpPr>
            <a:cxnSpLocks noChangeShapeType="1"/>
          </p:cNvCxnSpPr>
          <p:nvPr/>
        </p:nvCxnSpPr>
        <p:spPr bwMode="auto">
          <a:xfrm flipH="1" flipV="1">
            <a:off x="3540125" y="5253711"/>
            <a:ext cx="1116013" cy="884238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cxnSp>
        <p:nvCxnSpPr>
          <p:cNvPr id="157729" name="AutoShape 68"/>
          <p:cNvCxnSpPr>
            <a:cxnSpLocks noChangeShapeType="1"/>
          </p:cNvCxnSpPr>
          <p:nvPr/>
        </p:nvCxnSpPr>
        <p:spPr bwMode="auto">
          <a:xfrm flipV="1">
            <a:off x="4649788" y="5267999"/>
            <a:ext cx="0" cy="8556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/>
            <a:tailEnd type="triangle" w="med" len="med"/>
          </a:ln>
        </p:spPr>
      </p:cxnSp>
      <p:sp>
        <p:nvSpPr>
          <p:cNvPr id="157730" name="Text Box 69"/>
          <p:cNvSpPr txBox="1">
            <a:spLocks noChangeArrowheads="1"/>
          </p:cNvSpPr>
          <p:nvPr/>
        </p:nvSpPr>
        <p:spPr bwMode="auto">
          <a:xfrm>
            <a:off x="3244850" y="4874299"/>
            <a:ext cx="2952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a</a:t>
            </a:r>
          </a:p>
        </p:txBody>
      </p:sp>
      <p:sp>
        <p:nvSpPr>
          <p:cNvPr id="157731" name="Text Box 70"/>
          <p:cNvSpPr txBox="1">
            <a:spLocks noChangeArrowheads="1"/>
          </p:cNvSpPr>
          <p:nvPr/>
        </p:nvSpPr>
        <p:spPr bwMode="auto">
          <a:xfrm>
            <a:off x="3235325" y="5883949"/>
            <a:ext cx="2952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b</a:t>
            </a:r>
          </a:p>
        </p:txBody>
      </p:sp>
      <p:sp>
        <p:nvSpPr>
          <p:cNvPr id="157732" name="Text Box 71"/>
          <p:cNvSpPr txBox="1">
            <a:spLocks noChangeArrowheads="1"/>
          </p:cNvSpPr>
          <p:nvPr/>
        </p:nvSpPr>
        <p:spPr bwMode="auto">
          <a:xfrm>
            <a:off x="4572000" y="6026824"/>
            <a:ext cx="2952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c</a:t>
            </a:r>
          </a:p>
        </p:txBody>
      </p:sp>
      <p:sp>
        <p:nvSpPr>
          <p:cNvPr id="157733" name="Text Box 72"/>
          <p:cNvSpPr txBox="1">
            <a:spLocks noChangeArrowheads="1"/>
          </p:cNvSpPr>
          <p:nvPr/>
        </p:nvSpPr>
        <p:spPr bwMode="auto">
          <a:xfrm>
            <a:off x="4645025" y="4942561"/>
            <a:ext cx="293688" cy="51911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d</a:t>
            </a:r>
          </a:p>
        </p:txBody>
      </p:sp>
      <p:sp>
        <p:nvSpPr>
          <p:cNvPr id="157734" name="Text Box 73"/>
          <p:cNvSpPr txBox="1">
            <a:spLocks noChangeArrowheads="1"/>
          </p:cNvSpPr>
          <p:nvPr/>
        </p:nvSpPr>
        <p:spPr bwMode="auto">
          <a:xfrm>
            <a:off x="5575300" y="5883949"/>
            <a:ext cx="295275" cy="51911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kumimoji="0" lang="en-US" altLang="zh-CN" sz="2800" b="0" i="1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f</a:t>
            </a:r>
          </a:p>
        </p:txBody>
      </p:sp>
      <p:cxnSp>
        <p:nvCxnSpPr>
          <p:cNvPr id="157735" name="AutoShape 75"/>
          <p:cNvCxnSpPr>
            <a:cxnSpLocks noChangeShapeType="1"/>
          </p:cNvCxnSpPr>
          <p:nvPr/>
        </p:nvCxnSpPr>
        <p:spPr bwMode="auto">
          <a:xfrm flipH="1">
            <a:off x="4651375" y="6112549"/>
            <a:ext cx="1020763" cy="17462"/>
          </a:xfrm>
          <a:prstGeom prst="straightConnector1">
            <a:avLst/>
          </a:prstGeom>
          <a:noFill/>
          <a:ln w="25400">
            <a:solidFill>
              <a:srgbClr val="0066FF"/>
            </a:solidFill>
            <a:round/>
            <a:headEnd type="triangle" w="med" len="med"/>
            <a:tailEnd/>
          </a:ln>
        </p:spPr>
      </p:cxnSp>
      <p:sp>
        <p:nvSpPr>
          <p:cNvPr id="487501" name="Text Box 77"/>
          <p:cNvSpPr txBox="1">
            <a:spLocks noChangeArrowheads="1"/>
          </p:cNvSpPr>
          <p:nvPr/>
        </p:nvSpPr>
        <p:spPr bwMode="auto">
          <a:xfrm>
            <a:off x="998538" y="4628236"/>
            <a:ext cx="1169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9900FF"/>
                </a:solidFill>
                <a:latin typeface="Arial" pitchFamily="34" charset="0"/>
                <a:ea typeface="宋体" pitchFamily="2" charset="-122"/>
              </a:rPr>
              <a:t>无向图</a:t>
            </a:r>
          </a:p>
        </p:txBody>
      </p:sp>
      <p:sp>
        <p:nvSpPr>
          <p:cNvPr id="487502" name="Text Box 78"/>
          <p:cNvSpPr txBox="1">
            <a:spLocks noChangeArrowheads="1"/>
          </p:cNvSpPr>
          <p:nvPr/>
        </p:nvSpPr>
        <p:spPr bwMode="auto">
          <a:xfrm>
            <a:off x="3475038" y="4628236"/>
            <a:ext cx="1169987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9900FF"/>
                </a:solidFill>
                <a:latin typeface="Arial" pitchFamily="34" charset="0"/>
                <a:ea typeface="宋体" pitchFamily="2" charset="-122"/>
              </a:rPr>
              <a:t>有向图</a:t>
            </a:r>
          </a:p>
        </p:txBody>
      </p:sp>
      <p:sp>
        <p:nvSpPr>
          <p:cNvPr id="487503" name="Text Box 79"/>
          <p:cNvSpPr txBox="1">
            <a:spLocks noChangeArrowheads="1"/>
          </p:cNvSpPr>
          <p:nvPr/>
        </p:nvSpPr>
        <p:spPr bwMode="auto">
          <a:xfrm>
            <a:off x="6264275" y="4628236"/>
            <a:ext cx="1169988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>
                <a:solidFill>
                  <a:srgbClr val="9900FF"/>
                </a:solidFill>
                <a:latin typeface="Arial" pitchFamily="34" charset="0"/>
                <a:ea typeface="宋体" pitchFamily="2" charset="-122"/>
              </a:rPr>
              <a:t>混合图</a:t>
            </a:r>
          </a:p>
        </p:txBody>
      </p:sp>
      <p:sp>
        <p:nvSpPr>
          <p:cNvPr id="46" name="灯片编号占位符 45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88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44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13612649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874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4874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87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8742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4874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875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3" dur="500"/>
                                        <p:tgtEl>
                                          <p:spTgt spid="48742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6" dur="500"/>
                                        <p:tgtEl>
                                          <p:spTgt spid="48742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7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41" dur="500"/>
                                        <p:tgtEl>
                                          <p:spTgt spid="487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7501" grpId="0"/>
      <p:bldP spid="487502" grpId="0"/>
      <p:bldP spid="487503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4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92163" y="1763713"/>
            <a:ext cx="7847012" cy="464820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设无向图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V,E),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称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端点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关联</a:t>
            </a:r>
            <a:endParaRPr lang="zh-CN" altLang="en-US" sz="2400" dirty="0" smtClean="0">
              <a:solidFill>
                <a:srgbClr val="FF33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环：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为环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孤立点：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无任何边关联的顶点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关联次数：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若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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关联次数为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关联次数为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 algn="just" eaLnBrk="1" hangingPunct="1">
              <a:lnSpc>
                <a:spcPct val="125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不是边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的端点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则称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与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关联次数为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0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2400" i="1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8723" name="Rectangle 4"/>
          <p:cNvSpPr>
            <a:spLocks noChangeArrowheads="1"/>
          </p:cNvSpPr>
          <p:nvPr/>
        </p:nvSpPr>
        <p:spPr bwMode="auto">
          <a:xfrm>
            <a:off x="566738" y="1268413"/>
            <a:ext cx="369093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顶点与边的关联</a:t>
            </a: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89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6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  <p:grpSp>
        <p:nvGrpSpPr>
          <p:cNvPr id="8" name="Group 22"/>
          <p:cNvGrpSpPr>
            <a:grpSpLocks/>
          </p:cNvGrpSpPr>
          <p:nvPr/>
        </p:nvGrpSpPr>
        <p:grpSpPr bwMode="auto">
          <a:xfrm>
            <a:off x="6745288" y="2374673"/>
            <a:ext cx="2398712" cy="2432050"/>
            <a:chOff x="3580" y="2205"/>
            <a:chExt cx="1296" cy="1319"/>
          </a:xfrm>
        </p:grpSpPr>
        <p:pic>
          <p:nvPicPr>
            <p:cNvPr id="9" name="Picture 23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0" name="Text Box 24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1" name="Text Box 25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2" name="Text Box 26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3" name="Text Box 27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4" name="Text Box 28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" name="Text Box 29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6" name="Text Box 30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7" name="Text Box 31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8" name="Text Box 32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9" name="Text Box 33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20" name="Text Box 34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21" name="Text Box 35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5743768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904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904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904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9049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500"/>
                                        <p:tgtEl>
                                          <p:spTgt spid="49049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9049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0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49049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9" name="Rectangle 4"/>
          <p:cNvSpPr>
            <a:spLocks noChangeArrowheads="1"/>
          </p:cNvSpPr>
          <p:nvPr/>
        </p:nvSpPr>
        <p:spPr bwMode="auto">
          <a:xfrm>
            <a:off x="206515" y="1223755"/>
            <a:ext cx="8937485" cy="483209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lvl="1"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en-US" altLang="zh-CN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第一周       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概述、图的基本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概念和在计算机中的应用、图的性质</a:t>
            </a:r>
            <a:r>
              <a:rPr kumimoji="0" lang="en-US" altLang="zh-CN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1</a:t>
            </a:r>
            <a:endParaRPr kumimoji="0" lang="en-US" altLang="zh-CN" sz="2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第二周       图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的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性质</a:t>
            </a:r>
            <a:r>
              <a:rPr kumimoji="0" lang="en-US" altLang="zh-CN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2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、图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的代数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表示</a:t>
            </a:r>
            <a:endParaRPr kumimoji="0" lang="zh-CN" altLang="en-US" sz="2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714375" lvl="1" indent="-257175" defTabSz="1346200"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第三周       道（回）路的基本概念、连通性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、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判别方法</a:t>
            </a:r>
            <a:endParaRPr kumimoji="0" lang="en-US" altLang="zh-CN" sz="2200" dirty="0" smtClean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marL="714375" lvl="1" indent="-257175" defTabSz="1346200"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第四周       图的遍历、欧拉回路的判定、哈密顿回路基本概念</a:t>
            </a:r>
            <a:endParaRPr kumimoji="0" lang="zh-CN" altLang="en-US" sz="2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第五周       哈密顿回路的判定与应用、</a:t>
            </a:r>
            <a:endParaRPr kumimoji="0" lang="en-US" altLang="zh-CN" sz="2200" dirty="0" smtClean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buClr>
                <a:schemeClr val="accent2"/>
              </a:buClr>
              <a:buSzPct val="70000"/>
            </a:pPr>
            <a:r>
              <a:rPr kumimoji="0" lang="en-US" altLang="zh-CN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en-US" altLang="zh-CN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                  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道路与回路基本算法：旅行商问题精确解法</a:t>
            </a:r>
            <a:endParaRPr kumimoji="0" lang="zh-CN" altLang="en-US" sz="2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第六周       道路与回路基本算法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：旅行商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问题</a:t>
            </a: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近似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解法、最短路径</a:t>
            </a:r>
            <a:endParaRPr kumimoji="0" lang="zh-CN" altLang="en-US" sz="2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第七周       道路与回路基本算法：关键路径与中国邮路问题</a:t>
            </a:r>
            <a:endParaRPr kumimoji="0" lang="zh-CN" altLang="en-US" sz="2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第八周       支撑树的生成、关联、回路、割集矩阵</a:t>
            </a:r>
            <a:endParaRPr kumimoji="0" lang="zh-CN" altLang="en-US" sz="2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第九周       支撑树的计数、最短树</a:t>
            </a:r>
            <a:endParaRPr kumimoji="0" lang="zh-CN" altLang="en-US" sz="2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第十周       平面图的基本概念、极大平面图、对偶图</a:t>
            </a:r>
            <a:endParaRPr kumimoji="0" lang="zh-CN" altLang="en-US" sz="2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buClr>
                <a:schemeClr val="accent2"/>
              </a:buClr>
              <a:buSzPct val="70000"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                   图的着色：点、边、面</a:t>
            </a:r>
            <a:endParaRPr kumimoji="0" lang="zh-CN" altLang="en-US" sz="2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buClr>
                <a:schemeClr val="accent2"/>
              </a:buClr>
              <a:buSzPct val="70000"/>
              <a:buFont typeface="Wingdings" pitchFamily="2" charset="2"/>
              <a:buChar char="n"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第十一周   图的匹配：最大匹配、完全匹配、最佳匹配</a:t>
            </a:r>
            <a:endParaRPr kumimoji="0" lang="zh-CN" altLang="en-US" sz="54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  <a:p>
            <a:pPr lvl="1">
              <a:buClr>
                <a:schemeClr val="accent2"/>
              </a:buClr>
              <a:buSzPct val="70000"/>
            </a:pPr>
            <a:r>
              <a:rPr kumimoji="0" lang="zh-CN" altLang="en-US" sz="2200" dirty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                    网络流图的基本概念、</a:t>
            </a:r>
            <a:r>
              <a:rPr kumimoji="0" lang="en-US" altLang="zh-CN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 </a:t>
            </a:r>
            <a:r>
              <a:rPr kumimoji="0" lang="zh-CN" altLang="en-US" sz="2200" dirty="0" smtClean="0">
                <a:solidFill>
                  <a:schemeClr val="bg2">
                    <a:lumMod val="10000"/>
                  </a:schemeClr>
                </a:solidFill>
                <a:latin typeface="Garamond" pitchFamily="18" charset="0"/>
                <a:ea typeface="宋体" pitchFamily="2" charset="-122"/>
              </a:rPr>
              <a:t>网络流算法</a:t>
            </a:r>
            <a:endParaRPr kumimoji="0" lang="zh-CN" altLang="en-US" sz="2200" dirty="0">
              <a:solidFill>
                <a:schemeClr val="bg2">
                  <a:lumMod val="10000"/>
                </a:schemeClr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图论内容</a:t>
            </a:r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5BE44E5F-2E60-4FC0-AC9C-9B4D140E3829}" type="slidenum">
              <a:rPr lang="zh-CN" altLang="en-US" smtClean="0"/>
              <a:pPr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740625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122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09601" y="1763713"/>
            <a:ext cx="6000749" cy="4680630"/>
          </a:xfrm>
        </p:spPr>
        <p:txBody>
          <a:bodyPr>
            <a:normAutofit/>
          </a:bodyPr>
          <a:lstStyle/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无向图：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顶点相邻：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两个顶点间有一条公共边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设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,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则称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相邻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所有和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相邻的结点组成</a:t>
            </a:r>
            <a:r>
              <a:rPr lang="en-US" altLang="zh-CN" sz="2400" i="1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的邻点集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边相邻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,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两条边间有个公共端点    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若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有一个公共端点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则称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相邻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重边：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若一对结点之间有多条边，则称为重边</a:t>
            </a:r>
          </a:p>
          <a:p>
            <a:pPr algn="just" eaLnBrk="1" hangingPunct="1">
              <a:lnSpc>
                <a:spcPct val="122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1800" i="1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59747" name="Rectangle 3"/>
          <p:cNvSpPr>
            <a:spLocks noChangeArrowheads="1"/>
          </p:cNvSpPr>
          <p:nvPr/>
        </p:nvSpPr>
        <p:spPr bwMode="auto">
          <a:xfrm>
            <a:off x="566738" y="1223963"/>
            <a:ext cx="19351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相邻</a:t>
            </a:r>
          </a:p>
        </p:txBody>
      </p:sp>
      <p:grpSp>
        <p:nvGrpSpPr>
          <p:cNvPr id="2" name="Group 22"/>
          <p:cNvGrpSpPr>
            <a:grpSpLocks/>
          </p:cNvGrpSpPr>
          <p:nvPr/>
        </p:nvGrpSpPr>
        <p:grpSpPr bwMode="auto">
          <a:xfrm>
            <a:off x="6745288" y="4188959"/>
            <a:ext cx="2398712" cy="2432050"/>
            <a:chOff x="3580" y="2205"/>
            <a:chExt cx="1296" cy="1319"/>
          </a:xfrm>
        </p:grpSpPr>
        <p:pic>
          <p:nvPicPr>
            <p:cNvPr id="159750" name="Picture 23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59751" name="Text Box 24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9752" name="Text Box 25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9753" name="Text Box 26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9754" name="Text Box 27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59755" name="Text Box 28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9756" name="Text Box 29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59757" name="Text Box 30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59758" name="Text Box 31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59759" name="Text Box 32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59760" name="Text Box 33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59761" name="Text Box 34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59762" name="Text Box 35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  <p:sp>
        <p:nvSpPr>
          <p:cNvPr id="21" name="灯片编号占位符 20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90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0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1892531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1712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1712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7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51712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466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701675" y="1763713"/>
            <a:ext cx="5940425" cy="4140200"/>
          </a:xfrm>
        </p:spPr>
        <p:txBody>
          <a:bodyPr/>
          <a:lstStyle/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有向图：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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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是有向图的一条边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则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始点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终点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邻接到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邻接于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直接前驱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、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始点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j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i="1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直接后继、终点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是有向图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的一个结点，则所有与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相邻的直接后继点集称为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直接后继集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（外邻集），所有与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相邻的直接前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趋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点集称为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直接前趋集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（内邻集）</a:t>
            </a:r>
          </a:p>
          <a:p>
            <a:pPr algn="just" eaLnBrk="1" hangingPunct="1">
              <a:lnSpc>
                <a:spcPct val="110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2400" i="1" baseline="-250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0771" name="Rectangle 3"/>
          <p:cNvSpPr>
            <a:spLocks noChangeArrowheads="1"/>
          </p:cNvSpPr>
          <p:nvPr/>
        </p:nvSpPr>
        <p:spPr bwMode="auto">
          <a:xfrm>
            <a:off x="566738" y="1223963"/>
            <a:ext cx="1935162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相邻</a:t>
            </a:r>
          </a:p>
        </p:txBody>
      </p:sp>
      <p:pic>
        <p:nvPicPr>
          <p:cNvPr id="160773" name="Picture 5" descr="14-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372225" y="1133475"/>
            <a:ext cx="2474913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0774" name="Text Box 6"/>
          <p:cNvSpPr txBox="1">
            <a:spLocks noChangeArrowheads="1"/>
          </p:cNvSpPr>
          <p:nvPr/>
        </p:nvSpPr>
        <p:spPr bwMode="auto">
          <a:xfrm>
            <a:off x="6958013" y="1538288"/>
            <a:ext cx="269875" cy="2746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 dirty="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lang="en-US" altLang="zh-CN" sz="1800" i="1" baseline="-25000" dirty="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1</a:t>
            </a:r>
          </a:p>
        </p:txBody>
      </p:sp>
      <p:sp>
        <p:nvSpPr>
          <p:cNvPr id="160775" name="Text Box 7"/>
          <p:cNvSpPr txBox="1">
            <a:spLocks noChangeArrowheads="1"/>
          </p:cNvSpPr>
          <p:nvPr/>
        </p:nvSpPr>
        <p:spPr bwMode="auto">
          <a:xfrm>
            <a:off x="8532813" y="1538288"/>
            <a:ext cx="269875" cy="274637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lang="en-US" altLang="zh-CN" sz="1800" i="1" baseline="-2500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2</a:t>
            </a:r>
          </a:p>
        </p:txBody>
      </p:sp>
      <p:sp>
        <p:nvSpPr>
          <p:cNvPr id="160776" name="Text Box 8"/>
          <p:cNvSpPr txBox="1">
            <a:spLocks noChangeArrowheads="1"/>
          </p:cNvSpPr>
          <p:nvPr/>
        </p:nvSpPr>
        <p:spPr bwMode="auto">
          <a:xfrm>
            <a:off x="8577263" y="3159125"/>
            <a:ext cx="269875" cy="2746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 dirty="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lang="en-US" altLang="zh-CN" sz="1800" i="1" baseline="-25000" dirty="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3</a:t>
            </a:r>
          </a:p>
        </p:txBody>
      </p:sp>
      <p:sp>
        <p:nvSpPr>
          <p:cNvPr id="160777" name="Text Box 9"/>
          <p:cNvSpPr txBox="1">
            <a:spLocks noChangeArrowheads="1"/>
          </p:cNvSpPr>
          <p:nvPr/>
        </p:nvSpPr>
        <p:spPr bwMode="auto">
          <a:xfrm>
            <a:off x="6911975" y="3203575"/>
            <a:ext cx="269875" cy="274638"/>
          </a:xfrm>
          <a:prstGeom prst="rect">
            <a:avLst/>
          </a:prstGeom>
          <a:solidFill>
            <a:schemeClr val="tx1"/>
          </a:solidFill>
          <a:ln w="9525">
            <a:noFill/>
            <a:miter lim="800000"/>
            <a:headEnd/>
            <a:tailEnd/>
          </a:ln>
        </p:spPr>
        <p:txBody>
          <a:bodyPr lIns="0" tIns="0" rIns="0" bIns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1800" i="1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v</a:t>
            </a:r>
            <a:r>
              <a:rPr lang="en-US" altLang="zh-CN" sz="1800" i="1" baseline="-25000">
                <a:solidFill>
                  <a:srgbClr val="E8DED8"/>
                </a:solidFill>
                <a:latin typeface="Arial" pitchFamily="34" charset="0"/>
                <a:ea typeface="宋体" pitchFamily="2" charset="-122"/>
              </a:rPr>
              <a:t>4</a:t>
            </a:r>
          </a:p>
        </p:txBody>
      </p:sp>
      <p:sp>
        <p:nvSpPr>
          <p:cNvPr id="12" name="灯片编号占位符 11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91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37577596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246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794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927100" y="1854200"/>
            <a:ext cx="8081963" cy="4648200"/>
          </a:xfrm>
        </p:spPr>
        <p:txBody>
          <a:bodyPr/>
          <a:lstStyle/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9900FF"/>
                </a:solidFill>
              </a:rPr>
              <a:t>简单图：  </a:t>
            </a:r>
            <a:r>
              <a:rPr lang="zh-CN" altLang="en-US" sz="2400" dirty="0" smtClean="0"/>
              <a:t>无重边、无自环的无向图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9900FF"/>
                </a:solidFill>
              </a:rPr>
              <a:t>多重图：  </a:t>
            </a:r>
            <a:r>
              <a:rPr lang="zh-CN" altLang="en-US" sz="2400" dirty="0" smtClean="0"/>
              <a:t>含有重边但无自环的无向图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9900FF"/>
                </a:solidFill>
              </a:rPr>
              <a:t>伪图：    </a:t>
            </a:r>
            <a:r>
              <a:rPr lang="zh-CN" altLang="en-US" sz="2400" dirty="0" smtClean="0"/>
              <a:t>含有重边和自环的无向图</a:t>
            </a:r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2400" b="0" dirty="0" smtClean="0"/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zh-CN" altLang="en-US" sz="3500" b="0" dirty="0" smtClean="0"/>
          </a:p>
          <a:p>
            <a:pPr algn="just" eaLnBrk="1" hangingPunct="1">
              <a:lnSpc>
                <a:spcPct val="125000"/>
              </a:lnSpc>
              <a:spcBef>
                <a:spcPct val="0"/>
              </a:spcBef>
              <a:buFont typeface="Wingdings" pitchFamily="2" charset="2"/>
              <a:buNone/>
            </a:pPr>
            <a:endParaRPr lang="en-US" altLang="zh-CN" sz="3500" b="0" i="1" baseline="-25000" dirty="0" smtClean="0"/>
          </a:p>
        </p:txBody>
      </p:sp>
      <p:sp>
        <p:nvSpPr>
          <p:cNvPr id="161795" name="Rectangle 3"/>
          <p:cNvSpPr>
            <a:spLocks noChangeArrowheads="1"/>
          </p:cNvSpPr>
          <p:nvPr/>
        </p:nvSpPr>
        <p:spPr bwMode="auto">
          <a:xfrm>
            <a:off x="566738" y="1223963"/>
            <a:ext cx="3735387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无向图的类型</a:t>
            </a: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530225" y="3573463"/>
            <a:ext cx="2305050" cy="1984375"/>
            <a:chOff x="158" y="2568"/>
            <a:chExt cx="1865" cy="1536"/>
          </a:xfrm>
        </p:grpSpPr>
        <p:sp>
          <p:nvSpPr>
            <p:cNvPr id="161851" name="AutoShape 6"/>
            <p:cNvSpPr>
              <a:spLocks noChangeArrowheads="1"/>
            </p:cNvSpPr>
            <p:nvPr/>
          </p:nvSpPr>
          <p:spPr bwMode="auto">
            <a:xfrm>
              <a:off x="431" y="365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52" name="AutoShape 7"/>
            <p:cNvSpPr>
              <a:spLocks noChangeArrowheads="1"/>
            </p:cNvSpPr>
            <p:nvPr/>
          </p:nvSpPr>
          <p:spPr bwMode="auto">
            <a:xfrm>
              <a:off x="431" y="3657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53" name="AutoShape 8"/>
            <p:cNvSpPr>
              <a:spLocks noChangeArrowheads="1"/>
            </p:cNvSpPr>
            <p:nvPr/>
          </p:nvSpPr>
          <p:spPr bwMode="auto">
            <a:xfrm>
              <a:off x="1202" y="3748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61854" name="AutoShape 9"/>
            <p:cNvCxnSpPr>
              <a:cxnSpLocks noChangeShapeType="1"/>
              <a:stCxn id="161851" idx="7"/>
            </p:cNvCxnSpPr>
            <p:nvPr/>
          </p:nvCxnSpPr>
          <p:spPr bwMode="auto">
            <a:xfrm rot="-5400000">
              <a:off x="321" y="2970"/>
              <a:ext cx="893" cy="509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cxnSp>
          <p:nvCxnSpPr>
            <p:cNvPr id="161855" name="AutoShape 10"/>
            <p:cNvCxnSpPr>
              <a:cxnSpLocks noChangeShapeType="1"/>
              <a:stCxn id="161852" idx="6"/>
              <a:endCxn id="161853" idx="2"/>
            </p:cNvCxnSpPr>
            <p:nvPr/>
          </p:nvCxnSpPr>
          <p:spPr bwMode="auto">
            <a:xfrm>
              <a:off x="527" y="3705"/>
              <a:ext cx="675" cy="91"/>
            </a:xfrm>
            <a:prstGeom prst="straightConnector1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522251" name="Text Box 11"/>
            <p:cNvSpPr txBox="1">
              <a:spLocks noChangeArrowheads="1"/>
            </p:cNvSpPr>
            <p:nvPr/>
          </p:nvSpPr>
          <p:spPr bwMode="auto">
            <a:xfrm>
              <a:off x="158" y="3566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a</a:t>
              </a:r>
            </a:p>
          </p:txBody>
        </p:sp>
        <p:cxnSp>
          <p:nvCxnSpPr>
            <p:cNvPr id="161857" name="AutoShape 12"/>
            <p:cNvCxnSpPr>
              <a:cxnSpLocks noChangeShapeType="1"/>
              <a:stCxn id="161858" idx="6"/>
              <a:endCxn id="161853" idx="7"/>
            </p:cNvCxnSpPr>
            <p:nvPr/>
          </p:nvCxnSpPr>
          <p:spPr bwMode="auto">
            <a:xfrm>
              <a:off x="1026" y="2798"/>
              <a:ext cx="258" cy="964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161858" name="AutoShape 13"/>
            <p:cNvSpPr>
              <a:spLocks noChangeArrowheads="1"/>
            </p:cNvSpPr>
            <p:nvPr/>
          </p:nvSpPr>
          <p:spPr bwMode="auto">
            <a:xfrm>
              <a:off x="930" y="2750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59" name="Line 14"/>
            <p:cNvSpPr>
              <a:spLocks noChangeShapeType="1"/>
            </p:cNvSpPr>
            <p:nvPr/>
          </p:nvSpPr>
          <p:spPr bwMode="auto">
            <a:xfrm flipV="1">
              <a:off x="1247" y="3385"/>
              <a:ext cx="726" cy="408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60" name="AutoShape 15"/>
            <p:cNvSpPr>
              <a:spLocks noChangeArrowheads="1"/>
            </p:cNvSpPr>
            <p:nvPr/>
          </p:nvSpPr>
          <p:spPr bwMode="auto">
            <a:xfrm>
              <a:off x="1927" y="3339"/>
              <a:ext cx="96" cy="96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56" name="Text Box 16"/>
            <p:cNvSpPr txBox="1">
              <a:spLocks noChangeArrowheads="1"/>
            </p:cNvSpPr>
            <p:nvPr/>
          </p:nvSpPr>
          <p:spPr bwMode="auto">
            <a:xfrm>
              <a:off x="1020" y="2568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b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57" name="Text Box 17"/>
            <p:cNvSpPr txBox="1">
              <a:spLocks noChangeArrowheads="1"/>
            </p:cNvSpPr>
            <p:nvPr/>
          </p:nvSpPr>
          <p:spPr bwMode="auto">
            <a:xfrm>
              <a:off x="1746" y="3114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c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58" name="Text Box 18"/>
            <p:cNvSpPr txBox="1">
              <a:spLocks noChangeArrowheads="1"/>
            </p:cNvSpPr>
            <p:nvPr/>
          </p:nvSpPr>
          <p:spPr bwMode="auto">
            <a:xfrm>
              <a:off x="1338" y="3702"/>
              <a:ext cx="240" cy="402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d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</p:grpSp>
      <p:grpSp>
        <p:nvGrpSpPr>
          <p:cNvPr id="3" name="Group 19"/>
          <p:cNvGrpSpPr>
            <a:grpSpLocks/>
          </p:cNvGrpSpPr>
          <p:nvPr/>
        </p:nvGrpSpPr>
        <p:grpSpPr bwMode="auto">
          <a:xfrm>
            <a:off x="3267075" y="3429000"/>
            <a:ext cx="2305050" cy="1984375"/>
            <a:chOff x="2336" y="2659"/>
            <a:chExt cx="1452" cy="1250"/>
          </a:xfrm>
        </p:grpSpPr>
        <p:sp>
          <p:nvSpPr>
            <p:cNvPr id="161836" name="AutoShape 20"/>
            <p:cNvSpPr>
              <a:spLocks noChangeArrowheads="1"/>
            </p:cNvSpPr>
            <p:nvPr/>
          </p:nvSpPr>
          <p:spPr bwMode="auto">
            <a:xfrm>
              <a:off x="2549" y="3545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37" name="AutoShape 21"/>
            <p:cNvSpPr>
              <a:spLocks noChangeArrowheads="1"/>
            </p:cNvSpPr>
            <p:nvPr/>
          </p:nvSpPr>
          <p:spPr bwMode="auto">
            <a:xfrm>
              <a:off x="2549" y="3545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38" name="AutoShape 22"/>
            <p:cNvSpPr>
              <a:spLocks noChangeArrowheads="1"/>
            </p:cNvSpPr>
            <p:nvPr/>
          </p:nvSpPr>
          <p:spPr bwMode="auto">
            <a:xfrm>
              <a:off x="3149" y="3619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61839" name="AutoShape 23"/>
            <p:cNvCxnSpPr>
              <a:cxnSpLocks noChangeShapeType="1"/>
              <a:stCxn id="161836" idx="7"/>
            </p:cNvCxnSpPr>
            <p:nvPr/>
          </p:nvCxnSpPr>
          <p:spPr bwMode="auto">
            <a:xfrm rot="-5400000">
              <a:off x="2447" y="2994"/>
              <a:ext cx="727" cy="397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cxnSp>
          <p:nvCxnSpPr>
            <p:cNvPr id="161840" name="AutoShape 24"/>
            <p:cNvCxnSpPr>
              <a:cxnSpLocks noChangeShapeType="1"/>
              <a:stCxn id="161837" idx="6"/>
              <a:endCxn id="161838" idx="2"/>
            </p:cNvCxnSpPr>
            <p:nvPr/>
          </p:nvCxnSpPr>
          <p:spPr bwMode="auto">
            <a:xfrm>
              <a:off x="2623" y="3584"/>
              <a:ext cx="526" cy="74"/>
            </a:xfrm>
            <a:prstGeom prst="straightConnector1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522265" name="Text Box 25"/>
            <p:cNvSpPr txBox="1">
              <a:spLocks noChangeArrowheads="1"/>
            </p:cNvSpPr>
            <p:nvPr/>
          </p:nvSpPr>
          <p:spPr bwMode="auto">
            <a:xfrm>
              <a:off x="2336" y="3471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a</a:t>
              </a:r>
            </a:p>
          </p:txBody>
        </p:sp>
        <p:cxnSp>
          <p:nvCxnSpPr>
            <p:cNvPr id="161842" name="AutoShape 26"/>
            <p:cNvCxnSpPr>
              <a:cxnSpLocks noChangeShapeType="1"/>
              <a:stCxn id="161843" idx="6"/>
              <a:endCxn id="161838" idx="7"/>
            </p:cNvCxnSpPr>
            <p:nvPr/>
          </p:nvCxnSpPr>
          <p:spPr bwMode="auto">
            <a:xfrm>
              <a:off x="3012" y="2846"/>
              <a:ext cx="201" cy="785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161843" name="AutoShape 27"/>
            <p:cNvSpPr>
              <a:spLocks noChangeArrowheads="1"/>
            </p:cNvSpPr>
            <p:nvPr/>
          </p:nvSpPr>
          <p:spPr bwMode="auto">
            <a:xfrm>
              <a:off x="2937" y="2807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44" name="Line 28"/>
            <p:cNvSpPr>
              <a:spLocks noChangeShapeType="1"/>
            </p:cNvSpPr>
            <p:nvPr/>
          </p:nvSpPr>
          <p:spPr bwMode="auto">
            <a:xfrm flipV="1">
              <a:off x="3184" y="3324"/>
              <a:ext cx="565" cy="332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45" name="AutoShape 29"/>
            <p:cNvSpPr>
              <a:spLocks noChangeArrowheads="1"/>
            </p:cNvSpPr>
            <p:nvPr/>
          </p:nvSpPr>
          <p:spPr bwMode="auto">
            <a:xfrm>
              <a:off x="3713" y="3286"/>
              <a:ext cx="75" cy="79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70" name="Text Box 30"/>
            <p:cNvSpPr txBox="1">
              <a:spLocks noChangeArrowheads="1"/>
            </p:cNvSpPr>
            <p:nvPr/>
          </p:nvSpPr>
          <p:spPr bwMode="auto">
            <a:xfrm>
              <a:off x="3007" y="2659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b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71" name="Text Box 31"/>
            <p:cNvSpPr txBox="1">
              <a:spLocks noChangeArrowheads="1"/>
            </p:cNvSpPr>
            <p:nvPr/>
          </p:nvSpPr>
          <p:spPr bwMode="auto">
            <a:xfrm>
              <a:off x="3572" y="3103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c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272" name="Text Box 32"/>
            <p:cNvSpPr txBox="1">
              <a:spLocks noChangeArrowheads="1"/>
            </p:cNvSpPr>
            <p:nvPr/>
          </p:nvSpPr>
          <p:spPr bwMode="auto">
            <a:xfrm>
              <a:off x="3255" y="3582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d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61849" name="AutoShape 33"/>
            <p:cNvCxnSpPr>
              <a:cxnSpLocks noChangeShapeType="1"/>
              <a:stCxn id="161837" idx="6"/>
              <a:endCxn id="161843" idx="4"/>
            </p:cNvCxnSpPr>
            <p:nvPr/>
          </p:nvCxnSpPr>
          <p:spPr bwMode="auto">
            <a:xfrm flipV="1">
              <a:off x="2623" y="2885"/>
              <a:ext cx="352" cy="699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cxnSp>
          <p:nvCxnSpPr>
            <p:cNvPr id="161850" name="AutoShape 34"/>
            <p:cNvCxnSpPr>
              <a:cxnSpLocks noChangeShapeType="1"/>
              <a:stCxn id="161844" idx="0"/>
            </p:cNvCxnSpPr>
            <p:nvPr/>
          </p:nvCxnSpPr>
          <p:spPr bwMode="auto">
            <a:xfrm rot="5400000" flipH="1" flipV="1">
              <a:off x="3293" y="3230"/>
              <a:ext cx="329" cy="547"/>
            </a:xfrm>
            <a:prstGeom prst="curvedConnector4">
              <a:avLst>
                <a:gd name="adj1" fmla="val -1523"/>
                <a:gd name="adj2" fmla="val 117546"/>
              </a:avLst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</p:grpSp>
      <p:grpSp>
        <p:nvGrpSpPr>
          <p:cNvPr id="4" name="Group 35"/>
          <p:cNvGrpSpPr>
            <a:grpSpLocks/>
          </p:cNvGrpSpPr>
          <p:nvPr/>
        </p:nvGrpSpPr>
        <p:grpSpPr bwMode="auto">
          <a:xfrm>
            <a:off x="6075363" y="3286125"/>
            <a:ext cx="2447925" cy="2127250"/>
            <a:chOff x="4014" y="2478"/>
            <a:chExt cx="1542" cy="1340"/>
          </a:xfrm>
        </p:grpSpPr>
        <p:grpSp>
          <p:nvGrpSpPr>
            <p:cNvPr id="5" name="Group 36"/>
            <p:cNvGrpSpPr>
              <a:grpSpLocks/>
            </p:cNvGrpSpPr>
            <p:nvPr/>
          </p:nvGrpSpPr>
          <p:grpSpPr bwMode="auto">
            <a:xfrm>
              <a:off x="4014" y="2568"/>
              <a:ext cx="1452" cy="1250"/>
              <a:chOff x="2336" y="2659"/>
              <a:chExt cx="1452" cy="1250"/>
            </a:xfrm>
          </p:grpSpPr>
          <p:sp>
            <p:nvSpPr>
              <p:cNvPr id="161821" name="AutoShape 37"/>
              <p:cNvSpPr>
                <a:spLocks noChangeArrowheads="1"/>
              </p:cNvSpPr>
              <p:nvPr/>
            </p:nvSpPr>
            <p:spPr bwMode="auto">
              <a:xfrm>
                <a:off x="2549" y="3545"/>
                <a:ext cx="74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61822" name="AutoShape 38"/>
              <p:cNvSpPr>
                <a:spLocks noChangeArrowheads="1"/>
              </p:cNvSpPr>
              <p:nvPr/>
            </p:nvSpPr>
            <p:spPr bwMode="auto">
              <a:xfrm>
                <a:off x="2549" y="3545"/>
                <a:ext cx="74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61823" name="AutoShape 39"/>
              <p:cNvSpPr>
                <a:spLocks noChangeArrowheads="1"/>
              </p:cNvSpPr>
              <p:nvPr/>
            </p:nvSpPr>
            <p:spPr bwMode="auto">
              <a:xfrm>
                <a:off x="3149" y="3619"/>
                <a:ext cx="75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161824" name="AutoShape 40"/>
              <p:cNvCxnSpPr>
                <a:cxnSpLocks noChangeShapeType="1"/>
                <a:stCxn id="161821" idx="7"/>
              </p:cNvCxnSpPr>
              <p:nvPr/>
            </p:nvCxnSpPr>
            <p:spPr bwMode="auto">
              <a:xfrm rot="-5400000">
                <a:off x="2447" y="2994"/>
                <a:ext cx="727" cy="397"/>
              </a:xfrm>
              <a:prstGeom prst="curvedConnector2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61825" name="AutoShape 41"/>
              <p:cNvCxnSpPr>
                <a:cxnSpLocks noChangeShapeType="1"/>
                <a:stCxn id="161822" idx="6"/>
                <a:endCxn id="161823" idx="2"/>
              </p:cNvCxnSpPr>
              <p:nvPr/>
            </p:nvCxnSpPr>
            <p:spPr bwMode="auto">
              <a:xfrm>
                <a:off x="2623" y="3584"/>
                <a:ext cx="526" cy="74"/>
              </a:xfrm>
              <a:prstGeom prst="straightConnector1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sp>
            <p:nvSpPr>
              <p:cNvPr id="522282" name="Text Box 42"/>
              <p:cNvSpPr txBox="1">
                <a:spLocks noChangeArrowheads="1"/>
              </p:cNvSpPr>
              <p:nvPr/>
            </p:nvSpPr>
            <p:spPr bwMode="auto">
              <a:xfrm>
                <a:off x="2336" y="3471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a</a:t>
                </a:r>
              </a:p>
            </p:txBody>
          </p:sp>
          <p:cxnSp>
            <p:nvCxnSpPr>
              <p:cNvPr id="161827" name="AutoShape 43"/>
              <p:cNvCxnSpPr>
                <a:cxnSpLocks noChangeShapeType="1"/>
                <a:stCxn id="161828" idx="6"/>
                <a:endCxn id="161823" idx="7"/>
              </p:cNvCxnSpPr>
              <p:nvPr/>
            </p:nvCxnSpPr>
            <p:spPr bwMode="auto">
              <a:xfrm>
                <a:off x="3012" y="2846"/>
                <a:ext cx="201" cy="785"/>
              </a:xfrm>
              <a:prstGeom prst="curvedConnector2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sp>
            <p:nvSpPr>
              <p:cNvPr id="161828" name="AutoShape 44"/>
              <p:cNvSpPr>
                <a:spLocks noChangeArrowheads="1"/>
              </p:cNvSpPr>
              <p:nvPr/>
            </p:nvSpPr>
            <p:spPr bwMode="auto">
              <a:xfrm>
                <a:off x="2937" y="2807"/>
                <a:ext cx="75" cy="78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61829" name="Line 45"/>
              <p:cNvSpPr>
                <a:spLocks noChangeShapeType="1"/>
              </p:cNvSpPr>
              <p:nvPr/>
            </p:nvSpPr>
            <p:spPr bwMode="auto">
              <a:xfrm flipV="1">
                <a:off x="3184" y="3324"/>
                <a:ext cx="565" cy="332"/>
              </a:xfrm>
              <a:prstGeom prst="line">
                <a:avLst/>
              </a:prstGeom>
              <a:noFill/>
              <a:ln w="38100">
                <a:solidFill>
                  <a:srgbClr val="66FF33"/>
                </a:solidFill>
                <a:round/>
                <a:headEnd/>
                <a:tailEnd/>
              </a:ln>
            </p:spPr>
            <p:txBody>
              <a:bodyPr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161830" name="AutoShape 46"/>
              <p:cNvSpPr>
                <a:spLocks noChangeArrowheads="1"/>
              </p:cNvSpPr>
              <p:nvPr/>
            </p:nvSpPr>
            <p:spPr bwMode="auto">
              <a:xfrm>
                <a:off x="3713" y="3286"/>
                <a:ext cx="75" cy="79"/>
              </a:xfrm>
              <a:prstGeom prst="flowChartConnector">
                <a:avLst/>
              </a:prstGeom>
              <a:solidFill>
                <a:srgbClr val="FF3300"/>
              </a:solidFill>
              <a:ln w="9525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wrap="none" anchor="ctr"/>
              <a:lstStyle/>
              <a:p>
                <a:endParaRPr lang="zh-CN" altLang="en-US">
                  <a:solidFill>
                    <a:srgbClr val="4D5B6B"/>
                  </a:solidFill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522287" name="Text Box 47"/>
              <p:cNvSpPr txBox="1">
                <a:spLocks noChangeArrowheads="1"/>
              </p:cNvSpPr>
              <p:nvPr/>
            </p:nvSpPr>
            <p:spPr bwMode="auto">
              <a:xfrm>
                <a:off x="3007" y="2659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altLang="zh-CN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b</a:t>
                </a:r>
                <a:endPara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522288" name="Text Box 48"/>
              <p:cNvSpPr txBox="1">
                <a:spLocks noChangeArrowheads="1"/>
              </p:cNvSpPr>
              <p:nvPr/>
            </p:nvSpPr>
            <p:spPr bwMode="auto">
              <a:xfrm>
                <a:off x="3572" y="3103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altLang="zh-CN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c</a:t>
                </a:r>
                <a:endPara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endParaRPr>
              </a:p>
            </p:txBody>
          </p:sp>
          <p:sp>
            <p:nvSpPr>
              <p:cNvPr id="522289" name="Text Box 49"/>
              <p:cNvSpPr txBox="1">
                <a:spLocks noChangeArrowheads="1"/>
              </p:cNvSpPr>
              <p:nvPr/>
            </p:nvSpPr>
            <p:spPr bwMode="auto">
              <a:xfrm>
                <a:off x="3255" y="3582"/>
                <a:ext cx="187" cy="327"/>
              </a:xfrm>
              <a:prstGeom prst="rect">
                <a:avLst/>
              </a:prstGeom>
              <a:noFill/>
              <a:ln w="25400">
                <a:noFill/>
                <a:miter lim="800000"/>
                <a:headEnd/>
                <a:tailEnd/>
              </a:ln>
              <a:effectLst/>
            </p:spPr>
            <p:txBody>
              <a:bodyPr>
                <a:spAutoFit/>
              </a:bodyPr>
              <a:lstStyle/>
              <a:p>
                <a:pPr>
                  <a:spcBef>
                    <a:spcPct val="50000"/>
                  </a:spcBef>
                  <a:defRPr/>
                </a:pPr>
                <a:r>
                  <a:rPr kumimoji="0" lang="en-US" altLang="zh-CN" sz="2800" b="0" i="1">
                    <a:solidFill>
                      <a:srgbClr val="000000"/>
                    </a:solidFill>
                    <a:effectLst>
                      <a:outerShdw blurRad="38100" dist="38100" dir="2700000" algn="tl">
                        <a:srgbClr val="C0C0C0"/>
                      </a:outerShdw>
                    </a:effectLst>
                    <a:latin typeface="Arial" pitchFamily="34" charset="0"/>
                    <a:ea typeface="宋体" pitchFamily="2" charset="-122"/>
                  </a:rPr>
                  <a:t>d</a:t>
                </a:r>
                <a:endPara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endParaRPr>
              </a:p>
            </p:txBody>
          </p:sp>
          <p:cxnSp>
            <p:nvCxnSpPr>
              <p:cNvPr id="161834" name="AutoShape 50"/>
              <p:cNvCxnSpPr>
                <a:cxnSpLocks noChangeShapeType="1"/>
                <a:stCxn id="161822" idx="6"/>
                <a:endCxn id="161828" idx="4"/>
              </p:cNvCxnSpPr>
              <p:nvPr/>
            </p:nvCxnSpPr>
            <p:spPr bwMode="auto">
              <a:xfrm flipV="1">
                <a:off x="2623" y="2885"/>
                <a:ext cx="352" cy="699"/>
              </a:xfrm>
              <a:prstGeom prst="curvedConnector2">
                <a:avLst/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  <p:cxnSp>
            <p:nvCxnSpPr>
              <p:cNvPr id="161835" name="AutoShape 51"/>
              <p:cNvCxnSpPr>
                <a:cxnSpLocks noChangeShapeType="1"/>
                <a:stCxn id="161829" idx="0"/>
              </p:cNvCxnSpPr>
              <p:nvPr/>
            </p:nvCxnSpPr>
            <p:spPr bwMode="auto">
              <a:xfrm rot="5400000" flipH="1" flipV="1">
                <a:off x="3293" y="3230"/>
                <a:ext cx="329" cy="547"/>
              </a:xfrm>
              <a:prstGeom prst="curvedConnector4">
                <a:avLst>
                  <a:gd name="adj1" fmla="val -1523"/>
                  <a:gd name="adj2" fmla="val 117546"/>
                </a:avLst>
              </a:prstGeom>
              <a:noFill/>
              <a:ln w="25400">
                <a:solidFill>
                  <a:srgbClr val="66FF33"/>
                </a:solidFill>
                <a:round/>
                <a:headEnd/>
                <a:tailEnd/>
              </a:ln>
            </p:spPr>
          </p:cxnSp>
        </p:grpSp>
        <p:sp>
          <p:nvSpPr>
            <p:cNvPr id="161804" name="AutoShape 52"/>
            <p:cNvSpPr>
              <a:spLocks noChangeArrowheads="1"/>
            </p:cNvSpPr>
            <p:nvPr/>
          </p:nvSpPr>
          <p:spPr bwMode="auto">
            <a:xfrm>
              <a:off x="4227" y="3454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05" name="AutoShape 53"/>
            <p:cNvSpPr>
              <a:spLocks noChangeArrowheads="1"/>
            </p:cNvSpPr>
            <p:nvPr/>
          </p:nvSpPr>
          <p:spPr bwMode="auto">
            <a:xfrm>
              <a:off x="4227" y="3454"/>
              <a:ext cx="74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06" name="AutoShape 54"/>
            <p:cNvSpPr>
              <a:spLocks noChangeArrowheads="1"/>
            </p:cNvSpPr>
            <p:nvPr/>
          </p:nvSpPr>
          <p:spPr bwMode="auto">
            <a:xfrm>
              <a:off x="4827" y="3528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61807" name="AutoShape 55"/>
            <p:cNvCxnSpPr>
              <a:cxnSpLocks noChangeShapeType="1"/>
              <a:stCxn id="161804" idx="7"/>
            </p:cNvCxnSpPr>
            <p:nvPr/>
          </p:nvCxnSpPr>
          <p:spPr bwMode="auto">
            <a:xfrm rot="-5400000">
              <a:off x="4125" y="2903"/>
              <a:ext cx="727" cy="397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cxnSp>
          <p:nvCxnSpPr>
            <p:cNvPr id="161808" name="AutoShape 56"/>
            <p:cNvCxnSpPr>
              <a:cxnSpLocks noChangeShapeType="1"/>
              <a:stCxn id="161805" idx="6"/>
              <a:endCxn id="161806" idx="2"/>
            </p:cNvCxnSpPr>
            <p:nvPr/>
          </p:nvCxnSpPr>
          <p:spPr bwMode="auto">
            <a:xfrm>
              <a:off x="4301" y="3493"/>
              <a:ext cx="526" cy="74"/>
            </a:xfrm>
            <a:prstGeom prst="straightConnector1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522297" name="Text Box 57"/>
            <p:cNvSpPr txBox="1">
              <a:spLocks noChangeArrowheads="1"/>
            </p:cNvSpPr>
            <p:nvPr/>
          </p:nvSpPr>
          <p:spPr bwMode="auto">
            <a:xfrm>
              <a:off x="4014" y="3380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a</a:t>
              </a:r>
            </a:p>
          </p:txBody>
        </p:sp>
        <p:cxnSp>
          <p:nvCxnSpPr>
            <p:cNvPr id="161810" name="AutoShape 58"/>
            <p:cNvCxnSpPr>
              <a:cxnSpLocks noChangeShapeType="1"/>
              <a:stCxn id="161811" idx="6"/>
              <a:endCxn id="161806" idx="7"/>
            </p:cNvCxnSpPr>
            <p:nvPr/>
          </p:nvCxnSpPr>
          <p:spPr bwMode="auto">
            <a:xfrm>
              <a:off x="4690" y="2755"/>
              <a:ext cx="201" cy="785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161811" name="AutoShape 59"/>
            <p:cNvSpPr>
              <a:spLocks noChangeArrowheads="1"/>
            </p:cNvSpPr>
            <p:nvPr/>
          </p:nvSpPr>
          <p:spPr bwMode="auto">
            <a:xfrm>
              <a:off x="4615" y="2716"/>
              <a:ext cx="75" cy="78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12" name="Line 60"/>
            <p:cNvSpPr>
              <a:spLocks noChangeShapeType="1"/>
            </p:cNvSpPr>
            <p:nvPr/>
          </p:nvSpPr>
          <p:spPr bwMode="auto">
            <a:xfrm flipV="1">
              <a:off x="4862" y="3233"/>
              <a:ext cx="565" cy="332"/>
            </a:xfrm>
            <a:prstGeom prst="lin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</p:spPr>
          <p:txBody>
            <a:bodyPr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13" name="AutoShape 61"/>
            <p:cNvSpPr>
              <a:spLocks noChangeArrowheads="1"/>
            </p:cNvSpPr>
            <p:nvPr/>
          </p:nvSpPr>
          <p:spPr bwMode="auto">
            <a:xfrm>
              <a:off x="5391" y="3195"/>
              <a:ext cx="75" cy="79"/>
            </a:xfrm>
            <a:prstGeom prst="flowChartConnector">
              <a:avLst/>
            </a:prstGeom>
            <a:solidFill>
              <a:srgbClr val="FF3300"/>
            </a:solidFill>
            <a:ln w="9525">
              <a:solidFill>
                <a:srgbClr val="000000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302" name="Text Box 62"/>
            <p:cNvSpPr txBox="1">
              <a:spLocks noChangeArrowheads="1"/>
            </p:cNvSpPr>
            <p:nvPr/>
          </p:nvSpPr>
          <p:spPr bwMode="auto">
            <a:xfrm>
              <a:off x="4685" y="2568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b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303" name="Text Box 63"/>
            <p:cNvSpPr txBox="1">
              <a:spLocks noChangeArrowheads="1"/>
            </p:cNvSpPr>
            <p:nvPr/>
          </p:nvSpPr>
          <p:spPr bwMode="auto">
            <a:xfrm>
              <a:off x="5250" y="3012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c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522304" name="Text Box 64"/>
            <p:cNvSpPr txBox="1">
              <a:spLocks noChangeArrowheads="1"/>
            </p:cNvSpPr>
            <p:nvPr/>
          </p:nvSpPr>
          <p:spPr bwMode="auto">
            <a:xfrm>
              <a:off x="4933" y="3491"/>
              <a:ext cx="187" cy="327"/>
            </a:xfrm>
            <a:prstGeom prst="rect">
              <a:avLst/>
            </a:prstGeom>
            <a:noFill/>
            <a:ln w="25400">
              <a:noFill/>
              <a:miter lim="800000"/>
              <a:headEnd/>
              <a:tailEnd/>
            </a:ln>
            <a:effectLst/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  <a:defRPr/>
              </a:pPr>
              <a:r>
                <a:rPr kumimoji="0" lang="en-US" altLang="zh-CN" sz="2800" b="0" i="1">
                  <a:solidFill>
                    <a:srgbClr val="000000"/>
                  </a:solidFill>
                  <a:effectLst>
                    <a:outerShdw blurRad="38100" dist="38100" dir="2700000" algn="tl">
                      <a:srgbClr val="C0C0C0"/>
                    </a:outerShdw>
                  </a:effectLst>
                  <a:latin typeface="Arial" pitchFamily="34" charset="0"/>
                  <a:ea typeface="宋体" pitchFamily="2" charset="-122"/>
                </a:rPr>
                <a:t>d</a:t>
              </a:r>
              <a:endParaRPr kumimoji="0" lang="en-US" sz="2800" b="0" i="1">
                <a:solidFill>
                  <a:srgbClr val="00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itchFamily="34" charset="0"/>
                <a:ea typeface="宋体" pitchFamily="2" charset="-122"/>
              </a:endParaRPr>
            </a:p>
          </p:txBody>
        </p:sp>
        <p:cxnSp>
          <p:nvCxnSpPr>
            <p:cNvPr id="161817" name="AutoShape 65"/>
            <p:cNvCxnSpPr>
              <a:cxnSpLocks noChangeShapeType="1"/>
              <a:stCxn id="161805" idx="6"/>
              <a:endCxn id="161811" idx="4"/>
            </p:cNvCxnSpPr>
            <p:nvPr/>
          </p:nvCxnSpPr>
          <p:spPr bwMode="auto">
            <a:xfrm flipV="1">
              <a:off x="4301" y="2794"/>
              <a:ext cx="352" cy="699"/>
            </a:xfrm>
            <a:prstGeom prst="curvedConnector2">
              <a:avLst/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cxnSp>
          <p:nvCxnSpPr>
            <p:cNvPr id="161818" name="AutoShape 66"/>
            <p:cNvCxnSpPr>
              <a:cxnSpLocks noChangeShapeType="1"/>
              <a:stCxn id="161812" idx="0"/>
            </p:cNvCxnSpPr>
            <p:nvPr/>
          </p:nvCxnSpPr>
          <p:spPr bwMode="auto">
            <a:xfrm rot="5400000" flipH="1" flipV="1">
              <a:off x="4971" y="3139"/>
              <a:ext cx="329" cy="547"/>
            </a:xfrm>
            <a:prstGeom prst="curvedConnector4">
              <a:avLst>
                <a:gd name="adj1" fmla="val -1523"/>
                <a:gd name="adj2" fmla="val 117546"/>
              </a:avLst>
            </a:prstGeom>
            <a:noFill/>
            <a:ln w="25400">
              <a:solidFill>
                <a:srgbClr val="0033CC"/>
              </a:solidFill>
              <a:round/>
              <a:headEnd/>
              <a:tailEnd/>
            </a:ln>
          </p:spPr>
        </p:cxnSp>
        <p:sp>
          <p:nvSpPr>
            <p:cNvPr id="161819" name="Oval 67"/>
            <p:cNvSpPr>
              <a:spLocks noChangeArrowheads="1"/>
            </p:cNvSpPr>
            <p:nvPr/>
          </p:nvSpPr>
          <p:spPr bwMode="auto">
            <a:xfrm>
              <a:off x="4531" y="2478"/>
              <a:ext cx="227" cy="272"/>
            </a:xfrm>
            <a:prstGeom prst="ellips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  <p:sp>
          <p:nvSpPr>
            <p:cNvPr id="161820" name="Oval 68"/>
            <p:cNvSpPr>
              <a:spLocks noChangeArrowheads="1"/>
            </p:cNvSpPr>
            <p:nvPr/>
          </p:nvSpPr>
          <p:spPr bwMode="auto">
            <a:xfrm>
              <a:off x="5329" y="2931"/>
              <a:ext cx="227" cy="272"/>
            </a:xfrm>
            <a:prstGeom prst="ellipse">
              <a:avLst/>
            </a:prstGeom>
            <a:noFill/>
            <a:ln w="28575">
              <a:solidFill>
                <a:srgbClr val="0033CC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endParaRPr lang="zh-CN" altLang="en-US">
                <a:solidFill>
                  <a:srgbClr val="4D5B6B"/>
                </a:solidFill>
                <a:latin typeface="Arial" pitchFamily="34" charset="0"/>
                <a:ea typeface="宋体" pitchFamily="2" charset="-122"/>
              </a:endParaRPr>
            </a:p>
          </p:txBody>
        </p:sp>
      </p:grpSp>
      <p:sp>
        <p:nvSpPr>
          <p:cNvPr id="522310" name="Rectangle 70"/>
          <p:cNvSpPr>
            <a:spLocks noChangeArrowheads="1"/>
          </p:cNvSpPr>
          <p:nvPr/>
        </p:nvSpPr>
        <p:spPr bwMode="auto">
          <a:xfrm>
            <a:off x="971550" y="5499100"/>
            <a:ext cx="1103313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简单图</a:t>
            </a:r>
          </a:p>
        </p:txBody>
      </p:sp>
      <p:sp>
        <p:nvSpPr>
          <p:cNvPr id="522311" name="Rectangle 71"/>
          <p:cNvSpPr>
            <a:spLocks noChangeArrowheads="1"/>
          </p:cNvSpPr>
          <p:nvPr/>
        </p:nvSpPr>
        <p:spPr bwMode="auto">
          <a:xfrm>
            <a:off x="3941763" y="5499100"/>
            <a:ext cx="1103312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多重图</a:t>
            </a:r>
          </a:p>
        </p:txBody>
      </p:sp>
      <p:sp>
        <p:nvSpPr>
          <p:cNvPr id="522312" name="Rectangle 72"/>
          <p:cNvSpPr>
            <a:spLocks noChangeArrowheads="1"/>
          </p:cNvSpPr>
          <p:nvPr/>
        </p:nvSpPr>
        <p:spPr bwMode="auto">
          <a:xfrm>
            <a:off x="6867525" y="5499100"/>
            <a:ext cx="796925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r>
              <a:rPr lang="zh-CN" altLang="en-US">
                <a:solidFill>
                  <a:srgbClr val="FFFFFF"/>
                </a:solidFill>
                <a:latin typeface="Arial" pitchFamily="34" charset="0"/>
                <a:ea typeface="宋体" pitchFamily="2" charset="-122"/>
              </a:rPr>
              <a:t>伪图</a:t>
            </a:r>
          </a:p>
        </p:txBody>
      </p:sp>
      <p:sp>
        <p:nvSpPr>
          <p:cNvPr id="73" name="Rectangle 2"/>
          <p:cNvSpPr txBox="1">
            <a:spLocks noRot="1" noChangeArrowheads="1"/>
          </p:cNvSpPr>
          <p:nvPr/>
        </p:nvSpPr>
        <p:spPr>
          <a:xfrm>
            <a:off x="587828" y="239146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7742598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2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50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23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2310" grpId="0"/>
      <p:bldP spid="522311" grpId="0"/>
      <p:bldP spid="522312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818" name="Rectangle 2"/>
          <p:cNvSpPr>
            <a:spLocks noChangeArrowheads="1"/>
          </p:cNvSpPr>
          <p:nvPr/>
        </p:nvSpPr>
        <p:spPr bwMode="auto">
          <a:xfrm>
            <a:off x="657225" y="1314450"/>
            <a:ext cx="23479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顶点的度数</a:t>
            </a:r>
          </a:p>
        </p:txBody>
      </p:sp>
      <p:sp>
        <p:nvSpPr>
          <p:cNvPr id="70349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27100" y="2006599"/>
            <a:ext cx="7772400" cy="3808413"/>
          </a:xfrm>
          <a:noFill/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400" dirty="0" smtClean="0">
                <a:solidFill>
                  <a:srgbClr val="9933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无向图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度数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i="1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所关联的边数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如果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带有自环，则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自环对</a:t>
            </a:r>
            <a:r>
              <a:rPr lang="en-US" altLang="zh-CN" sz="2400" i="1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d(v)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的贡献为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</a:p>
          <a:p>
            <a:pPr algn="just" eaLnBrk="1" hangingPunct="1">
              <a:buFont typeface="Wingdings" pitchFamily="2" charset="2"/>
              <a:buNone/>
            </a:pPr>
            <a:endParaRPr lang="en-US" altLang="zh-CN" sz="24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 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aseline="-25000" dirty="0" smtClean="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)=4,  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000" i="1" dirty="0" smtClean="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v</a:t>
            </a:r>
            <a:r>
              <a:rPr lang="en-US" altLang="zh-CN" sz="2000" baseline="-25000" dirty="0" smtClean="0">
                <a:solidFill>
                  <a:srgbClr val="000000"/>
                </a:solidFill>
                <a:latin typeface="Times New Roman" pitchFamily="18" charset="0"/>
                <a:ea typeface="华文行楷" pitchFamily="2" charset="-122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</a:t>
            </a:r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5873574" y="3955672"/>
            <a:ext cx="2398713" cy="2432050"/>
            <a:chOff x="3580" y="2205"/>
            <a:chExt cx="1296" cy="1319"/>
          </a:xfrm>
        </p:grpSpPr>
        <p:pic>
          <p:nvPicPr>
            <p:cNvPr id="162822" name="Picture 7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2823" name="Text Box 8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62824" name="Text Box 9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62825" name="Text Box 10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62826" name="Text Box 11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62827" name="Text Box 12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62828" name="Text Box 13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62829" name="Text Box 14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62830" name="Text Box 15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62831" name="Text Box 16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62832" name="Text Box 17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62833" name="Text Box 18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62834" name="Text Box 19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  <p:sp>
        <p:nvSpPr>
          <p:cNvPr id="21" name="灯片编号占位符 20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93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0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11520950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034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034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42" name="Rectangle 3"/>
          <p:cNvSpPr>
            <a:spLocks noChangeArrowheads="1"/>
          </p:cNvSpPr>
          <p:nvPr/>
        </p:nvSpPr>
        <p:spPr bwMode="auto">
          <a:xfrm>
            <a:off x="657225" y="1314450"/>
            <a:ext cx="2347913" cy="519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顶点的度数</a:t>
            </a:r>
          </a:p>
        </p:txBody>
      </p:sp>
      <p:sp>
        <p:nvSpPr>
          <p:cNvPr id="66564" name="Rectangle 8"/>
          <p:cNvSpPr>
            <a:spLocks noGrp="1" noChangeArrowheads="1"/>
          </p:cNvSpPr>
          <p:nvPr>
            <p:ph type="body" idx="1"/>
          </p:nvPr>
        </p:nvSpPr>
        <p:spPr>
          <a:xfrm>
            <a:off x="927100" y="1763713"/>
            <a:ext cx="7772400" cy="4410075"/>
          </a:xfrm>
          <a:noFill/>
        </p:spPr>
        <p:txBody>
          <a:bodyPr/>
          <a:lstStyle/>
          <a:p>
            <a:pPr algn="just" eaLnBrk="1" hangingPunct="1">
              <a:buFont typeface="Wingdings" pitchFamily="2" charset="2"/>
              <a:buNone/>
            </a:pPr>
            <a:r>
              <a:rPr lang="en-US" altLang="zh-CN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=&lt;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&gt;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有向图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i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出度</a:t>
            </a:r>
            <a:r>
              <a:rPr lang="en-US" altLang="zh-CN" sz="2400" i="1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300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作为边的始点次数之和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i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入度</a:t>
            </a:r>
            <a:r>
              <a:rPr lang="en-US" altLang="zh-CN" sz="2400" i="1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300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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作为边的终点次数之和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i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的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度数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度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 </a:t>
            </a:r>
            <a:r>
              <a:rPr lang="en-US" altLang="zh-CN" sz="2400" i="1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):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作为边的端点次数之和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zh-CN" altLang="en-US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)=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)+ 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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pPr algn="just" eaLnBrk="1" hangingPunct="1">
              <a:spcBef>
                <a:spcPct val="80000"/>
              </a:spcBef>
              <a:buFont typeface="Wingdings" pitchFamily="2" charset="2"/>
              <a:buNone/>
            </a:pPr>
            <a:endParaRPr lang="en-US" altLang="zh-CN" sz="24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 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baseline="30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)=4, 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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)=1, 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)=5,</a:t>
            </a:r>
          </a:p>
          <a:p>
            <a:pPr algn="just" eaLnBrk="1" hangingPunct="1">
              <a:buFont typeface="Wingdings" pitchFamily="2" charset="2"/>
              <a:buNone/>
            </a:pP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d</a:t>
            </a:r>
            <a:r>
              <a:rPr lang="en-US" altLang="zh-CN" sz="2400" baseline="30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+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)=0, 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i="1" baseline="300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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)=3, 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)=3,</a:t>
            </a:r>
          </a:p>
        </p:txBody>
      </p:sp>
      <p:pic>
        <p:nvPicPr>
          <p:cNvPr id="163845" name="Picture 37" descr="14-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407831" y="3971244"/>
            <a:ext cx="2474912" cy="24384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灯片编号占位符 7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94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7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 lvl="0">
              <a:defRPr/>
            </a:pPr>
            <a:r>
              <a:rPr lang="zh-CN" altLang="en-US" sz="4000" dirty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 panose="02010600030101010101" pitchFamily="2" charset="-122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19955500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656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656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866" name="Rectangle 2"/>
          <p:cNvSpPr>
            <a:spLocks noChangeArrowheads="1"/>
          </p:cNvSpPr>
          <p:nvPr/>
        </p:nvSpPr>
        <p:spPr bwMode="auto">
          <a:xfrm>
            <a:off x="657225" y="1314450"/>
            <a:ext cx="5339923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图的最大度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Δ(G)</a:t>
            </a:r>
            <a:r>
              <a:rPr kumimoji="0" lang="zh-CN" altLang="en-US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与最小度</a:t>
            </a: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δ(G) </a:t>
            </a:r>
          </a:p>
        </p:txBody>
      </p:sp>
      <p:sp>
        <p:nvSpPr>
          <p:cNvPr id="164868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927100" y="1943100"/>
            <a:ext cx="7772400" cy="4410075"/>
          </a:xfrm>
          <a:noFill/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设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=(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为无向图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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i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图的最大度</a:t>
            </a:r>
            <a:endParaRPr lang="zh-CN" altLang="en-US" sz="2400" i="1" dirty="0" smtClean="0">
              <a:solidFill>
                <a:srgbClr val="9900FF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Δ(G) =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max{d(v)|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v∈G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}</a:t>
            </a:r>
            <a:r>
              <a:rPr lang="en-US" altLang="zh-CN" sz="2400" i="1" dirty="0" smtClean="0">
                <a:solidFill>
                  <a:srgbClr val="FF33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</a:t>
            </a:r>
            <a:r>
              <a:rPr lang="zh-CN" altLang="en-US" sz="2400" dirty="0" smtClean="0">
                <a:solidFill>
                  <a:srgbClr val="9900FF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图的最小度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    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δ(G) =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min{d(v)|</a:t>
            </a:r>
            <a:r>
              <a:rPr lang="en-US" altLang="zh-CN" sz="2400" i="1" dirty="0" err="1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v∈G</a:t>
            </a:r>
            <a:r>
              <a:rPr lang="en-US" altLang="zh-CN" sz="2400" i="1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}</a:t>
            </a:r>
            <a:r>
              <a:rPr lang="en-US" altLang="zh-CN" sz="2400" dirty="0" smtClean="0">
                <a:latin typeface="Times New Roman" panose="02020603050405020304" pitchFamily="18" charset="0"/>
                <a:cs typeface="Times New Roman" panose="02020603050405020304" pitchFamily="18" charset="0"/>
                <a:sym typeface="MT Extra" pitchFamily="18" charset="2"/>
              </a:rPr>
              <a:t>   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</a:t>
            </a: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</a:t>
            </a:r>
            <a:r>
              <a:rPr lang="zh-CN" altLang="en-US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例如 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)=3, 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)=4, 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</a:t>
            </a:r>
            <a:r>
              <a:rPr lang="en-US" altLang="zh-CN" sz="2400" baseline="-250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)=4,</a:t>
            </a: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itchFamily="2" charset="2"/>
              <a:buNone/>
            </a:pP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              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)=4, 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itchFamily="18" charset="2"/>
              </a:rPr>
              <a:t>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(</a:t>
            </a:r>
            <a:r>
              <a:rPr lang="en-US" altLang="zh-CN" sz="2400" i="1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</a:t>
            </a:r>
            <a:r>
              <a:rPr lang="en-US" altLang="zh-CN" sz="2400" dirty="0" smtClean="0">
                <a:solidFill>
                  <a:srgbClr val="000066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)=1,</a:t>
            </a: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itchFamily="2" charset="2"/>
              <a:buNone/>
            </a:pPr>
            <a:endParaRPr lang="en-US" altLang="zh-CN" sz="24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 eaLnBrk="1" hangingPunct="1">
              <a:lnSpc>
                <a:spcPct val="90000"/>
              </a:lnSpc>
              <a:spcBef>
                <a:spcPct val="80000"/>
              </a:spcBef>
              <a:buFont typeface="Wingdings" pitchFamily="2" charset="2"/>
              <a:buNone/>
            </a:pPr>
            <a:endParaRPr lang="en-US" altLang="zh-CN" sz="2400" dirty="0" smtClean="0">
              <a:solidFill>
                <a:srgbClr val="000066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2" name="Group 5"/>
          <p:cNvGrpSpPr>
            <a:grpSpLocks/>
          </p:cNvGrpSpPr>
          <p:nvPr/>
        </p:nvGrpSpPr>
        <p:grpSpPr bwMode="auto">
          <a:xfrm>
            <a:off x="6011863" y="3519488"/>
            <a:ext cx="2398712" cy="2432050"/>
            <a:chOff x="3580" y="2205"/>
            <a:chExt cx="1296" cy="1319"/>
          </a:xfrm>
        </p:grpSpPr>
        <p:pic>
          <p:nvPicPr>
            <p:cNvPr id="164870" name="Picture 6" descr="14-1(1)"/>
            <p:cNvPicPr>
              <a:picLocks noChangeAspect="1" noChangeArrowheads="1"/>
            </p:cNvPicPr>
            <p:nvPr/>
          </p:nvPicPr>
          <p:blipFill>
            <a:blip r:embed="rId2" cstate="print"/>
            <a:srcRect/>
            <a:stretch>
              <a:fillRect/>
            </a:stretch>
          </p:blipFill>
          <p:spPr bwMode="auto">
            <a:xfrm>
              <a:off x="3772" y="2301"/>
              <a:ext cx="881" cy="10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164871" name="Text Box 7"/>
            <p:cNvSpPr txBox="1">
              <a:spLocks noChangeArrowheads="1"/>
            </p:cNvSpPr>
            <p:nvPr/>
          </p:nvSpPr>
          <p:spPr bwMode="auto">
            <a:xfrm>
              <a:off x="3580" y="220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64872" name="Text Box 8"/>
            <p:cNvSpPr txBox="1">
              <a:spLocks noChangeArrowheads="1"/>
            </p:cNvSpPr>
            <p:nvPr/>
          </p:nvSpPr>
          <p:spPr bwMode="auto">
            <a:xfrm>
              <a:off x="415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64873" name="Text Box 9"/>
            <p:cNvSpPr txBox="1">
              <a:spLocks noChangeArrowheads="1"/>
            </p:cNvSpPr>
            <p:nvPr/>
          </p:nvSpPr>
          <p:spPr bwMode="auto">
            <a:xfrm>
              <a:off x="3772" y="263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64874" name="Text Box 10"/>
            <p:cNvSpPr txBox="1">
              <a:spLocks noChangeArrowheads="1"/>
            </p:cNvSpPr>
            <p:nvPr/>
          </p:nvSpPr>
          <p:spPr bwMode="auto">
            <a:xfrm>
              <a:off x="4060" y="278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  <p:sp>
          <p:nvSpPr>
            <p:cNvPr id="164875" name="Text Box 11"/>
            <p:cNvSpPr txBox="1">
              <a:spLocks noChangeArrowheads="1"/>
            </p:cNvSpPr>
            <p:nvPr/>
          </p:nvSpPr>
          <p:spPr bwMode="auto">
            <a:xfrm>
              <a:off x="4348" y="2733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64876" name="Text Box 12"/>
            <p:cNvSpPr txBox="1">
              <a:spLocks noChangeArrowheads="1"/>
            </p:cNvSpPr>
            <p:nvPr/>
          </p:nvSpPr>
          <p:spPr bwMode="auto">
            <a:xfrm>
              <a:off x="4636" y="2685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6</a:t>
              </a:r>
            </a:p>
          </p:txBody>
        </p:sp>
        <p:sp>
          <p:nvSpPr>
            <p:cNvPr id="164877" name="Text Box 13"/>
            <p:cNvSpPr txBox="1">
              <a:spLocks noChangeArrowheads="1"/>
            </p:cNvSpPr>
            <p:nvPr/>
          </p:nvSpPr>
          <p:spPr bwMode="auto">
            <a:xfrm>
              <a:off x="3868" y="3069"/>
              <a:ext cx="240" cy="216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e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7</a:t>
              </a:r>
            </a:p>
          </p:txBody>
        </p:sp>
        <p:sp>
          <p:nvSpPr>
            <p:cNvPr id="164878" name="Text Box 14"/>
            <p:cNvSpPr txBox="1">
              <a:spLocks noChangeArrowheads="1"/>
            </p:cNvSpPr>
            <p:nvPr/>
          </p:nvSpPr>
          <p:spPr bwMode="auto">
            <a:xfrm>
              <a:off x="3724" y="2925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5</a:t>
              </a:r>
            </a:p>
          </p:txBody>
        </p:sp>
        <p:sp>
          <p:nvSpPr>
            <p:cNvPr id="164879" name="Text Box 15"/>
            <p:cNvSpPr txBox="1">
              <a:spLocks noChangeArrowheads="1"/>
            </p:cNvSpPr>
            <p:nvPr/>
          </p:nvSpPr>
          <p:spPr bwMode="auto">
            <a:xfrm>
              <a:off x="3868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1</a:t>
              </a:r>
            </a:p>
          </p:txBody>
        </p:sp>
        <p:sp>
          <p:nvSpPr>
            <p:cNvPr id="164880" name="Text Box 16"/>
            <p:cNvSpPr txBox="1">
              <a:spLocks noChangeArrowheads="1"/>
            </p:cNvSpPr>
            <p:nvPr/>
          </p:nvSpPr>
          <p:spPr bwMode="auto">
            <a:xfrm>
              <a:off x="4396" y="2397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2</a:t>
              </a:r>
            </a:p>
          </p:txBody>
        </p:sp>
        <p:sp>
          <p:nvSpPr>
            <p:cNvPr id="164881" name="Text Box 17"/>
            <p:cNvSpPr txBox="1">
              <a:spLocks noChangeArrowheads="1"/>
            </p:cNvSpPr>
            <p:nvPr/>
          </p:nvSpPr>
          <p:spPr bwMode="auto">
            <a:xfrm>
              <a:off x="4492" y="3021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3</a:t>
              </a:r>
            </a:p>
          </p:txBody>
        </p:sp>
        <p:sp>
          <p:nvSpPr>
            <p:cNvPr id="164882" name="Text Box 18"/>
            <p:cNvSpPr txBox="1">
              <a:spLocks noChangeArrowheads="1"/>
            </p:cNvSpPr>
            <p:nvPr/>
          </p:nvSpPr>
          <p:spPr bwMode="auto">
            <a:xfrm>
              <a:off x="4108" y="3309"/>
              <a:ext cx="240" cy="215"/>
            </a:xfrm>
            <a:prstGeom prst="rect">
              <a:avLst/>
            </a:prstGeom>
            <a:noFill/>
            <a:ln w="6350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kumimoji="0" lang="en-US" altLang="zh-CN" sz="2000" i="1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v</a:t>
              </a:r>
              <a:r>
                <a:rPr kumimoji="0" lang="en-US" altLang="zh-CN" sz="2000" baseline="-25000">
                  <a:solidFill>
                    <a:srgbClr val="000000"/>
                  </a:solidFill>
                  <a:latin typeface="Arial" pitchFamily="34" charset="0"/>
                  <a:ea typeface="华文行楷" pitchFamily="2" charset="-122"/>
                </a:rPr>
                <a:t>4</a:t>
              </a:r>
            </a:p>
          </p:txBody>
        </p:sp>
      </p:grpSp>
      <p:sp>
        <p:nvSpPr>
          <p:cNvPr id="21" name="灯片编号占位符 20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95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20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4000" dirty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n-ea"/>
                <a:cs typeface="+mj-cs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128359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566738" y="1763713"/>
            <a:ext cx="8229600" cy="4321175"/>
          </a:xfrm>
        </p:spPr>
        <p:txBody>
          <a:bodyPr/>
          <a:lstStyle/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 smtClean="0">
                <a:latin typeface="Times New Roman" pitchFamily="18" charset="0"/>
              </a:rPr>
              <a:t>设无向图</a:t>
            </a:r>
            <a:r>
              <a:rPr lang="en-US" altLang="zh-CN" sz="2400" i="1" dirty="0" smtClean="0">
                <a:latin typeface="Times New Roman" pitchFamily="18" charset="0"/>
              </a:rPr>
              <a:t>G</a:t>
            </a:r>
            <a:r>
              <a:rPr lang="zh-CN" altLang="en-US" sz="2400" dirty="0" smtClean="0">
                <a:latin typeface="Times New Roman" pitchFamily="18" charset="0"/>
              </a:rPr>
              <a:t>的顶点集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dirty="0" smtClean="0">
                <a:latin typeface="Times New Roman" pitchFamily="18" charset="0"/>
              </a:rPr>
              <a:t>={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</a:rPr>
              <a:t>, 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</a:rPr>
              <a:t>, …, </a:t>
            </a:r>
            <a:r>
              <a:rPr lang="en-US" altLang="zh-CN" sz="2400" i="1" dirty="0" err="1" smtClean="0">
                <a:latin typeface="Times New Roman" pitchFamily="18" charset="0"/>
              </a:rPr>
              <a:t>v</a:t>
            </a:r>
            <a:r>
              <a:rPr lang="en-US" altLang="zh-CN" sz="2400" i="1" baseline="-30000" dirty="0" err="1" smtClean="0">
                <a:latin typeface="Times New Roman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</a:rPr>
              <a:t>}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i="1" dirty="0" smtClean="0">
                <a:solidFill>
                  <a:srgbClr val="FF0066"/>
                </a:solidFill>
                <a:latin typeface="Times New Roman" pitchFamily="18" charset="0"/>
              </a:rPr>
              <a:t>G</a:t>
            </a:r>
            <a:r>
              <a:rPr lang="zh-CN" altLang="en-US" sz="2400" dirty="0" smtClean="0">
                <a:solidFill>
                  <a:srgbClr val="FF0066"/>
                </a:solidFill>
                <a:latin typeface="Times New Roman" pitchFamily="18" charset="0"/>
              </a:rPr>
              <a:t>的度数列</a:t>
            </a:r>
            <a:r>
              <a:rPr lang="en-US" altLang="zh-CN" sz="2400" dirty="0" smtClean="0">
                <a:latin typeface="Times New Roman" pitchFamily="18" charset="0"/>
              </a:rPr>
              <a:t>: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</a:rPr>
              <a:t>),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</a:rPr>
              <a:t>), …,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err="1" smtClean="0">
                <a:latin typeface="Times New Roman" pitchFamily="18" charset="0"/>
              </a:rPr>
              <a:t>v</a:t>
            </a:r>
            <a:r>
              <a:rPr lang="en-US" altLang="zh-CN" sz="2400" i="1" baseline="-30000" dirty="0" err="1" smtClean="0">
                <a:latin typeface="Times New Roman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</a:rPr>
              <a:t>    </a:t>
            </a:r>
            <a:r>
              <a:rPr lang="zh-CN" altLang="en-US" sz="2400" dirty="0" smtClean="0">
                <a:latin typeface="Times New Roman" pitchFamily="18" charset="0"/>
              </a:rPr>
              <a:t>如右图度数列</a:t>
            </a:r>
            <a:r>
              <a:rPr lang="en-US" altLang="zh-CN" sz="2400" dirty="0" smtClean="0">
                <a:latin typeface="Times New Roman" pitchFamily="18" charset="0"/>
              </a:rPr>
              <a:t>:4,4,2,1,3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dirty="0" smtClean="0">
                <a:latin typeface="Times New Roman" pitchFamily="18" charset="0"/>
              </a:rPr>
              <a:t>设有向图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zh-CN" altLang="en-US" sz="2400" dirty="0" smtClean="0">
                <a:latin typeface="Times New Roman" pitchFamily="18" charset="0"/>
              </a:rPr>
              <a:t>的顶点集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dirty="0" smtClean="0">
                <a:latin typeface="Times New Roman" pitchFamily="18" charset="0"/>
              </a:rPr>
              <a:t>={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</a:rPr>
              <a:t>, 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</a:rPr>
              <a:t>, …, </a:t>
            </a:r>
            <a:r>
              <a:rPr lang="en-US" altLang="zh-CN" sz="2400" i="1" dirty="0" err="1" smtClean="0">
                <a:latin typeface="Times New Roman" pitchFamily="18" charset="0"/>
              </a:rPr>
              <a:t>v</a:t>
            </a:r>
            <a:r>
              <a:rPr lang="en-US" altLang="zh-CN" sz="2400" i="1" baseline="-30000" dirty="0" err="1" smtClean="0">
                <a:latin typeface="Times New Roman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</a:rPr>
              <a:t>}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i="1" dirty="0" smtClean="0">
                <a:solidFill>
                  <a:srgbClr val="FF0066"/>
                </a:solidFill>
                <a:latin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FF0066"/>
                </a:solidFill>
                <a:latin typeface="Times New Roman" pitchFamily="18" charset="0"/>
              </a:rPr>
              <a:t>的度数列</a:t>
            </a:r>
            <a:r>
              <a:rPr lang="en-US" altLang="zh-CN" sz="2400" dirty="0" smtClean="0">
                <a:latin typeface="Times New Roman" pitchFamily="18" charset="0"/>
              </a:rPr>
              <a:t>: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</a:rPr>
              <a:t>),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</a:rPr>
              <a:t>), …,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err="1" smtClean="0">
                <a:latin typeface="Times New Roman" pitchFamily="18" charset="0"/>
              </a:rPr>
              <a:t>v</a:t>
            </a:r>
            <a:r>
              <a:rPr lang="en-US" altLang="zh-CN" sz="2400" i="1" baseline="-30000" dirty="0" err="1" smtClean="0">
                <a:latin typeface="Times New Roman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i="1" dirty="0" smtClean="0">
                <a:solidFill>
                  <a:srgbClr val="FF0066"/>
                </a:solidFill>
                <a:latin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FF0066"/>
                </a:solidFill>
                <a:latin typeface="Times New Roman" pitchFamily="18" charset="0"/>
              </a:rPr>
              <a:t>的出度列</a:t>
            </a:r>
            <a:r>
              <a:rPr lang="en-US" altLang="zh-CN" sz="2400" dirty="0" smtClean="0">
                <a:latin typeface="Times New Roman" pitchFamily="18" charset="0"/>
              </a:rPr>
              <a:t>: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baseline="30000" dirty="0" smtClean="0">
                <a:latin typeface="Times New Roman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</a:rPr>
              <a:t>),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baseline="30000" dirty="0" smtClean="0">
                <a:latin typeface="Times New Roman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</a:rPr>
              <a:t>), …,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baseline="30000" dirty="0" smtClean="0">
                <a:latin typeface="Times New Roman" pitchFamily="18" charset="0"/>
              </a:rPr>
              <a:t>+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err="1" smtClean="0">
                <a:latin typeface="Times New Roman" pitchFamily="18" charset="0"/>
              </a:rPr>
              <a:t>v</a:t>
            </a:r>
            <a:r>
              <a:rPr lang="en-US" altLang="zh-CN" sz="2400" i="1" baseline="-30000" dirty="0" err="1" smtClean="0">
                <a:latin typeface="Times New Roman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i="1" dirty="0" smtClean="0">
                <a:solidFill>
                  <a:srgbClr val="FF0066"/>
                </a:solidFill>
                <a:latin typeface="Times New Roman" pitchFamily="18" charset="0"/>
              </a:rPr>
              <a:t>D</a:t>
            </a:r>
            <a:r>
              <a:rPr lang="zh-CN" altLang="en-US" sz="2400" dirty="0" smtClean="0">
                <a:solidFill>
                  <a:srgbClr val="FF0066"/>
                </a:solidFill>
                <a:latin typeface="Times New Roman" pitchFamily="18" charset="0"/>
              </a:rPr>
              <a:t>的入度列</a:t>
            </a:r>
            <a:r>
              <a:rPr lang="en-US" altLang="zh-CN" sz="2400" dirty="0" smtClean="0">
                <a:latin typeface="Times New Roman" pitchFamily="18" charset="0"/>
              </a:rPr>
              <a:t>: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baseline="30000" dirty="0" smtClean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1</a:t>
            </a:r>
            <a:r>
              <a:rPr lang="en-US" altLang="zh-CN" sz="2400" dirty="0" smtClean="0">
                <a:latin typeface="Times New Roman" pitchFamily="18" charset="0"/>
              </a:rPr>
              <a:t>),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baseline="30000" dirty="0" smtClean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smtClean="0">
                <a:latin typeface="Times New Roman" pitchFamily="18" charset="0"/>
              </a:rPr>
              <a:t>v</a:t>
            </a:r>
            <a:r>
              <a:rPr lang="en-US" altLang="zh-CN" sz="2400" baseline="-30000" dirty="0" smtClean="0">
                <a:latin typeface="Times New Roman" pitchFamily="18" charset="0"/>
              </a:rPr>
              <a:t>2</a:t>
            </a:r>
            <a:r>
              <a:rPr lang="en-US" altLang="zh-CN" sz="2400" dirty="0" smtClean="0">
                <a:latin typeface="Times New Roman" pitchFamily="18" charset="0"/>
              </a:rPr>
              <a:t>), …, </a:t>
            </a:r>
            <a:r>
              <a:rPr lang="en-US" altLang="zh-CN" sz="2400" i="1" dirty="0" smtClean="0">
                <a:latin typeface="Times New Roman" pitchFamily="18" charset="0"/>
              </a:rPr>
              <a:t>d</a:t>
            </a:r>
            <a:r>
              <a:rPr lang="en-US" altLang="zh-CN" sz="2400" baseline="30000" dirty="0" smtClean="0">
                <a:latin typeface="Times New Roman" pitchFamily="18" charset="0"/>
                <a:sym typeface="Symbol" pitchFamily="18" charset="2"/>
              </a:rPr>
              <a:t></a:t>
            </a:r>
            <a:r>
              <a:rPr lang="en-US" altLang="zh-CN" sz="2400" dirty="0" smtClean="0">
                <a:latin typeface="Times New Roman" pitchFamily="18" charset="0"/>
              </a:rPr>
              <a:t>(</a:t>
            </a:r>
            <a:r>
              <a:rPr lang="en-US" altLang="zh-CN" sz="2400" i="1" dirty="0" err="1" smtClean="0">
                <a:latin typeface="Times New Roman" pitchFamily="18" charset="0"/>
              </a:rPr>
              <a:t>v</a:t>
            </a:r>
            <a:r>
              <a:rPr lang="en-US" altLang="zh-CN" sz="2400" i="1" baseline="-30000" dirty="0" err="1" smtClean="0">
                <a:latin typeface="Times New Roman" pitchFamily="18" charset="0"/>
              </a:rPr>
              <a:t>n</a:t>
            </a:r>
            <a:r>
              <a:rPr lang="en-US" altLang="zh-CN" sz="2400" dirty="0" smtClean="0">
                <a:latin typeface="Times New Roman" pitchFamily="18" charset="0"/>
              </a:rPr>
              <a:t>)</a:t>
            </a:r>
          </a:p>
          <a:p>
            <a:pPr algn="just" eaLnBrk="1" hangingPunct="1">
              <a:lnSpc>
                <a:spcPct val="90000"/>
              </a:lnSpc>
              <a:spcBef>
                <a:spcPct val="60000"/>
              </a:spcBef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</a:rPr>
              <a:t>    </a:t>
            </a:r>
            <a:r>
              <a:rPr lang="zh-CN" altLang="en-US" sz="2400" dirty="0" smtClean="0">
                <a:latin typeface="Times New Roman" pitchFamily="18" charset="0"/>
              </a:rPr>
              <a:t>如右图度数列</a:t>
            </a:r>
            <a:r>
              <a:rPr lang="en-US" altLang="zh-CN" sz="2400" dirty="0" smtClean="0">
                <a:latin typeface="Times New Roman" pitchFamily="18" charset="0"/>
              </a:rPr>
              <a:t>:5,3,3,3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</a:rPr>
              <a:t>                </a:t>
            </a:r>
            <a:r>
              <a:rPr lang="zh-CN" altLang="en-US" sz="2400" dirty="0" smtClean="0">
                <a:latin typeface="Times New Roman" pitchFamily="18" charset="0"/>
              </a:rPr>
              <a:t>出度列</a:t>
            </a:r>
            <a:r>
              <a:rPr lang="en-US" altLang="zh-CN" sz="2400" dirty="0" smtClean="0">
                <a:latin typeface="Times New Roman" pitchFamily="18" charset="0"/>
              </a:rPr>
              <a:t>:4,0,2,1</a:t>
            </a:r>
          </a:p>
          <a:p>
            <a:pPr algn="just" eaLnBrk="1" hangingPunct="1"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400" dirty="0" smtClean="0">
                <a:latin typeface="Times New Roman" pitchFamily="18" charset="0"/>
              </a:rPr>
              <a:t>                </a:t>
            </a:r>
            <a:r>
              <a:rPr lang="zh-CN" altLang="en-US" sz="2400" dirty="0" smtClean="0">
                <a:latin typeface="Times New Roman" pitchFamily="18" charset="0"/>
              </a:rPr>
              <a:t>入度列</a:t>
            </a:r>
            <a:r>
              <a:rPr lang="en-US" altLang="zh-CN" sz="2400" dirty="0" smtClean="0">
                <a:latin typeface="Times New Roman" pitchFamily="18" charset="0"/>
              </a:rPr>
              <a:t>:1,3,1,2</a:t>
            </a:r>
          </a:p>
        </p:txBody>
      </p:sp>
      <p:pic>
        <p:nvPicPr>
          <p:cNvPr id="165892" name="Picture 4" descr="14-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6146800" y="3519488"/>
            <a:ext cx="2565400" cy="25273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165893" name="Picture 5" descr="14-1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6057900" y="1179513"/>
            <a:ext cx="2659063" cy="2667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165894" name="Rectangle 6"/>
          <p:cNvSpPr>
            <a:spLocks noChangeArrowheads="1"/>
          </p:cNvSpPr>
          <p:nvPr/>
        </p:nvSpPr>
        <p:spPr bwMode="auto">
          <a:xfrm>
            <a:off x="657225" y="1223963"/>
            <a:ext cx="2425700" cy="5191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>
            <a:spAutoFit/>
          </a:bodyPr>
          <a:lstStyle/>
          <a:p>
            <a:pPr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Char char="n"/>
            </a:pPr>
            <a:r>
              <a:rPr kumimoji="0" lang="en-US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  </a:t>
            </a:r>
            <a:r>
              <a:rPr kumimoji="0" lang="zh-CN" altLang="zh-CN" sz="2800" dirty="0">
                <a:solidFill>
                  <a:srgbClr val="4D5B6B">
                    <a:lumMod val="75000"/>
                  </a:srgbClr>
                </a:solidFill>
                <a:latin typeface="Garamond" pitchFamily="18" charset="0"/>
                <a:ea typeface="宋体" pitchFamily="2" charset="-122"/>
              </a:rPr>
              <a:t>图的度数列 </a:t>
            </a:r>
            <a:endParaRPr kumimoji="0" lang="zh-CN" altLang="en-US" sz="2800" dirty="0">
              <a:solidFill>
                <a:srgbClr val="4D5B6B">
                  <a:lumMod val="75000"/>
                </a:srgbClr>
              </a:solidFill>
              <a:latin typeface="Garamond" pitchFamily="18" charset="0"/>
              <a:ea typeface="宋体" pitchFamily="2" charset="-122"/>
            </a:endParaRPr>
          </a:p>
        </p:txBody>
      </p:sp>
      <p:sp>
        <p:nvSpPr>
          <p:cNvPr id="10" name="灯片编号占位符 9"/>
          <p:cNvSpPr>
            <a:spLocks noGrp="1"/>
          </p:cNvSpPr>
          <p:nvPr>
            <p:ph type="sldNum" sz="quarter" idx="4294967295"/>
          </p:nvPr>
        </p:nvSpPr>
        <p:spPr>
          <a:xfrm>
            <a:off x="1" y="6492875"/>
            <a:ext cx="701570" cy="365125"/>
          </a:xfrm>
          <a:prstGeom prst="rect">
            <a:avLst/>
          </a:prstGeom>
        </p:spPr>
        <p:txBody>
          <a:bodyPr/>
          <a:lstStyle/>
          <a:p>
            <a:fld id="{5BE44E5F-2E60-4FC0-AC9C-9B4D140E3829}" type="slidenum">
              <a:rPr lang="zh-CN" altLang="en-US" smtClean="0">
                <a:solidFill>
                  <a:srgbClr val="675D59">
                    <a:lumMod val="60000"/>
                    <a:lumOff val="40000"/>
                  </a:srgbClr>
                </a:solidFill>
              </a:rPr>
              <a:pPr/>
              <a:t>96</a:t>
            </a:fld>
            <a:endParaRPr lang="zh-CN" altLang="en-US" dirty="0">
              <a:solidFill>
                <a:srgbClr val="675D59">
                  <a:lumMod val="60000"/>
                  <a:lumOff val="40000"/>
                </a:srgbClr>
              </a:solidFill>
            </a:endParaRPr>
          </a:p>
        </p:txBody>
      </p:sp>
      <p:sp>
        <p:nvSpPr>
          <p:cNvPr id="11" name="Rectangle 2"/>
          <p:cNvSpPr txBox="1">
            <a:spLocks noRot="1" noChangeArrowheads="1"/>
          </p:cNvSpPr>
          <p:nvPr/>
        </p:nvSpPr>
        <p:spPr>
          <a:xfrm>
            <a:off x="616857" y="282689"/>
            <a:ext cx="8229600" cy="719138"/>
          </a:xfrm>
          <a:prstGeom prst="rect">
            <a:avLst/>
          </a:prstGeom>
        </p:spPr>
        <p:txBody>
          <a:bodyPr/>
          <a:lstStyle>
            <a:defPPr>
              <a:defRPr lang="ja-JP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5pPr>
            <a:lvl6pPr marL="22860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6pPr>
            <a:lvl7pPr marL="27432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7pPr>
            <a:lvl8pPr marL="32004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8pPr>
            <a:lvl9pPr marL="3657600" algn="l" defTabSz="914400" rtl="0" eaLnBrk="1" latinLnBrk="0" hangingPunct="1">
              <a:defRPr kumimoji="1" sz="2400" b="1" kern="1200">
                <a:solidFill>
                  <a:schemeClr val="tx1"/>
                </a:solidFill>
                <a:latin typeface="Arial" pitchFamily="34" charset="0"/>
                <a:ea typeface="宋体" pitchFamily="2" charset="-122"/>
                <a:cs typeface="+mn-cs"/>
              </a:defRPr>
            </a:lvl9pPr>
          </a:lstStyle>
          <a:p>
            <a:pPr>
              <a:defRPr/>
            </a:pPr>
            <a:r>
              <a:rPr lang="zh-CN" altLang="en-US" sz="4000" dirty="0">
                <a:ln w="12700">
                  <a:solidFill>
                    <a:schemeClr val="tx2"/>
                  </a:solidFill>
                </a:ln>
                <a:solidFill>
                  <a:schemeClr val="tx2">
                    <a:lumMod val="75000"/>
                  </a:schemeClr>
                </a:solidFill>
                <a:latin typeface="+mj-ea"/>
                <a:ea typeface="+mn-ea"/>
                <a:cs typeface="+mj-cs"/>
              </a:rPr>
              <a:t>图的定义</a:t>
            </a:r>
          </a:p>
        </p:txBody>
      </p:sp>
    </p:spTree>
    <p:extLst>
      <p:ext uri="{BB962C8B-B14F-4D97-AF65-F5344CB8AC3E}">
        <p14:creationId xmlns:p14="http://schemas.microsoft.com/office/powerpoint/2010/main" val="1004888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529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5529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55296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55296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55296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55296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55296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580" name="Rectangle 4"/>
          <p:cNvSpPr>
            <a:spLocks noChangeArrowheads="1"/>
          </p:cNvSpPr>
          <p:nvPr/>
        </p:nvSpPr>
        <p:spPr bwMode="auto">
          <a:xfrm>
            <a:off x="531819" y="1223963"/>
            <a:ext cx="8307387" cy="4876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/>
          <a:lstStyle/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在实际应用中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,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一些图的边上标有数字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, 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用以表示两结点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间的距离、或路费等等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. 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然后求两点间的最短路径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.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这是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很有意义的问题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rgbClr val="E8DED8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FFFFFF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带权图</a:t>
            </a:r>
            <a:r>
              <a:rPr kumimoji="0" lang="en-US" altLang="zh-CN" dirty="0">
                <a:solidFill>
                  <a:srgbClr val="FFFFFF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(</a:t>
            </a:r>
            <a:r>
              <a:rPr kumimoji="0" lang="zh-CN" altLang="en-US" dirty="0">
                <a:solidFill>
                  <a:srgbClr val="FFFFFF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赋权图</a:t>
            </a:r>
            <a:r>
              <a:rPr kumimoji="0" lang="en-US" altLang="zh-CN" dirty="0">
                <a:solidFill>
                  <a:srgbClr val="FFFFFF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FF33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定义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:  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设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G=(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V,E,W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是个图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,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如果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G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的每条边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e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上都标</a:t>
            </a:r>
            <a:endParaRPr kumimoji="0" lang="zh-CN" altLang="en-US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 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有实数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w(e)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(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w(e)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∈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W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),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称这个数为边</a:t>
            </a:r>
            <a:r>
              <a:rPr kumimoji="0" lang="en-US" altLang="zh-CN" i="1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e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的权, 称此图为</a:t>
            </a:r>
            <a:r>
              <a:rPr kumimoji="0" lang="zh-CN" altLang="en-US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赋</a:t>
            </a:r>
            <a:r>
              <a:rPr kumimoji="0" lang="zh-CN" altLang="zh-CN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权图</a:t>
            </a:r>
            <a:r>
              <a:rPr kumimoji="0" lang="zh-CN" altLang="zh-CN" dirty="0">
                <a:solidFill>
                  <a:srgbClr val="9900FF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.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zh-CN" altLang="zh-CN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规定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: 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</a:t>
            </a:r>
            <a:r>
              <a:rPr kumimoji="0" lang="en-US" altLang="zh-CN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u,v∈V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, 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边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(</a:t>
            </a:r>
            <a:r>
              <a:rPr kumimoji="0" lang="en-US" altLang="zh-CN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u,v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的权记作  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w(</a:t>
            </a:r>
            <a:r>
              <a:rPr kumimoji="0" lang="en-US" altLang="zh-CN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u,v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 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  1)</a:t>
            </a:r>
            <a:r>
              <a:rPr kumimoji="0" lang="zh-CN" altLang="en-US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如果权均为正，则称作</a:t>
            </a:r>
            <a:r>
              <a:rPr kumimoji="0" lang="zh-CN" altLang="en-US" dirty="0">
                <a:solidFill>
                  <a:srgbClr val="FF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正权图</a:t>
            </a:r>
            <a:endParaRPr kumimoji="0" lang="en-US" altLang="zh-CN" dirty="0">
              <a:solidFill>
                <a:srgbClr val="FF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  2) 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如果结点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u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与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v</a:t>
            </a:r>
            <a:r>
              <a:rPr kumimoji="0" lang="zh-CN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之间无边相连,则 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w(</a:t>
            </a:r>
            <a:r>
              <a:rPr kumimoji="0" lang="en-US" altLang="zh-CN" dirty="0" err="1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u,v</a:t>
            </a: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)=∞ </a:t>
            </a: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r>
              <a:rPr kumimoji="0" lang="en-US" altLang="zh-CN" dirty="0">
                <a:solidFill>
                  <a:srgbClr val="000000"/>
                </a:solidFill>
                <a:latin typeface="Garamond" pitchFamily="18" charset="0"/>
                <a:ea typeface="宋体" pitchFamily="2" charset="-122"/>
                <a:sym typeface="MT Extra" pitchFamily="18" charset="2"/>
              </a:rPr>
              <a:t>           </a:t>
            </a:r>
            <a:endParaRPr kumimoji="0" lang="zh-CN" altLang="en-US" dirty="0">
              <a:solidFill>
                <a:srgbClr val="000000"/>
              </a:solidFill>
              <a:latin typeface="Garamond" pitchFamily="18" charset="0"/>
              <a:ea typeface="宋体" pitchFamily="2" charset="-122"/>
              <a:sym typeface="MT Extra" pitchFamily="18" charset="2"/>
            </a:endParaRPr>
          </a:p>
          <a:p>
            <a:pPr marL="342900" indent="-342900">
              <a:spcBef>
                <a:spcPct val="20000"/>
              </a:spcBef>
              <a:buClr>
                <a:srgbClr val="89AAD3"/>
              </a:buClr>
              <a:buSzPct val="70000"/>
              <a:buFont typeface="Wingdings" pitchFamily="2" charset="2"/>
              <a:buNone/>
            </a:pPr>
            <a:endParaRPr kumimoji="0" lang="en-US" altLang="zh-CN" dirty="0">
              <a:solidFill>
                <a:srgbClr val="E8DED8"/>
              </a:solidFill>
              <a:latin typeface="Garamond" pitchFamily="18" charset="0"/>
              <a:ea typeface="宋体" pitchFamily="2" charset="-122"/>
              <a:sym typeface="Symbol" pitchFamily="18" charset="2"/>
            </a:endParaRPr>
          </a:p>
        </p:txBody>
      </p:sp>
      <p:sp>
        <p:nvSpPr>
          <p:cNvPr id="4" name="标题 15"/>
          <p:cNvSpPr txBox="1">
            <a:spLocks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 eaLnBrk="0" hangingPunct="0">
              <a:defRPr/>
            </a:pPr>
            <a:r>
              <a:rPr lang="zh-CN" altLang="en-US" sz="4400" dirty="0" smtClean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/>
                <a:ea typeface="宋体"/>
              </a:rPr>
              <a:t>图的定义</a:t>
            </a:r>
            <a:endParaRPr lang="zh-CN" altLang="en-US" sz="4400" dirty="0">
              <a:ln w="12700">
                <a:solidFill>
                  <a:srgbClr val="675D59"/>
                </a:solidFill>
              </a:ln>
              <a:solidFill>
                <a:srgbClr val="675D59">
                  <a:lumMod val="75000"/>
                </a:srgbClr>
              </a:solidFill>
              <a:latin typeface="宋体"/>
              <a:ea typeface="宋体"/>
            </a:endParaRPr>
          </a:p>
        </p:txBody>
      </p:sp>
    </p:spTree>
    <p:extLst>
      <p:ext uri="{BB962C8B-B14F-4D97-AF65-F5344CB8AC3E}">
        <p14:creationId xmlns:p14="http://schemas.microsoft.com/office/powerpoint/2010/main" val="809409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3658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3658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3658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3658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53658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3658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6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53658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6580" grpId="0" build="p" autoUpdateAnimBg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dirty="0" smtClean="0"/>
              <a:t>第一章  图的基本概念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idx="1"/>
          </p:nvPr>
        </p:nvSpPr>
        <p:spPr>
          <a:noFill/>
        </p:spPr>
        <p:txBody>
          <a:bodyPr/>
          <a:lstStyle/>
          <a:p>
            <a:pPr eaLnBrk="1" hangingPunct="1"/>
            <a:r>
              <a:rPr lang="zh-CN" altLang="en-US" dirty="0" smtClean="0">
                <a:solidFill>
                  <a:srgbClr val="B2B2B2"/>
                </a:solidFill>
              </a:rPr>
              <a:t>图论发展史</a:t>
            </a:r>
          </a:p>
          <a:p>
            <a:pPr eaLnBrk="1" hangingPunct="1"/>
            <a:r>
              <a:rPr lang="zh-CN" altLang="en-US" dirty="0" smtClean="0">
                <a:solidFill>
                  <a:srgbClr val="B2B2B2"/>
                </a:solidFill>
              </a:rPr>
              <a:t>图的概念</a:t>
            </a:r>
          </a:p>
          <a:p>
            <a:pPr eaLnBrk="1" hangingPunct="1"/>
            <a:r>
              <a:rPr lang="zh-CN" altLang="en-US" dirty="0" smtClean="0">
                <a:solidFill>
                  <a:srgbClr val="B2B2B2"/>
                </a:solidFill>
              </a:rPr>
              <a:t>图的定义</a:t>
            </a:r>
          </a:p>
          <a:p>
            <a:pPr eaLnBrk="1" hangingPunct="1"/>
            <a:r>
              <a:rPr lang="zh-CN" altLang="en-US" dirty="0" smtClean="0">
                <a:solidFill>
                  <a:srgbClr val="FF0000"/>
                </a:solidFill>
              </a:rPr>
              <a:t>图的性质</a:t>
            </a:r>
          </a:p>
          <a:p>
            <a:pPr eaLnBrk="1" hangingPunct="1"/>
            <a:r>
              <a:rPr lang="zh-CN" altLang="en-US" dirty="0" smtClean="0"/>
              <a:t>图的代数表示</a:t>
            </a:r>
          </a:p>
        </p:txBody>
      </p:sp>
    </p:spTree>
    <p:extLst>
      <p:ext uri="{BB962C8B-B14F-4D97-AF65-F5344CB8AC3E}">
        <p14:creationId xmlns:p14="http://schemas.microsoft.com/office/powerpoint/2010/main" val="7844144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939" name="Text Box 6"/>
          <p:cNvSpPr txBox="1">
            <a:spLocks noChangeArrowheads="1"/>
          </p:cNvSpPr>
          <p:nvPr/>
        </p:nvSpPr>
        <p:spPr bwMode="auto">
          <a:xfrm>
            <a:off x="746125" y="1403350"/>
            <a:ext cx="8229600" cy="10318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zh-CN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问题：是否存在一个无向图G, 其度数序列分别为</a:t>
            </a:r>
            <a:endParaRPr kumimoji="0" lang="zh-CN" altLang="en-US" sz="2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  <a:p>
            <a:pPr algn="just">
              <a:spcBef>
                <a:spcPct val="20000"/>
              </a:spcBef>
              <a:buClr>
                <a:srgbClr val="E8DED8"/>
              </a:buClr>
              <a:buSzPct val="75000"/>
              <a:buFont typeface="Wingdings" pitchFamily="2" charset="2"/>
              <a:buNone/>
            </a:pPr>
            <a:r>
              <a:rPr kumimoji="0" lang="zh-CN" altLang="en-US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             </a:t>
            </a:r>
            <a:r>
              <a:rPr kumimoji="0" lang="zh-CN" altLang="zh-CN" sz="2800" dirty="0">
                <a:solidFill>
                  <a:srgbClr val="000000"/>
                </a:solidFill>
                <a:latin typeface="Arial" pitchFamily="34" charset="0"/>
                <a:ea typeface="宋体" pitchFamily="2" charset="-122"/>
              </a:rPr>
              <a:t>7, 5, 4, 2, 2, 1? </a:t>
            </a:r>
            <a:endParaRPr kumimoji="0" lang="en-US" altLang="zh-CN" sz="2800" dirty="0">
              <a:solidFill>
                <a:srgbClr val="000000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5" name="Rectangle 2"/>
          <p:cNvSpPr txBox="1">
            <a:spLocks noRot="1" noChangeArrowheads="1"/>
          </p:cNvSpPr>
          <p:nvPr/>
        </p:nvSpPr>
        <p:spPr>
          <a:xfrm>
            <a:off x="457200" y="333375"/>
            <a:ext cx="8229600" cy="719138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r>
              <a:rPr lang="zh-CN" altLang="en-US" sz="4400" dirty="0" smtClean="0">
                <a:ln w="12700">
                  <a:solidFill>
                    <a:srgbClr val="675D59"/>
                  </a:solidFill>
                </a:ln>
                <a:solidFill>
                  <a:srgbClr val="675D59">
                    <a:lumMod val="75000"/>
                  </a:srgbClr>
                </a:solidFill>
                <a:latin typeface="宋体"/>
                <a:ea typeface="宋体"/>
              </a:rPr>
              <a:t>图的性质</a:t>
            </a:r>
          </a:p>
        </p:txBody>
      </p:sp>
    </p:spTree>
    <p:extLst>
      <p:ext uri="{BB962C8B-B14F-4D97-AF65-F5344CB8AC3E}">
        <p14:creationId xmlns:p14="http://schemas.microsoft.com/office/powerpoint/2010/main" val="24875815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2|0.3|0.3|3.4|0.4|0.2|0.2|0.3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.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0.9|2.|1.1|15.6|0.8|0.8|0.7|0.8|0.7|0.8|0.8|0.8|0.7|0.7|0.8|0.7|0.8|0.3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|1.1|0.9|2.|1.1|15.6|0.8|0.8|0.7|0.8|0.7|0.8|0.8|0.8|0.7|0.7|0.8|0.7|0.8|0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.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.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7|1.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MA"/>
  <p:tag name="PROBLEMSCORE" val="1.0"/>
  <p:tag name="PROBLEMSCORE_HALF" val="0.9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ShortAnswer"/>
  <p:tag name="PROBLEMSCORE" val="3.0"/>
  <p:tag name="PROBLEMVOICEALLOWED" val="False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MA"/>
  <p:tag name="RAINBULLET" val="Correct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MA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MA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0.8|1.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MultipleChoice"/>
  <p:tag name="PROBLEMSCORE" val="1.0"/>
  <p:tag name="PROBLEMHASREMARK" val="True"/>
  <p:tag name="PROBLEMREMARK" val="这是非平面图，所以不可能在平面上不相交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Wrong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MultipleChoice"/>
  <p:tag name="RAINBULLET" val="Correct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MultipleChoice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Board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p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ShortAnswer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Remark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MultipleChoice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ROBLEMREMARKTITLE" val="ProblemRemarkBoardTitle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olling"/>
  <p:tag name="ANONYMOUSPOLLING" val="False"/>
  <p:tag name="PROBLEMSCORE" val="0.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ody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Item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Bullet"/>
  <p:tag name="RAINPROBLEMTYPE" val="Polling"/>
  <p:tag name="RAINBULLET" val="Wrong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ShortAnswer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ubmit"/>
  <p:tag name="RAINPROBLEMTYPE" val="Polling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" val="ProblemSetting"/>
  <p:tag name="RAINPROBLEMTYPE" val="Polling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  <p:tag name="RAINPROBLEM" val="PollingAnswer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AINPROBLEMTYPE" val="ProblemTypeMarker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_rels/them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热">
  <a:themeElements>
    <a:clrScheme name="热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热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热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热">
  <a:themeElements>
    <a:clrScheme name="热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热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热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2_热">
  <a:themeElements>
    <a:clrScheme name="热">
      <a:dk1>
        <a:srgbClr val="4D5B6B"/>
      </a:dk1>
      <a:lt1>
        <a:srgbClr val="FFFFFF"/>
      </a:lt1>
      <a:dk2>
        <a:srgbClr val="675D59"/>
      </a:dk2>
      <a:lt2>
        <a:srgbClr val="E8DED8"/>
      </a:lt2>
      <a:accent1>
        <a:srgbClr val="FF7605"/>
      </a:accent1>
      <a:accent2>
        <a:srgbClr val="7F7F7F"/>
      </a:accent2>
      <a:accent3>
        <a:srgbClr val="7F5185"/>
      </a:accent3>
      <a:accent4>
        <a:srgbClr val="89AAD3"/>
      </a:accent4>
      <a:accent5>
        <a:srgbClr val="8F5B4B"/>
      </a:accent5>
      <a:accent6>
        <a:srgbClr val="C84340"/>
      </a:accent6>
      <a:hlink>
        <a:srgbClr val="89AAD3"/>
      </a:hlink>
      <a:folHlink>
        <a:srgbClr val="795185"/>
      </a:folHlink>
    </a:clrScheme>
    <a:fontScheme name="热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明朝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热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63500" dist="38100" dir="81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101600" dist="63500" dir="81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3000000"/>
            </a:lightRig>
          </a:scene3d>
          <a:sp3d>
            <a:bevelT h="1905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  <a:lumMod val="125000"/>
              </a:schemeClr>
            </a:gs>
            <a:gs pos="55000">
              <a:schemeClr val="phClr">
                <a:shade val="100000"/>
                <a:satMod val="100000"/>
                <a:lumMod val="100000"/>
              </a:schemeClr>
            </a:gs>
            <a:gs pos="100000">
              <a:schemeClr val="phClr">
                <a:shade val="90000"/>
                <a:satMod val="300000"/>
                <a:lumMod val="95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8000"/>
                <a:satMod val="130000"/>
              </a:schemeClr>
            </a:duotone>
          </a:blip>
          <a:tile tx="0" ty="0" sx="100000" sy="100000" flip="none" algn="tl"/>
        </a:blip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主题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25923</TotalTime>
  <Words>6274</Words>
  <Application>Microsoft Office PowerPoint</Application>
  <PresentationFormat>全屏显示(4:3)</PresentationFormat>
  <Paragraphs>1084</Paragraphs>
  <Slides>107</Slides>
  <Notes>22</Notes>
  <HiddenSlides>3</HiddenSlides>
  <MMClips>4</MMClips>
  <ScaleCrop>false</ScaleCrop>
  <HeadingPairs>
    <vt:vector size="8" baseType="variant">
      <vt:variant>
        <vt:lpstr>已用的字体</vt:lpstr>
      </vt:variant>
      <vt:variant>
        <vt:i4>24</vt:i4>
      </vt:variant>
      <vt:variant>
        <vt:lpstr>主题</vt:lpstr>
      </vt:variant>
      <vt:variant>
        <vt:i4>3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107</vt:i4>
      </vt:variant>
    </vt:vector>
  </HeadingPairs>
  <TitlesOfParts>
    <vt:vector size="137" baseType="lpstr">
      <vt:lpstr>Arial Unicode MS</vt:lpstr>
      <vt:lpstr>Math B</vt:lpstr>
      <vt:lpstr>Microsoft Yahei</vt:lpstr>
      <vt:lpstr>Microsoft YaHei UI</vt:lpstr>
      <vt:lpstr>Monotype Sorts</vt:lpstr>
      <vt:lpstr>MS Mincho</vt:lpstr>
      <vt:lpstr>MS PGothic</vt:lpstr>
      <vt:lpstr>新細明體</vt:lpstr>
      <vt:lpstr>黑体</vt:lpstr>
      <vt:lpstr>华文行楷</vt:lpstr>
      <vt:lpstr>华文细黑</vt:lpstr>
      <vt:lpstr>楷体_GB2312</vt:lpstr>
      <vt:lpstr>宋体</vt:lpstr>
      <vt:lpstr>微软雅黑</vt:lpstr>
      <vt:lpstr>Arial</vt:lpstr>
      <vt:lpstr>Calibri</vt:lpstr>
      <vt:lpstr>Edwardian Script ITC</vt:lpstr>
      <vt:lpstr>Garamond</vt:lpstr>
      <vt:lpstr>MT Extra</vt:lpstr>
      <vt:lpstr>Symbol</vt:lpstr>
      <vt:lpstr>Times</vt:lpstr>
      <vt:lpstr>Times New Roman</vt:lpstr>
      <vt:lpstr>Tw Cen MT</vt:lpstr>
      <vt:lpstr>Wingdings</vt:lpstr>
      <vt:lpstr>热</vt:lpstr>
      <vt:lpstr>1_热</vt:lpstr>
      <vt:lpstr>2_热</vt:lpstr>
      <vt:lpstr>公式</vt:lpstr>
      <vt:lpstr>Equation</vt:lpstr>
      <vt:lpstr>Photo Editor Photo</vt:lpstr>
      <vt:lpstr>PowerPoint 演示文稿</vt:lpstr>
      <vt:lpstr>课程基本信息</vt:lpstr>
      <vt:lpstr>为什么要学习离散数学II</vt:lpstr>
      <vt:lpstr>为什么要学习离散数学II</vt:lpstr>
      <vt:lpstr>课程定位</vt:lpstr>
      <vt:lpstr>PowerPoint 演示文稿</vt:lpstr>
      <vt:lpstr>课程基本信息</vt:lpstr>
      <vt:lpstr>课程内容</vt:lpstr>
      <vt:lpstr>图论内容</vt:lpstr>
      <vt:lpstr>考核与计分方案</vt:lpstr>
      <vt:lpstr>平时答题作业</vt:lpstr>
      <vt:lpstr>上机小作业</vt:lpstr>
      <vt:lpstr>大作业</vt:lpstr>
      <vt:lpstr>第一章  图的基本概念</vt:lpstr>
      <vt:lpstr>第一章  图的基本概念</vt:lpstr>
      <vt:lpstr>图论的创立</vt:lpstr>
      <vt:lpstr>图论的创立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  图的基本概念</vt:lpstr>
      <vt:lpstr>PowerPoint 演示文稿</vt:lpstr>
      <vt:lpstr>PowerPoint 演示文稿</vt:lpstr>
      <vt:lpstr>PowerPoint 演示文稿</vt:lpstr>
      <vt:lpstr>PowerPoint 演示文稿</vt:lpstr>
      <vt:lpstr>图的基本概念</vt:lpstr>
      <vt:lpstr>图的基本概念</vt:lpstr>
      <vt:lpstr>PowerPoint 演示文稿</vt:lpstr>
      <vt:lpstr>图的基本概念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Find the Optimal Surface Seam?</vt:lpstr>
      <vt:lpstr>3D Graph Construction</vt:lpstr>
      <vt:lpstr>Minimal Energy-change Seams</vt:lpstr>
      <vt:lpstr>Graph Cut Formulation </vt:lpstr>
      <vt:lpstr>Results</vt:lpstr>
      <vt:lpstr>Segmentation</vt:lpstr>
      <vt:lpstr>Matting</vt:lpstr>
      <vt:lpstr>Lazy snapping</vt:lpstr>
      <vt:lpstr>Transplanting</vt:lpstr>
      <vt:lpstr>PowerPoint 演示文稿</vt:lpstr>
      <vt:lpstr>研究背景</vt:lpstr>
      <vt:lpstr>相关工作</vt:lpstr>
      <vt:lpstr>应用领域3：机器学习</vt:lpstr>
      <vt:lpstr>卷积神经网络</vt:lpstr>
      <vt:lpstr>卷积神经网络</vt:lpstr>
      <vt:lpstr>深度玻尔兹曼机</vt:lpstr>
      <vt:lpstr>GNN</vt:lpstr>
      <vt:lpstr>第一章  图的基本概念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第一章  图的基本概念</vt:lpstr>
      <vt:lpstr>PowerPoint 演示文稿</vt:lpstr>
      <vt:lpstr>PowerPoint 演示文稿</vt:lpstr>
      <vt:lpstr>图论基本定理——握手定理 </vt:lpstr>
      <vt:lpstr>图论基本定理——握手定理推论 </vt:lpstr>
      <vt:lpstr>握手定理</vt:lpstr>
      <vt:lpstr>握手定理</vt:lpstr>
      <vt:lpstr>PowerPoint 演示文稿</vt:lpstr>
      <vt:lpstr>本堂课小结</vt:lpstr>
      <vt:lpstr>PowerPoint 演示文稿</vt:lpstr>
    </vt:vector>
  </TitlesOfParts>
  <Company>清华大学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陈莉</dc:creator>
  <cp:lastModifiedBy>Li Chen</cp:lastModifiedBy>
  <cp:revision>2478</cp:revision>
  <dcterms:created xsi:type="dcterms:W3CDTF">2003-02-06T01:36:08Z</dcterms:created>
  <dcterms:modified xsi:type="dcterms:W3CDTF">2020-02-18T04:52:25Z</dcterms:modified>
</cp:coreProperties>
</file>